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9"/>
  </p:notesMasterIdLst>
  <p:sldIdLst>
    <p:sldId id="302" r:id="rId2"/>
    <p:sldId id="303" r:id="rId3"/>
    <p:sldId id="321" r:id="rId4"/>
    <p:sldId id="322" r:id="rId5"/>
    <p:sldId id="323" r:id="rId6"/>
    <p:sldId id="305" r:id="rId7"/>
    <p:sldId id="306" r:id="rId8"/>
    <p:sldId id="307" r:id="rId9"/>
    <p:sldId id="308" r:id="rId10"/>
    <p:sldId id="318" r:id="rId11"/>
    <p:sldId id="319" r:id="rId12"/>
    <p:sldId id="309" r:id="rId13"/>
    <p:sldId id="310" r:id="rId14"/>
    <p:sldId id="311" r:id="rId15"/>
    <p:sldId id="312" r:id="rId16"/>
    <p:sldId id="313" r:id="rId17"/>
    <p:sldId id="316" r:id="rId18"/>
    <p:sldId id="317" r:id="rId19"/>
    <p:sldId id="315" r:id="rId20"/>
    <p:sldId id="256" r:id="rId21"/>
    <p:sldId id="257" r:id="rId22"/>
    <p:sldId id="259" r:id="rId23"/>
    <p:sldId id="258" r:id="rId24"/>
    <p:sldId id="295" r:id="rId25"/>
    <p:sldId id="301" r:id="rId26"/>
    <p:sldId id="262" r:id="rId27"/>
    <p:sldId id="263" r:id="rId28"/>
    <p:sldId id="264" r:id="rId29"/>
    <p:sldId id="297" r:id="rId30"/>
    <p:sldId id="299" r:id="rId31"/>
    <p:sldId id="293" r:id="rId32"/>
    <p:sldId id="265" r:id="rId33"/>
    <p:sldId id="267" r:id="rId34"/>
    <p:sldId id="268" r:id="rId35"/>
    <p:sldId id="271" r:id="rId36"/>
    <p:sldId id="272" r:id="rId37"/>
    <p:sldId id="275" r:id="rId38"/>
    <p:sldId id="276" r:id="rId39"/>
    <p:sldId id="277" r:id="rId40"/>
    <p:sldId id="278" r:id="rId41"/>
    <p:sldId id="283" r:id="rId42"/>
    <p:sldId id="284" r:id="rId43"/>
    <p:sldId id="285" r:id="rId44"/>
    <p:sldId id="325" r:id="rId45"/>
    <p:sldId id="326" r:id="rId46"/>
    <p:sldId id="327" r:id="rId47"/>
    <p:sldId id="329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  <p:sldId id="342" r:id="rId60"/>
    <p:sldId id="343" r:id="rId61"/>
    <p:sldId id="344" r:id="rId62"/>
    <p:sldId id="345" r:id="rId63"/>
    <p:sldId id="346" r:id="rId64"/>
    <p:sldId id="348" r:id="rId65"/>
    <p:sldId id="349" r:id="rId66"/>
    <p:sldId id="350" r:id="rId67"/>
    <p:sldId id="351" r:id="rId68"/>
    <p:sldId id="352" r:id="rId69"/>
    <p:sldId id="353" r:id="rId70"/>
    <p:sldId id="354" r:id="rId71"/>
    <p:sldId id="355" r:id="rId72"/>
    <p:sldId id="356" r:id="rId73"/>
    <p:sldId id="357" r:id="rId74"/>
    <p:sldId id="359" r:id="rId75"/>
    <p:sldId id="360" r:id="rId76"/>
    <p:sldId id="362" r:id="rId77"/>
    <p:sldId id="363" r:id="rId7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>
        <p:scale>
          <a:sx n="57" d="100"/>
          <a:sy n="57" d="100"/>
        </p:scale>
        <p:origin x="-174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0A9123B-1EF4-47DD-94CF-2CE6BC49F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6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63D8B-551F-43FF-A225-A848787998E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51855-AA8D-42D0-9F59-9F03AB5022F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742E07-E489-4836-9202-3137574DAEC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3670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13671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113672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3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367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677" name="Rectangle 13"/>
          <p:cNvSpPr>
            <a:spLocks noChangeArrowheads="1"/>
          </p:cNvSpPr>
          <p:nvPr userDrawn="1"/>
        </p:nvSpPr>
        <p:spPr bwMode="auto">
          <a:xfrm>
            <a:off x="1828800" y="6629400"/>
            <a:ext cx="5322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900"/>
              <a:t>Copyright © 2006 The McGraw-Hill Companies Inc. Permission Required for Reproduction or Display.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59F3D-4783-497D-AD87-3B6BB4A2A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AC76-ABA6-4638-B4B2-702435A57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6829C-BDDC-428A-A82C-FDAECCAE6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4ED41-748A-47CE-A03D-5F858E692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D70EB-45B3-44BF-B082-0197201E4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0B42-996C-4C5C-BFC3-7CD4C117C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86CD8-C144-41EA-A252-A9EE1C24E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DF803-37F3-4C23-A76B-BCE3A8783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2ECA3-F500-42E0-AE2B-214CED287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7B47C-943E-4F2C-83EE-D0B20560C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4D0556B-C67B-4F0D-93F2-0638B5EB66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64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1" name="Rectangle 11"/>
          <p:cNvSpPr>
            <a:spLocks noChangeArrowheads="1"/>
          </p:cNvSpPr>
          <p:nvPr userDrawn="1"/>
        </p:nvSpPr>
        <p:spPr bwMode="auto">
          <a:xfrm>
            <a:off x="1828800" y="6629400"/>
            <a:ext cx="5322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900"/>
              <a:t>Copyright © 2006 The McGraw-Hill Companies Inc. Permission Required for Reproduction or Display.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4BD9E22-A23B-411E-A07B-82D2127A7D0D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Western Europe During the High Middle Ages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1000 CE to 1450 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Statebuilding and Culture </a:t>
            </a:r>
            <a:br>
              <a:rPr lang="en-US" dirty="0" smtClean="0"/>
            </a:br>
            <a:r>
              <a:rPr lang="en-US" dirty="0" smtClean="0"/>
              <a:t>The Crusades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4475163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Causes</a:t>
            </a:r>
          </a:p>
          <a:p>
            <a:pPr eaLnBrk="1" hangingPunct="1"/>
            <a:r>
              <a:rPr lang="en-US" sz="2400" dirty="0" smtClean="0"/>
              <a:t>Military-religious orders</a:t>
            </a:r>
          </a:p>
          <a:p>
            <a:pPr lvl="1" eaLnBrk="1" hangingPunct="1"/>
            <a:r>
              <a:rPr lang="en-US" dirty="0" smtClean="0"/>
              <a:t>Ex. Templars</a:t>
            </a:r>
          </a:p>
          <a:p>
            <a:pPr eaLnBrk="1" hangingPunct="1"/>
            <a:r>
              <a:rPr lang="en-US" sz="2400" dirty="0" smtClean="0"/>
              <a:t>vows of opposition to Islam, paganism</a:t>
            </a:r>
          </a:p>
          <a:p>
            <a:pPr eaLnBrk="1" hangingPunct="1"/>
            <a:r>
              <a:rPr lang="en-US" sz="2400" dirty="0" smtClean="0"/>
              <a:t>Reconquest of Iberia and Sicily from Muslims</a:t>
            </a:r>
          </a:p>
          <a:p>
            <a:pPr eaLnBrk="1" hangingPunct="1"/>
            <a:r>
              <a:rPr lang="en-US" sz="2400" dirty="0" smtClean="0"/>
              <a:t>Pope Urban II calls for liberation of Jerusalem from Muslim control, 1095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416FFA-73F6-4C48-B0B2-8DF9FAACA32B}" type="slidenum">
              <a:rPr lang="en-US"/>
              <a:pPr/>
              <a:t>10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Crusades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76400"/>
            <a:ext cx="4398963" cy="441960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Salvation promised for casualties</a:t>
            </a:r>
          </a:p>
          <a:p>
            <a:pPr eaLnBrk="1" hangingPunct="1"/>
            <a:r>
              <a:rPr lang="en-US" sz="2000" b="1" dirty="0" smtClean="0"/>
              <a:t>Rapid, enthusiastic response</a:t>
            </a:r>
          </a:p>
          <a:p>
            <a:pPr algn="ctr" eaLnBrk="1" hangingPunct="1">
              <a:buNone/>
            </a:pPr>
            <a:r>
              <a:rPr lang="en-US" sz="2000" b="1" u="sng" dirty="0" smtClean="0"/>
              <a:t>Effects</a:t>
            </a:r>
          </a:p>
          <a:p>
            <a:pPr eaLnBrk="1" hangingPunct="1"/>
            <a:r>
              <a:rPr lang="en-US" sz="2000" b="1" dirty="0" smtClean="0"/>
              <a:t>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Crusade: captures Jerusalem</a:t>
            </a:r>
          </a:p>
          <a:p>
            <a:pPr eaLnBrk="1" hangingPunct="1"/>
            <a:r>
              <a:rPr lang="en-US" sz="2000" b="1" dirty="0" smtClean="0"/>
              <a:t>Five crusades by mid-13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century, none successful</a:t>
            </a:r>
          </a:p>
          <a:p>
            <a:pPr eaLnBrk="1" hangingPunct="1"/>
            <a:r>
              <a:rPr lang="en-US" sz="2000" b="1" dirty="0" smtClean="0"/>
              <a:t>4th Crusade destroys Constantinople, 1202-1204</a:t>
            </a:r>
          </a:p>
          <a:p>
            <a:pPr eaLnBrk="1" hangingPunct="1"/>
            <a:r>
              <a:rPr lang="en-US" sz="2000" b="1" dirty="0" smtClean="0"/>
              <a:t>provide direct contact with Muslim ideologies, trade</a:t>
            </a:r>
          </a:p>
          <a:p>
            <a:pPr lvl="1" eaLnBrk="1" hangingPunct="1"/>
            <a:r>
              <a:rPr lang="en-US" sz="2000" b="1" dirty="0" smtClean="0"/>
              <a:t>Aristotle, “Arabic” numerals, paper production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5BC31-773D-4E3B-AF7A-6E4960DDFECC}" type="slidenum">
              <a:rPr lang="en-US"/>
              <a:pPr/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BA1A8C62-6400-4D30-A027-EB42935A72D2}" type="slidenum">
              <a:rPr lang="en-US"/>
              <a:pPr/>
              <a:t>12</a:t>
            </a:fld>
            <a:endParaRPr lang="en-US"/>
          </a:p>
        </p:txBody>
      </p:sp>
      <p:sp>
        <p:nvSpPr>
          <p:cNvPr id="1024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Economy</a:t>
            </a:r>
            <a:br>
              <a:rPr lang="en-US" smtClean="0"/>
            </a:br>
            <a:r>
              <a:rPr lang="en-US" smtClean="0"/>
              <a:t>Growth of the Agriculture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4475163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Increasing development of farming lands</a:t>
            </a:r>
          </a:p>
          <a:p>
            <a:pPr lvl="1" eaLnBrk="1" hangingPunct="1"/>
            <a:r>
              <a:rPr lang="en-US" dirty="0" smtClean="0"/>
              <a:t>Minimized threat of invading nomads</a:t>
            </a:r>
          </a:p>
          <a:p>
            <a:pPr eaLnBrk="1" hangingPunct="1"/>
            <a:r>
              <a:rPr lang="en-US" dirty="0" smtClean="0"/>
              <a:t>Improved agricultural techniques</a:t>
            </a:r>
          </a:p>
          <a:p>
            <a:pPr lvl="1" eaLnBrk="1" hangingPunct="1"/>
            <a:r>
              <a:rPr lang="en-US" dirty="0" smtClean="0"/>
              <a:t>Crop rotation</a:t>
            </a:r>
          </a:p>
          <a:p>
            <a:pPr lvl="1" eaLnBrk="1" hangingPunct="1"/>
            <a:r>
              <a:rPr lang="en-US" dirty="0" smtClean="0"/>
              <a:t>New crops, esp. beans</a:t>
            </a:r>
          </a:p>
          <a:p>
            <a:pPr lvl="1" eaLnBrk="1" hangingPunct="1"/>
            <a:r>
              <a:rPr lang="en-US" dirty="0" smtClean="0"/>
              <a:t>Horseshoes, horse collars </a:t>
            </a:r>
          </a:p>
          <a:p>
            <a:pPr lvl="1" eaLnBrk="1" hangingPunct="1"/>
            <a:r>
              <a:rPr lang="en-US" dirty="0" smtClean="0"/>
              <a:t>(horses faster than oxen)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84E0E-478B-4B27-BE30-C0B7102F5396}" type="slidenum">
              <a:rPr lang="en-US"/>
              <a:pPr/>
              <a:t>13</a:t>
            </a:fld>
            <a:endParaRPr lang="en-US"/>
          </a:p>
        </p:txBody>
      </p:sp>
      <p:pic>
        <p:nvPicPr>
          <p:cNvPr id="7" name="Picture 6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505200"/>
            <a:ext cx="2057400" cy="1962150"/>
          </a:xfrm>
          <a:prstGeom prst="rect">
            <a:avLst/>
          </a:prstGeom>
        </p:spPr>
      </p:pic>
      <p:pic>
        <p:nvPicPr>
          <p:cNvPr id="8" name="Picture 7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114800"/>
            <a:ext cx="1905000" cy="23876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Economics:</a:t>
            </a:r>
            <a:br>
              <a:rPr lang="en-US" smtClean="0"/>
            </a:br>
            <a:r>
              <a:rPr lang="en-US" smtClean="0"/>
              <a:t>Revival of Towns and Trade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4398963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Urbanization follows increase in food supply</a:t>
            </a:r>
          </a:p>
          <a:p>
            <a:pPr eaLnBrk="1" hangingPunct="1"/>
            <a:r>
              <a:rPr lang="en-US" dirty="0" smtClean="0"/>
              <a:t>Specialization of labor</a:t>
            </a:r>
          </a:p>
          <a:p>
            <a:pPr lvl="1" eaLnBrk="1" hangingPunct="1"/>
            <a:r>
              <a:rPr lang="en-US" sz="2800" dirty="0" smtClean="0"/>
              <a:t>Textile production impacted the most</a:t>
            </a:r>
          </a:p>
          <a:p>
            <a:pPr eaLnBrk="1" hangingPunct="1"/>
            <a:r>
              <a:rPr lang="en-US" dirty="0" smtClean="0"/>
              <a:t>Mediterranean Trade</a:t>
            </a:r>
          </a:p>
          <a:p>
            <a:pPr lvl="1" eaLnBrk="1" hangingPunct="1"/>
            <a:r>
              <a:rPr lang="en-US" sz="2800" dirty="0" smtClean="0"/>
              <a:t>Italy well-positioned for sea trade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000689-8EF2-416B-8611-1B8786DAD06A}" type="slidenum">
              <a:rPr lang="en-US"/>
              <a:pPr/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3E03B1A-AF06-45EE-8606-EA4DF2625AE0}" type="slidenum">
              <a:rPr lang="en-US"/>
              <a:pPr/>
              <a:t>15</a:t>
            </a:fld>
            <a:endParaRPr lang="en-US"/>
          </a:p>
        </p:txBody>
      </p:sp>
      <p:sp>
        <p:nvSpPr>
          <p:cNvPr id="1331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Western European Society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Society</a:t>
            </a:r>
            <a:br>
              <a:rPr lang="en-US" smtClean="0"/>
            </a:br>
            <a:r>
              <a:rPr lang="en-US" smtClean="0"/>
              <a:t>The Three Estates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76400"/>
            <a:ext cx="4475163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The Three Estates</a:t>
            </a:r>
          </a:p>
          <a:p>
            <a:pPr eaLnBrk="1" hangingPunct="1"/>
            <a:r>
              <a:rPr lang="en-US" sz="2000" b="1" dirty="0" smtClean="0"/>
              <a:t>Those who pray: clergy</a:t>
            </a:r>
          </a:p>
          <a:p>
            <a:pPr eaLnBrk="1" hangingPunct="1"/>
            <a:r>
              <a:rPr lang="en-US" sz="2000" b="1" dirty="0" smtClean="0"/>
              <a:t>Those who fight: nobility</a:t>
            </a:r>
          </a:p>
          <a:p>
            <a:pPr eaLnBrk="1" hangingPunct="1"/>
            <a:r>
              <a:rPr lang="en-US" sz="2000" b="1" dirty="0" smtClean="0"/>
              <a:t>Those who work: peasants</a:t>
            </a:r>
          </a:p>
          <a:p>
            <a:pPr lvl="1" eaLnBrk="1" hangingPunct="1"/>
            <a:r>
              <a:rPr lang="en-US" sz="2000" b="1" dirty="0" smtClean="0"/>
              <a:t>Merchants, artisans, lawyers, doctors</a:t>
            </a:r>
          </a:p>
          <a:p>
            <a:pPr lvl="1" eaLnBrk="1" hangingPunct="1"/>
            <a:r>
              <a:rPr lang="en-US" sz="2000" b="1" dirty="0" smtClean="0"/>
              <a:t>Guilds</a:t>
            </a:r>
          </a:p>
          <a:p>
            <a:pPr eaLnBrk="1" hangingPunct="1"/>
            <a:r>
              <a:rPr lang="en-US" sz="2000" b="1" dirty="0" smtClean="0"/>
              <a:t>Oversimplification of complex social reality</a:t>
            </a:r>
          </a:p>
          <a:p>
            <a:pPr>
              <a:buNone/>
            </a:pPr>
            <a:r>
              <a:rPr lang="en-US" sz="2000" b="1" dirty="0" smtClean="0"/>
              <a:t>New economic opportunities for women</a:t>
            </a:r>
          </a:p>
          <a:p>
            <a:pPr lvl="1"/>
            <a:r>
              <a:rPr lang="en-US" sz="2000" b="1" dirty="0" smtClean="0"/>
              <a:t>Dominated needle trade, textiles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6526B-5545-46C3-BA3B-E522D42AD824}" type="slidenum">
              <a:rPr lang="en-US"/>
              <a:pPr/>
              <a:t>16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D70EB-45B3-44BF-B082-0197201E48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Western European Culture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Culture</a:t>
            </a:r>
            <a:br>
              <a:rPr lang="en-US" smtClean="0"/>
            </a:br>
            <a:r>
              <a:rPr lang="en-US" smtClean="0"/>
              <a:t>Popular Religion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4398963" cy="4343400"/>
          </a:xfrm>
        </p:spPr>
        <p:txBody>
          <a:bodyPr/>
          <a:lstStyle/>
          <a:p>
            <a:pPr eaLnBrk="1" hangingPunct="1"/>
            <a:r>
              <a:rPr lang="en-US" sz="2400" smtClean="0"/>
              <a:t>The Seven Sacraments gain ritual popularity</a:t>
            </a:r>
          </a:p>
          <a:p>
            <a:pPr lvl="1" eaLnBrk="1" hangingPunct="1"/>
            <a:r>
              <a:rPr lang="en-US" smtClean="0"/>
              <a:t>Eucharist</a:t>
            </a:r>
          </a:p>
          <a:p>
            <a:pPr eaLnBrk="1" hangingPunct="1"/>
            <a:r>
              <a:rPr lang="en-US" sz="2400" smtClean="0"/>
              <a:t>Devotion to Saints</a:t>
            </a:r>
          </a:p>
          <a:p>
            <a:pPr lvl="1" eaLnBrk="1" hangingPunct="1"/>
            <a:r>
              <a:rPr lang="en-US" smtClean="0"/>
              <a:t>Heavenly intercession, pilgrimages, veneration of relics</a:t>
            </a:r>
          </a:p>
          <a:p>
            <a:pPr eaLnBrk="1" hangingPunct="1"/>
            <a:r>
              <a:rPr lang="en-US" sz="2400" smtClean="0"/>
              <a:t>The Virgin Mary</a:t>
            </a:r>
          </a:p>
          <a:p>
            <a:pPr eaLnBrk="1" hangingPunct="1"/>
            <a:r>
              <a:rPr lang="en-US" sz="2400" smtClean="0"/>
              <a:t>Rebellion against perceived materialism of Roman Catholic Church</a:t>
            </a:r>
          </a:p>
          <a:p>
            <a:pPr eaLnBrk="1" hangingPunct="1"/>
            <a:r>
              <a:rPr lang="en-US" sz="2400" smtClean="0"/>
              <a:t>Religious zealots form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163B5-141E-4CD2-BBBB-49B0E43D3B87}" type="slidenum">
              <a:rPr lang="en-US"/>
              <a:pPr/>
              <a:t>18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Culture</a:t>
            </a:r>
            <a:br>
              <a:rPr lang="en-US" smtClean="0"/>
            </a:br>
            <a:r>
              <a:rPr lang="en-US" smtClean="0"/>
              <a:t>Origin of Higher Learning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4475163" cy="4114800"/>
          </a:xfrm>
        </p:spPr>
        <p:txBody>
          <a:bodyPr/>
          <a:lstStyle/>
          <a:p>
            <a:pPr eaLnBrk="1" hangingPunct="1"/>
            <a:r>
              <a:rPr lang="en-US" sz="2300" dirty="0" smtClean="0"/>
              <a:t>Increasing wealth makes education possible</a:t>
            </a:r>
          </a:p>
          <a:p>
            <a:pPr eaLnBrk="1" hangingPunct="1"/>
            <a:r>
              <a:rPr lang="en-US" sz="2300" dirty="0" smtClean="0"/>
              <a:t>Curriculum the ‘classics’</a:t>
            </a:r>
          </a:p>
          <a:p>
            <a:pPr eaLnBrk="1" hangingPunct="1"/>
            <a:r>
              <a:rPr lang="en-US" sz="2300" dirty="0" smtClean="0"/>
              <a:t>Aristotle provides big influence</a:t>
            </a:r>
          </a:p>
          <a:p>
            <a:pPr eaLnBrk="1" hangingPunct="1"/>
            <a:r>
              <a:rPr lang="en-US" sz="2300" dirty="0" smtClean="0"/>
              <a:t>St. Thomas Aquinas (1225-1274), major proponent of Scholasticism</a:t>
            </a:r>
          </a:p>
          <a:p>
            <a:pPr lvl="1" eaLnBrk="1" hangingPunct="1"/>
            <a:r>
              <a:rPr lang="en-US" sz="2300" dirty="0" smtClean="0"/>
              <a:t>Synthesis of Christianity and Aristotle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2805D3-395B-4B79-A241-EC93E717CBF3}" type="slidenum">
              <a:rPr lang="en-US"/>
              <a:pPr/>
              <a:t>19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40CD606-4684-4470-9A55-7B9B297255F4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Statebuilding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F188DA4-C9C1-4037-9BDF-EB48082F19B4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Nomadic </a:t>
            </a:r>
            <a:r>
              <a:rPr lang="en-US" dirty="0" smtClean="0"/>
              <a:t>Empires: Asia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962400"/>
            <a:ext cx="6553200" cy="1752600"/>
          </a:xfrm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HE Interaction – Central Asia</a:t>
            </a:r>
            <a:endParaRPr lang="en-US" sz="3600" b="1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Rainfall too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little to support large-scale agriculture</a:t>
            </a:r>
          </a:p>
          <a:p>
            <a:pPr>
              <a:lnSpc>
                <a:spcPct val="9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Pastoralism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emerges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Migratory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patterns to follow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pastureland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Small-scale farming, rudimentary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artisanry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B1C2-8433-47CC-81F8-763810B028C8}" type="slidenum">
              <a:rPr lang="en-US"/>
              <a:pPr/>
              <a:t>21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Nomadic People: </a:t>
            </a:r>
            <a:br>
              <a:rPr lang="en-US" dirty="0" smtClean="0"/>
            </a:br>
            <a:r>
              <a:rPr lang="en-US" dirty="0" smtClean="0"/>
              <a:t>Turks and Mongols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4398963" cy="4343400"/>
          </a:xfrm>
        </p:spPr>
        <p:txBody>
          <a:bodyPr/>
          <a:lstStyle/>
          <a:p>
            <a:pPr algn="ctr">
              <a:buNone/>
            </a:pPr>
            <a:r>
              <a:rPr lang="en-US" sz="2400" b="1" u="sng" dirty="0" smtClean="0">
                <a:latin typeface="+mj-lt"/>
                <a:cs typeface="Times New Roman" pitchFamily="18" charset="0"/>
              </a:rPr>
              <a:t>Origination</a:t>
            </a:r>
          </a:p>
          <a:p>
            <a:r>
              <a:rPr lang="en-US" sz="2400" dirty="0" smtClean="0">
                <a:latin typeface="+mj-lt"/>
                <a:cs typeface="Times New Roman" pitchFamily="18" charset="0"/>
              </a:rPr>
              <a:t>Turks -Western/Northern Steppes</a:t>
            </a:r>
          </a:p>
          <a:p>
            <a:r>
              <a:rPr lang="en-US" sz="2400" dirty="0" smtClean="0">
                <a:latin typeface="+mj-lt"/>
                <a:cs typeface="Times New Roman" pitchFamily="18" charset="0"/>
              </a:rPr>
              <a:t>Mongols - Eastern Steppes</a:t>
            </a:r>
            <a:endParaRPr lang="en-US" sz="2400" b="1" u="sng" dirty="0" smtClean="0"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u="sng" dirty="0" smtClean="0">
                <a:latin typeface="+mj-lt"/>
                <a:cs typeface="Times New Roman" pitchFamily="18" charset="0"/>
              </a:rPr>
              <a:t>Society and Culture</a:t>
            </a:r>
          </a:p>
          <a:p>
            <a:r>
              <a:rPr lang="en-US" sz="2400" dirty="0" smtClean="0">
                <a:cs typeface="Times New Roman" pitchFamily="18" charset="0"/>
              </a:rPr>
              <a:t>Nobles and commoners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Charismatic </a:t>
            </a:r>
            <a:r>
              <a:rPr lang="en-US" sz="2400" dirty="0" smtClean="0">
                <a:cs typeface="Times New Roman" pitchFamily="18" charset="0"/>
              </a:rPr>
              <a:t>individuals =nobility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Meritocracy</a:t>
            </a:r>
          </a:p>
          <a:p>
            <a:r>
              <a:rPr lang="en-US" sz="2400" dirty="0" smtClean="0">
                <a:cs typeface="Times New Roman" pitchFamily="18" charset="0"/>
              </a:rPr>
              <a:t>Shaman/Pagan worship</a:t>
            </a:r>
          </a:p>
          <a:p>
            <a:r>
              <a:rPr lang="en-US" sz="2400" dirty="0" smtClean="0">
                <a:cs typeface="Times New Roman" pitchFamily="18" charset="0"/>
              </a:rPr>
              <a:t>Appeal to Silk Road religions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56163" y="1600200"/>
            <a:ext cx="3754437" cy="4876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err="1" smtClean="0">
                <a:latin typeface="+mj-lt"/>
              </a:rPr>
              <a:t>Statebuilding</a:t>
            </a:r>
            <a:endParaRPr lang="en-US" b="1" u="sng" dirty="0" smtClean="0">
              <a:latin typeface="+mj-lt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Large confederations under a </a:t>
            </a:r>
            <a:r>
              <a:rPr lang="en-US" i="1" dirty="0" smtClean="0">
                <a:latin typeface="+mj-lt"/>
                <a:cs typeface="Times New Roman" pitchFamily="18" charset="0"/>
              </a:rPr>
              <a:t>khan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Authority extended through tribal elders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Constant contact with settled </a:t>
            </a:r>
            <a:r>
              <a:rPr lang="en-US" dirty="0" err="1" smtClean="0">
                <a:latin typeface="+mj-lt"/>
                <a:cs typeface="Times New Roman" pitchFamily="18" charset="0"/>
              </a:rPr>
              <a:t>communites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strong cavalries</a:t>
            </a:r>
          </a:p>
          <a:p>
            <a:pPr>
              <a:buNone/>
            </a:pPr>
            <a:endParaRPr lang="en-US" sz="3200" b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D64-89F0-4224-ADE4-4D58CE9A806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2999" y="96838"/>
            <a:ext cx="6946901" cy="1412875"/>
          </a:xfrm>
        </p:spPr>
        <p:txBody>
          <a:bodyPr/>
          <a:lstStyle/>
          <a:p>
            <a:pPr algn="ctr"/>
            <a:r>
              <a:rPr lang="en-US" sz="3600" b="1" dirty="0" smtClean="0"/>
              <a:t>Nomads vs. Settled Communities</a:t>
            </a:r>
            <a:endParaRPr lang="en-US" sz="3600" b="1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04801" y="1981200"/>
            <a:ext cx="3886200" cy="4114800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Nomads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engage in long-distance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travel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Caravan routes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Both peaceful and hostile relations evolved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Germanic vs. Romans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Vikings vs. Franks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Turks vs. Abbasid</a:t>
            </a:r>
          </a:p>
          <a:p>
            <a:pPr lvl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Xiongnu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vs. Chinese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D70EB-45B3-44BF-B082-0197201E487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Turks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Seljuk Turks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Persian and Turkish descent</a:t>
            </a:r>
          </a:p>
          <a:p>
            <a:r>
              <a:rPr lang="en-US" sz="2400" dirty="0" smtClean="0"/>
              <a:t>Lived on border of Abbasid Empire</a:t>
            </a:r>
          </a:p>
          <a:p>
            <a:r>
              <a:rPr lang="en-US" sz="2400" dirty="0" smtClean="0"/>
              <a:t>Convert to Islam</a:t>
            </a:r>
          </a:p>
          <a:p>
            <a:r>
              <a:rPr lang="en-US" sz="2400" dirty="0" smtClean="0"/>
              <a:t>Leader is called ‘sultan’</a:t>
            </a:r>
          </a:p>
          <a:p>
            <a:r>
              <a:rPr lang="en-US" sz="2400" dirty="0" smtClean="0"/>
              <a:t>Will eventually migrate to Turkey</a:t>
            </a:r>
          </a:p>
          <a:p>
            <a:r>
              <a:rPr lang="en-US" sz="2400" dirty="0" smtClean="0"/>
              <a:t>Constant conflict with Byzantines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829C-BDDC-428A-A82C-FDAECCAE6CD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Turks vs. Islam</a:t>
            </a:r>
            <a:endParaRPr lang="en-US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Turks in Abbasid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armies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Eventually came to dominate Abbasid caliphs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1055 Seljuk leader named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Sultan assumes power,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caliphs remain figureheads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3928-D994-4C22-99D9-1F8190262A9C}" type="slidenum">
              <a:rPr lang="en-US"/>
              <a:pPr/>
              <a:t>26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Turks vs. Byzantine </a:t>
            </a:r>
            <a:r>
              <a:rPr lang="en-US" dirty="0"/>
              <a:t>Empire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4398963" cy="487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Migration into Turkey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Battle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Manzikert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Seljuks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defeat Byzantine army, take emperor captive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invasion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Turkey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Welcome converts to Islam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Ottoman Turks conquer Constantinople 1453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096000"/>
            <a:ext cx="2438400" cy="609600"/>
          </a:xfrm>
        </p:spPr>
        <p:txBody>
          <a:bodyPr/>
          <a:lstStyle/>
          <a:p>
            <a:pPr algn="l"/>
            <a:r>
              <a:rPr lang="en-US" b="1" dirty="0" smtClean="0"/>
              <a:t>15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 French painting on the Battle of </a:t>
            </a:r>
            <a:r>
              <a:rPr lang="en-US" b="1" dirty="0" err="1" smtClean="0"/>
              <a:t>Manzikert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Ghaznavid</a:t>
            </a:r>
            <a:r>
              <a:rPr lang="en-US" dirty="0" smtClean="0"/>
              <a:t> Turks vs. India</a:t>
            </a:r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Mahmud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Clan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Ghazni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Afghanistan, invades northern India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dominated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13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century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Welcomes conversions to Islam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Persecution of Buddhists, Hindus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8378-8F0C-40DF-97BC-6610474FED7D}" type="slidenum">
              <a:rPr lang="en-US"/>
              <a:pPr/>
              <a:t>28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Statebuilding</a:t>
            </a:r>
            <a:r>
              <a:rPr lang="en-US" sz="3600" dirty="0" smtClean="0"/>
              <a:t>: </a:t>
            </a:r>
            <a:br>
              <a:rPr lang="en-US" sz="3600" dirty="0" smtClean="0"/>
            </a:br>
            <a:r>
              <a:rPr lang="en-US" sz="3600" dirty="0" smtClean="0"/>
              <a:t>Tamerlane’s Empire</a:t>
            </a:r>
            <a:endParaRPr lang="en-US" sz="3600" dirty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8601" y="1981200"/>
            <a:ext cx="41910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Tamerlane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United Turkish nomads in Khanate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Chaghatai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Major military campaigns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Built capital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Samarkand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Decline: power struggle among heirs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E338-BCC9-4B64-8070-A1C4EC4CDD18}" type="slidenum">
              <a:rPr lang="en-US"/>
              <a:pPr/>
              <a:t>29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England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4475163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Viking invasions force consolidation of Angles, Saxons and other Germanic peoples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King Alfred (r. 871-899)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Built navy to challenge Vikings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Fortified cities against attack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9FCEE2-4B89-45A9-9764-8783ABC33F85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4B08-0BEE-49CA-81A9-D7377FF144EA}" type="slidenum">
              <a:rPr lang="en-US"/>
              <a:pPr/>
              <a:t>30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Tamerlane’s Heirs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Poor organization of governing structure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Power struggles divide empire into four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Yet heavily influenced several empires: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Mughal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Safavid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Ottoman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3A2132D-354B-448B-A983-0DD4DF43218A}" type="slidenum">
              <a:rPr lang="en-US"/>
              <a:pPr/>
              <a:t>31</a:t>
            </a:fld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Mongol Empire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2330-FD84-42E3-BC30-E6D1EF6E21E8}" type="slidenum">
              <a:rPr lang="en-US"/>
              <a:pPr/>
              <a:t>32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Statebuilding</a:t>
            </a:r>
            <a:r>
              <a:rPr lang="en-US" dirty="0" smtClean="0"/>
              <a:t>: </a:t>
            </a:r>
            <a:r>
              <a:rPr lang="en-US" dirty="0" err="1" smtClean="0"/>
              <a:t>Ghengis</a:t>
            </a:r>
            <a:r>
              <a:rPr lang="en-US" dirty="0" smtClean="0"/>
              <a:t> </a:t>
            </a:r>
            <a:r>
              <a:rPr lang="en-US" dirty="0"/>
              <a:t>Khan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Brought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Mongol tribes into one confederation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Broke up tribal organization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Formed military units from men of different tribes/clans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Promoted officials on basis of merit and loyalty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Established non-nomadic capital at Karakorum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Statebuilding</a:t>
            </a:r>
            <a:r>
              <a:rPr lang="en-US" dirty="0" smtClean="0"/>
              <a:t>: Mongol Military</a:t>
            </a:r>
            <a:endParaRPr lang="en-US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322763" cy="44196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Mongol population only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Army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100-125,000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calvary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psychological warfare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Rewarded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enemies who surrender, cruel to enemies who fight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B449-3369-45E5-86FC-07EE6A920F10}" type="slidenum">
              <a:rPr lang="en-US"/>
              <a:pPr/>
              <a:t>33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 </a:t>
            </a:r>
            <a:r>
              <a:rPr lang="en-US" dirty="0" smtClean="0"/>
              <a:t>vs. China/Middle East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8601" y="1981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Conquest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China,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1220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Conquest of Afghanistan, Persia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rulers are killed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Ravaged lands to prevent future rebellions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Large-scale, long-term devastation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B9E-6027-446C-9040-078B1038B3E1}" type="slidenum">
              <a:rPr lang="en-US"/>
              <a:pPr/>
              <a:t>34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Statebuilding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Khubilai</a:t>
            </a:r>
            <a:r>
              <a:rPr lang="en-US" dirty="0" smtClean="0"/>
              <a:t> </a:t>
            </a:r>
            <a:r>
              <a:rPr lang="en-US" dirty="0"/>
              <a:t>Khan (r. 1264-1294)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114799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China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Ruthless warrior, but religiously tolerant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Hosted Marco Polo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Yuan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dynasty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China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attempted invasions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Japan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turned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back by typhoons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kamikaze: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“divine winds”)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E5E7-C0B8-4131-9990-C87826E2D523}" type="slidenum">
              <a:rPr lang="en-US"/>
              <a:pPr/>
              <a:t>35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Statebuilding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 Mongol Empire</a:t>
            </a:r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322763" cy="45720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Golden Horde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Conquest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Russia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Established tributary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relationship</a:t>
            </a:r>
          </a:p>
          <a:p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Ilkhanate</a:t>
            </a:r>
            <a:endParaRPr lang="en-US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Abbasid empire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(Seljuk Turks) toppled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Baghdad sacked, 1258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200,000 massacred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7079-E099-4FEA-BC46-1F1456C90A22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Culture: Mongol </a:t>
            </a:r>
            <a:r>
              <a:rPr lang="en-US" dirty="0"/>
              <a:t>Rule in China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strict separation from Chinese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Intermarriage forbidden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Chinese forbidden to study Mongol language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Imported administrators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esp. Arabs, Persians)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tolerated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religious freedoms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5768-FF2D-4052-864E-DF301C1061AA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Culture: Mongols &amp; Buddhism</a:t>
            </a:r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Shamanism remains popular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Tibetian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school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Buddhism becomes popular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khans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 incarnations of Buddha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74F2-A73C-4324-BD3A-68A2D891A846}" type="slidenum">
              <a:rPr lang="en-US"/>
              <a:pPr/>
              <a:t>38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00EC-BFF9-4EB6-8E3D-F2FFF76EBDC3}" type="slidenum">
              <a:rPr lang="en-US"/>
              <a:pPr/>
              <a:t>39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Mongols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Western </a:t>
            </a:r>
            <a:r>
              <a:rPr lang="en-US" dirty="0"/>
              <a:t>Integration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Experience with long-distance trade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Protection of traveling merchants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Volume of trade across central Asia increases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Diplomatic missions protected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Missionary activity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31B38-F668-4EFE-BF92-921DE5730BF0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Germany</a:t>
            </a:r>
          </a:p>
        </p:txBody>
      </p:sp>
      <p:sp>
        <p:nvSpPr>
          <p:cNvPr id="20484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321175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King Otto of Saxony (r. 936-973) defeats Magyars, 955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Proclaimed emperor by Pope in 962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of Holy Roman Empire</a:t>
            </a:r>
          </a:p>
        </p:txBody>
      </p:sp>
      <p:sp>
        <p:nvSpPr>
          <p:cNvPr id="20485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57750" y="1981200"/>
            <a:ext cx="3752850" cy="411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Statebuilding</a:t>
            </a:r>
            <a:r>
              <a:rPr lang="en-US" sz="3600" dirty="0" smtClean="0"/>
              <a:t>: The End</a:t>
            </a:r>
            <a:endParaRPr lang="en-US" sz="3600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949325" y="1676400"/>
            <a:ext cx="3754438" cy="4419600"/>
          </a:xfrm>
        </p:spPr>
        <p:txBody>
          <a:bodyPr/>
          <a:lstStyle/>
          <a:p>
            <a:pPr algn="ctr">
              <a:buNone/>
            </a:pPr>
            <a:r>
              <a:rPr lang="en-US" sz="2800" u="sng" dirty="0" smtClean="0">
                <a:latin typeface="+mj-lt"/>
                <a:cs typeface="Times New Roman" pitchFamily="18" charset="0"/>
              </a:rPr>
              <a:t>Decline of Empire</a:t>
            </a:r>
          </a:p>
          <a:p>
            <a:pPr algn="ctr">
              <a:buNone/>
            </a:pPr>
            <a:r>
              <a:rPr lang="en-US" sz="2800" u="sng" dirty="0" err="1" smtClean="0">
                <a:latin typeface="+mj-lt"/>
                <a:cs typeface="Times New Roman" pitchFamily="18" charset="0"/>
              </a:rPr>
              <a:t>Ilkhanate</a:t>
            </a:r>
            <a:endParaRPr lang="en-US" sz="2800" u="sng" dirty="0" smtClean="0">
              <a:latin typeface="+mj-lt"/>
              <a:cs typeface="Times New Roman" pitchFamily="18" charset="0"/>
            </a:endParaRP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Overspending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Factional fighting</a:t>
            </a:r>
          </a:p>
          <a:p>
            <a:pPr algn="ctr">
              <a:buNone/>
            </a:pPr>
            <a:r>
              <a:rPr lang="en-US" u="sng" dirty="0" smtClean="0">
                <a:latin typeface="+mj-lt"/>
                <a:cs typeface="Times New Roman" pitchFamily="18" charset="0"/>
              </a:rPr>
              <a:t>Yuan Dynasty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inflation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Factional fighting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plague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peasant rebellion</a:t>
            </a:r>
          </a:p>
          <a:p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56163" y="1600200"/>
            <a:ext cx="3983037" cy="48768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Maintenance of Empire</a:t>
            </a:r>
          </a:p>
          <a:p>
            <a:r>
              <a:rPr lang="en-US" dirty="0" smtClean="0">
                <a:cs typeface="Times New Roman" pitchFamily="18" charset="0"/>
              </a:rPr>
              <a:t>Khanate of </a:t>
            </a:r>
            <a:r>
              <a:rPr lang="en-US" dirty="0" err="1" smtClean="0">
                <a:cs typeface="Times New Roman" pitchFamily="18" charset="0"/>
              </a:rPr>
              <a:t>Chaghatai</a:t>
            </a:r>
            <a:r>
              <a:rPr lang="en-US" dirty="0" smtClean="0">
                <a:cs typeface="Times New Roman" pitchFamily="18" charset="0"/>
              </a:rPr>
              <a:t> in central Asia</a:t>
            </a:r>
          </a:p>
          <a:p>
            <a:pPr lvl="1"/>
            <a:r>
              <a:rPr lang="en-US" sz="2800" dirty="0" smtClean="0">
                <a:cs typeface="Times New Roman" pitchFamily="18" charset="0"/>
              </a:rPr>
              <a:t>Continued threat to China</a:t>
            </a:r>
          </a:p>
          <a:p>
            <a:r>
              <a:rPr lang="en-US" dirty="0" smtClean="0">
                <a:cs typeface="Times New Roman" pitchFamily="18" charset="0"/>
              </a:rPr>
              <a:t>Golden Horde – 16</a:t>
            </a:r>
            <a:r>
              <a:rPr lang="en-US" baseline="30000" dirty="0" smtClean="0">
                <a:cs typeface="Times New Roman" pitchFamily="18" charset="0"/>
              </a:rPr>
              <a:t>th</a:t>
            </a:r>
            <a:r>
              <a:rPr lang="en-US" dirty="0" smtClean="0">
                <a:cs typeface="Times New Roman" pitchFamily="18" charset="0"/>
              </a:rPr>
              <a:t> century</a:t>
            </a:r>
          </a:p>
          <a:p>
            <a:pPr lvl="1"/>
            <a:r>
              <a:rPr lang="en-US" sz="2800" dirty="0" smtClean="0">
                <a:cs typeface="Times New Roman" pitchFamily="18" charset="0"/>
              </a:rPr>
              <a:t>Continued threat to Russia</a:t>
            </a:r>
          </a:p>
          <a:p>
            <a:pPr>
              <a:buNone/>
            </a:pPr>
            <a:endParaRPr lang="en-US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EBF5-F9DB-49EA-BE42-8EF0C53E87D1}" type="slidenum">
              <a:rPr lang="en-US"/>
              <a:pPr/>
              <a:t>41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Ottoman Empire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Osman, charismatic leader who dominates part of Anatolia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Declares independence from Saljuq sultan, 1299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Attacks Byzantine empire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Followers known as Osmanlis (Ottomans)</a:t>
            </a:r>
          </a:p>
          <a:p>
            <a:pPr lvl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0E22-BA99-4C06-B8A5-2DCE65DFF067}" type="slidenum">
              <a:rPr lang="en-US"/>
              <a:pPr/>
              <a:t>42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Ottoman Conquests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1350s conquests in the Balkans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Local support for Ottoman invasion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Peasants unhappy with fragmented, ineffective Byzantine rule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Tamerlane defeats Ottoman forces in 1402, but Ottomans recover by 1440s</a:t>
            </a:r>
          </a:p>
        </p:txBody>
      </p:sp>
    </p:spTree>
  </p:cSld>
  <p:clrMapOvr>
    <a:masterClrMapping/>
  </p:clrMapOvr>
  <p:transition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Capture of Constantinople, 1453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04801" y="1981200"/>
            <a:ext cx="3352799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Mehmed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(“the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Conqueror”)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Renamed city Istanbul, capital of Ottoman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empire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Ended Byzantine Empire, legitimized Ottoman Empire in Europe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475-C8FD-48BE-9BCD-E8AE0247D679}" type="slidenum">
              <a:rPr lang="en-US"/>
              <a:pPr/>
              <a:t>43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E7FA3AC-A915-4C03-8621-BD87F430FA7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7086600" cy="1676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States and Societies </a:t>
            </a:r>
            <a:br>
              <a:rPr lang="en-US" sz="3600" dirty="0" smtClean="0"/>
            </a:br>
            <a:r>
              <a:rPr lang="en-US" sz="3600" dirty="0" smtClean="0"/>
              <a:t>in Sub-Saharan Africa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HE – Interaction</a:t>
            </a:r>
            <a:br>
              <a:rPr lang="en-US" smtClean="0"/>
            </a:br>
            <a:r>
              <a:rPr lang="en-US" smtClean="0"/>
              <a:t>Cultivation of Bananas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76400"/>
            <a:ext cx="4398963" cy="4419600"/>
          </a:xfrm>
        </p:spPr>
        <p:txBody>
          <a:bodyPr/>
          <a:lstStyle/>
          <a:p>
            <a:pPr eaLnBrk="1" hangingPunct="1"/>
            <a:r>
              <a:rPr lang="en-US" smtClean="0"/>
              <a:t>Domesticated in SE Asia</a:t>
            </a:r>
          </a:p>
          <a:p>
            <a:pPr eaLnBrk="1" hangingPunct="1"/>
            <a:r>
              <a:rPr lang="en-US" smtClean="0"/>
              <a:t>Malay sailors colonize Madagascar, 300-500 CE</a:t>
            </a:r>
          </a:p>
          <a:p>
            <a:pPr lvl="1" eaLnBrk="1" hangingPunct="1"/>
            <a:r>
              <a:rPr lang="en-US" smtClean="0"/>
              <a:t>Introduce bananas, yams, chickens</a:t>
            </a:r>
          </a:p>
          <a:p>
            <a:pPr eaLnBrk="1" hangingPunct="1"/>
            <a:r>
              <a:rPr lang="en-US" smtClean="0"/>
              <a:t>Fits African climate</a:t>
            </a:r>
          </a:p>
          <a:p>
            <a:pPr eaLnBrk="1" hangingPunct="1"/>
            <a:r>
              <a:rPr lang="en-US" smtClean="0"/>
              <a:t>Food supply increases with this key crop</a:t>
            </a:r>
          </a:p>
        </p:txBody>
      </p:sp>
      <p:pic>
        <p:nvPicPr>
          <p:cNvPr id="6" name="Content Placeholder 5" descr="1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6163" y="2585990"/>
            <a:ext cx="3754437" cy="2905219"/>
          </a:xfrm>
        </p:spPr>
      </p:pic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7AEA2-6F37-4E47-B20E-97F4AEBBB084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87E24-DB23-4924-8F2D-B5F1E147EFD8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Society</a:t>
            </a:r>
            <a:br>
              <a:rPr lang="en-US" smtClean="0"/>
            </a:br>
            <a:r>
              <a:rPr lang="en-US" smtClean="0"/>
              <a:t>Kin-Based Societies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Stateless, segmentary societies</a:t>
            </a:r>
          </a:p>
          <a:p>
            <a:pPr eaLnBrk="1" hangingPunct="1"/>
            <a:r>
              <a:rPr lang="en-US" smtClean="0"/>
              <a:t>No elaborate hierarchies, bureaucracies</a:t>
            </a:r>
          </a:p>
          <a:p>
            <a:pPr eaLnBrk="1" hangingPunct="1"/>
            <a:r>
              <a:rPr lang="en-US" smtClean="0"/>
              <a:t>Average population of village: 100</a:t>
            </a:r>
          </a:p>
          <a:p>
            <a:pPr eaLnBrk="1" hangingPunct="1"/>
            <a:r>
              <a:rPr lang="en-US" smtClean="0"/>
              <a:t>Ruled by elders</a:t>
            </a:r>
          </a:p>
          <a:p>
            <a:pPr eaLnBrk="1" hangingPunct="1"/>
            <a:r>
              <a:rPr lang="en-US" smtClean="0"/>
              <a:t>Network of villages resolve disputes in ad hoc manner</a:t>
            </a:r>
          </a:p>
          <a:p>
            <a:pPr eaLnBrk="1" hangingPunct="1"/>
            <a:r>
              <a:rPr lang="en-US" smtClean="0"/>
              <a:t>Higher government authorities rare</a:t>
            </a:r>
          </a:p>
        </p:txBody>
      </p:sp>
    </p:spTree>
  </p:cSld>
  <p:clrMapOvr>
    <a:masterClrMapping/>
  </p:clrMapOvr>
  <p:transition>
    <p:rand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E41954-3847-4CF1-A6DC-7CEEA5F777CB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Statebuilding:Kingdom of Kongo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Basin of the Congo (Zaire) river</a:t>
            </a:r>
          </a:p>
          <a:p>
            <a:pPr eaLnBrk="1" hangingPunct="1"/>
            <a:r>
              <a:rPr lang="en-US" sz="2800" smtClean="0"/>
              <a:t>Conglomeration of several village alliances</a:t>
            </a:r>
          </a:p>
          <a:p>
            <a:pPr eaLnBrk="1" hangingPunct="1"/>
            <a:r>
              <a:rPr lang="en-US" sz="2800" smtClean="0"/>
              <a:t>Participated actively in trade networks</a:t>
            </a:r>
          </a:p>
          <a:p>
            <a:pPr eaLnBrk="1" hangingPunct="1"/>
            <a:r>
              <a:rPr lang="en-US" sz="2800" smtClean="0"/>
              <a:t>Most centralized rule of the early Bantu kingdoms</a:t>
            </a:r>
          </a:p>
          <a:p>
            <a:pPr eaLnBrk="1" hangingPunct="1"/>
            <a:r>
              <a:rPr lang="en-US" sz="2800" smtClean="0"/>
              <a:t>Royal currency: cowries</a:t>
            </a:r>
          </a:p>
          <a:p>
            <a:pPr eaLnBrk="1" hangingPunct="1"/>
            <a:r>
              <a:rPr lang="en-US" sz="2800" smtClean="0"/>
              <a:t>Ruled 14</a:t>
            </a:r>
            <a:r>
              <a:rPr lang="en-US" sz="2800" baseline="30000" smtClean="0"/>
              <a:t>th</a:t>
            </a:r>
            <a:r>
              <a:rPr lang="en-US" sz="2800" smtClean="0"/>
              <a:t>-17</a:t>
            </a:r>
            <a:r>
              <a:rPr lang="en-US" sz="2800" baseline="30000" smtClean="0"/>
              <a:t>th</a:t>
            </a:r>
            <a:r>
              <a:rPr lang="en-US" sz="2800" smtClean="0"/>
              <a:t> century until undermined by Portugese slave traders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200A4-AAD7-4758-9D7C-9615A6429FA1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Economic Systems: </a:t>
            </a:r>
            <a:br>
              <a:rPr lang="en-US" sz="3600" smtClean="0"/>
            </a:br>
            <a:r>
              <a:rPr lang="en-US" sz="3600" smtClean="0"/>
              <a:t>Trans-saharan Trade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Desiccation of Sahara begins c. 5000 BCE</a:t>
            </a:r>
          </a:p>
          <a:p>
            <a:pPr eaLnBrk="1" hangingPunct="1"/>
            <a:r>
              <a:rPr lang="en-US" smtClean="0"/>
              <a:t>Introduction of Arabian camels revolutionizes trade</a:t>
            </a:r>
          </a:p>
          <a:p>
            <a:pPr lvl="1" eaLnBrk="1" hangingPunct="1"/>
            <a:r>
              <a:rPr lang="en-US" smtClean="0"/>
              <a:t>70-90 days to cross Sahara</a:t>
            </a:r>
          </a:p>
          <a:p>
            <a:pPr eaLnBrk="1" hangingPunct="1"/>
            <a:r>
              <a:rPr lang="en-US" smtClean="0"/>
              <a:t>Arabs establish trading communities</a:t>
            </a:r>
          </a:p>
          <a:p>
            <a:pPr lvl="1" eaLnBrk="1" hangingPunct="1"/>
            <a:r>
              <a:rPr lang="en-US" smtClean="0"/>
              <a:t>Gao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Statebuilding: </a:t>
            </a:r>
            <a:br>
              <a:rPr lang="en-US" smtClean="0"/>
            </a:br>
            <a:r>
              <a:rPr lang="en-US" smtClean="0"/>
              <a:t>The Kingdom of Ghana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322763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Not related to modern State of Ghana</a:t>
            </a:r>
          </a:p>
          <a:p>
            <a:pPr eaLnBrk="1" hangingPunct="1"/>
            <a:r>
              <a:rPr lang="en-US" dirty="0" smtClean="0"/>
              <a:t>Developed 4</a:t>
            </a:r>
            <a:r>
              <a:rPr lang="en-US" baseline="30000" dirty="0" smtClean="0"/>
              <a:t>th</a:t>
            </a:r>
            <a:r>
              <a:rPr lang="en-US" dirty="0" smtClean="0"/>
              <a:t>-5</a:t>
            </a:r>
            <a:r>
              <a:rPr lang="en-US" baseline="30000" dirty="0" smtClean="0"/>
              <a:t>th</a:t>
            </a:r>
            <a:r>
              <a:rPr lang="en-US" dirty="0" smtClean="0"/>
              <a:t> c. CE</a:t>
            </a:r>
          </a:p>
          <a:p>
            <a:pPr eaLnBrk="1" hangingPunct="1"/>
            <a:r>
              <a:rPr lang="en-US" dirty="0" smtClean="0"/>
              <a:t>Protection against camel-driving raiders</a:t>
            </a:r>
          </a:p>
          <a:p>
            <a:pPr eaLnBrk="1" hangingPunct="1"/>
            <a:r>
              <a:rPr lang="en-US" dirty="0" smtClean="0"/>
              <a:t>Center of African gold trade</a:t>
            </a:r>
          </a:p>
          <a:p>
            <a:pPr lvl="1" eaLnBrk="1" hangingPunct="1"/>
            <a:r>
              <a:rPr lang="en-US" dirty="0" smtClean="0"/>
              <a:t>Imported from south to Ghana</a:t>
            </a:r>
          </a:p>
          <a:p>
            <a:pPr eaLnBrk="1" hangingPunct="1"/>
            <a:r>
              <a:rPr lang="en-US" dirty="0" smtClean="0"/>
              <a:t>Also sold ivory, slaves</a:t>
            </a:r>
          </a:p>
        </p:txBody>
      </p:sp>
      <p:pic>
        <p:nvPicPr>
          <p:cNvPr id="6" name="Content Placeholder 5" descr="8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6163" y="1752601"/>
            <a:ext cx="4059237" cy="4648200"/>
          </a:xfrm>
        </p:spPr>
      </p:pic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E57AF8-BB53-4A00-8F87-A640B832DE9C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73D52-DD18-4B8A-BAEF-653414ACAE28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France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2850" cy="4114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Post Carolingian France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Local authorities ruled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France endures heavy Viking settlement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Situation encouraged decentralized rule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Formation of first dynasty in 987 C.E.; Hugh Capet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7750" y="1981200"/>
            <a:ext cx="3752850" cy="41148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88D0B-793B-4566-9473-7E0BF2653E3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Culture: </a:t>
            </a:r>
            <a:br>
              <a:rPr lang="en-US" smtClean="0"/>
            </a:br>
            <a:r>
              <a:rPr lang="en-US" smtClean="0"/>
              <a:t>Islam in West Africa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Kings of Ghana convert 10</a:t>
            </a:r>
            <a:r>
              <a:rPr lang="en-US" baseline="30000" smtClean="0"/>
              <a:t>th</a:t>
            </a:r>
            <a:r>
              <a:rPr lang="en-US" smtClean="0"/>
              <a:t> c.</a:t>
            </a:r>
          </a:p>
          <a:p>
            <a:pPr eaLnBrk="1" hangingPunct="1"/>
            <a:r>
              <a:rPr lang="en-US" smtClean="0"/>
              <a:t>Positive impact on trade, relations with north Africa</a:t>
            </a:r>
          </a:p>
          <a:p>
            <a:pPr eaLnBrk="1" hangingPunct="1"/>
            <a:r>
              <a:rPr lang="en-US" smtClean="0"/>
              <a:t>Synthesized Islam with local traditions</a:t>
            </a:r>
          </a:p>
          <a:p>
            <a:pPr lvl="1" eaLnBrk="1" hangingPunct="1"/>
            <a:r>
              <a:rPr lang="en-US" smtClean="0"/>
              <a:t>Nearby Takrur aggressive missionaries</a:t>
            </a:r>
          </a:p>
        </p:txBody>
      </p:sp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5DC395-C08D-4BD6-BB04-749D93C39DDE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Sundiata (r. 1230-1255)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Empire of Mali extends over Kingdom of Ghana</a:t>
            </a:r>
          </a:p>
          <a:p>
            <a:pPr lvl="1" eaLnBrk="1" hangingPunct="1"/>
            <a:r>
              <a:rPr lang="en-US" smtClean="0"/>
              <a:t>Neighboring kingdoms as well</a:t>
            </a:r>
          </a:p>
          <a:p>
            <a:pPr eaLnBrk="1" hangingPunct="1"/>
            <a:r>
              <a:rPr lang="en-US" smtClean="0"/>
              <a:t>Took greater advantage of trans-Saharan trade</a:t>
            </a:r>
          </a:p>
          <a:p>
            <a:pPr eaLnBrk="1" hangingPunct="1"/>
            <a:r>
              <a:rPr lang="en-US" smtClean="0"/>
              <a:t>Nominally Muslim, but did not force conversions</a:t>
            </a:r>
          </a:p>
        </p:txBody>
      </p:sp>
    </p:spTree>
  </p:cSld>
  <p:clrMapOvr>
    <a:masterClrMapping/>
  </p:clrMapOvr>
  <p:transition>
    <p:rand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Mansa Musa (r. 1312-1337)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76400"/>
            <a:ext cx="4322763" cy="4419600"/>
          </a:xfrm>
        </p:spPr>
        <p:txBody>
          <a:bodyPr/>
          <a:lstStyle/>
          <a:p>
            <a:pPr eaLnBrk="1" hangingPunct="1"/>
            <a:r>
              <a:rPr lang="en-US" smtClean="0"/>
              <a:t>Grandson of Sundiata</a:t>
            </a:r>
          </a:p>
          <a:p>
            <a:pPr eaLnBrk="1" hangingPunct="1"/>
            <a:r>
              <a:rPr lang="en-US" smtClean="0"/>
              <a:t>Fervent Muslim</a:t>
            </a:r>
          </a:p>
          <a:p>
            <a:pPr eaLnBrk="1" hangingPunct="1"/>
            <a:r>
              <a:rPr lang="en-US" smtClean="0"/>
              <a:t>Performed Hajj in 1324-25</a:t>
            </a:r>
          </a:p>
          <a:p>
            <a:pPr lvl="1" eaLnBrk="1" hangingPunct="1"/>
            <a:r>
              <a:rPr lang="en-US" smtClean="0"/>
              <a:t>Constructed numerous mosques</a:t>
            </a:r>
          </a:p>
          <a:p>
            <a:pPr lvl="1" eaLnBrk="1" hangingPunct="1"/>
            <a:r>
              <a:rPr lang="en-US" smtClean="0"/>
              <a:t>Supported Muslim scholars</a:t>
            </a:r>
          </a:p>
          <a:p>
            <a:pPr eaLnBrk="1" hangingPunct="1"/>
            <a:r>
              <a:rPr lang="en-US" smtClean="0"/>
              <a:t>Empire declines after his rule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A990B6-CED0-48E9-A330-D812552D58EE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53B560-AADA-4BF6-8340-1FE82800BF9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Economic Systems: </a:t>
            </a:r>
            <a:br>
              <a:rPr lang="en-US" sz="3600" smtClean="0"/>
            </a:br>
            <a:r>
              <a:rPr lang="en-US" sz="3600" smtClean="0"/>
              <a:t>The Indian Ocean Trade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East coast maritime trade weak until 2</a:t>
            </a:r>
            <a:r>
              <a:rPr lang="en-US" baseline="30000" smtClean="0"/>
              <a:t>nd</a:t>
            </a:r>
            <a:r>
              <a:rPr lang="en-US" smtClean="0"/>
              <a:t> century</a:t>
            </a:r>
          </a:p>
          <a:p>
            <a:pPr eaLnBrk="1" hangingPunct="1"/>
            <a:r>
              <a:rPr lang="en-US" smtClean="0"/>
              <a:t>Bantu peoples populate coast</a:t>
            </a:r>
          </a:p>
          <a:p>
            <a:pPr eaLnBrk="1" hangingPunct="1"/>
            <a:r>
              <a:rPr lang="en-US" smtClean="0"/>
              <a:t>Swahili (“coasters”) engage in trade with Arabs</a:t>
            </a:r>
          </a:p>
          <a:p>
            <a:pPr lvl="1" eaLnBrk="1" hangingPunct="1"/>
            <a:r>
              <a:rPr lang="en-US" smtClean="0"/>
              <a:t>Language a form of Bantu, influenced by Arabic</a:t>
            </a:r>
          </a:p>
          <a:p>
            <a:pPr eaLnBrk="1" hangingPunct="1"/>
            <a:r>
              <a:rPr lang="en-US" smtClean="0"/>
              <a:t>10</a:t>
            </a:r>
            <a:r>
              <a:rPr lang="en-US" baseline="30000" smtClean="0"/>
              <a:t>th</a:t>
            </a:r>
            <a:r>
              <a:rPr lang="en-US" smtClean="0"/>
              <a:t> century trade increases</a:t>
            </a:r>
          </a:p>
        </p:txBody>
      </p:sp>
    </p:spTree>
  </p:cSld>
  <p:clrMapOvr>
    <a:masterClrMapping/>
  </p:clrMapOvr>
  <p:transition>
    <p:rand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Kilwa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4419600" cy="4343400"/>
          </a:xfrm>
        </p:spPr>
        <p:txBody>
          <a:bodyPr/>
          <a:lstStyle/>
          <a:p>
            <a:pPr eaLnBrk="1" hangingPunct="1"/>
            <a:r>
              <a:rPr lang="en-US" sz="2200" b="1" smtClean="0"/>
              <a:t>City-state on east African coast</a:t>
            </a:r>
          </a:p>
          <a:p>
            <a:pPr eaLnBrk="1" hangingPunct="1"/>
            <a:r>
              <a:rPr lang="en-US" sz="2200" b="1" smtClean="0"/>
              <a:t>Fishing, limited trade, 800-1000 CE</a:t>
            </a:r>
          </a:p>
          <a:p>
            <a:pPr eaLnBrk="1" hangingPunct="1"/>
            <a:r>
              <a:rPr lang="en-US" sz="2200" b="1" smtClean="0"/>
              <a:t>Turn to agriculture, increased trade in pottery and stoneware</a:t>
            </a:r>
          </a:p>
          <a:p>
            <a:pPr eaLnBrk="1" hangingPunct="1"/>
            <a:r>
              <a:rPr lang="en-US" sz="2200" b="1" smtClean="0"/>
              <a:t>Major trading center by 14</a:t>
            </a:r>
            <a:r>
              <a:rPr lang="en-US" sz="2200" b="1" baseline="30000" smtClean="0"/>
              <a:t>th</a:t>
            </a:r>
            <a:r>
              <a:rPr lang="en-US" sz="2200" b="1" smtClean="0"/>
              <a:t> century</a:t>
            </a:r>
          </a:p>
          <a:p>
            <a:pPr lvl="1" eaLnBrk="1" hangingPunct="1"/>
            <a:r>
              <a:rPr lang="en-US" sz="2200" b="1" smtClean="0"/>
              <a:t>Exporting over a ton of gold per year by 15</a:t>
            </a:r>
            <a:r>
              <a:rPr lang="en-US" sz="2200" b="1" baseline="30000" smtClean="0"/>
              <a:t>th</a:t>
            </a:r>
            <a:r>
              <a:rPr lang="en-US" sz="2200" b="1" smtClean="0"/>
              <a:t> century CE</a:t>
            </a:r>
          </a:p>
          <a:p>
            <a:pPr lvl="1" eaLnBrk="1" hangingPunct="1"/>
            <a:r>
              <a:rPr lang="en-US" sz="2200" b="1" smtClean="0"/>
              <a:t>Imported Chinese silk/porelain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BEB20D-59DE-43F5-8720-8A27AF67CE97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A4AC6-C10D-44DC-9ECB-19FF604D672E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Culture</a:t>
            </a:r>
            <a:br>
              <a:rPr lang="en-US" smtClean="0"/>
            </a:br>
            <a:r>
              <a:rPr lang="en-US" smtClean="0"/>
              <a:t>Islam in East Africa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Ruling elites in east Africa accept Islam without forcing general population to convert</a:t>
            </a:r>
          </a:p>
          <a:p>
            <a:pPr eaLnBrk="1" hangingPunct="1"/>
            <a:r>
              <a:rPr lang="en-US" smtClean="0"/>
              <a:t>Often retained pagan religious traditions and practices</a:t>
            </a:r>
          </a:p>
          <a:p>
            <a:pPr eaLnBrk="1" hangingPunct="1"/>
            <a:r>
              <a:rPr lang="en-US" smtClean="0"/>
              <a:t>Islam serves as social glue with other merchants, states</a:t>
            </a:r>
          </a:p>
        </p:txBody>
      </p:sp>
    </p:spTree>
  </p:cSld>
  <p:clrMapOvr>
    <a:masterClrMapping/>
  </p:clrMapOvr>
  <p:transition>
    <p:rand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0A690-8808-4D79-8D98-397F4F624E66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Society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Some kingdoms, empires, city-states with well-defined classes</a:t>
            </a:r>
          </a:p>
          <a:p>
            <a:pPr lvl="1" eaLnBrk="1" hangingPunct="1"/>
            <a:r>
              <a:rPr lang="en-US" smtClean="0"/>
              <a:t>Ruling elites</a:t>
            </a:r>
          </a:p>
          <a:p>
            <a:pPr lvl="1" eaLnBrk="1" hangingPunct="1"/>
            <a:r>
              <a:rPr lang="en-US" smtClean="0"/>
              <a:t>Merchant class</a:t>
            </a:r>
          </a:p>
          <a:p>
            <a:pPr lvl="1" eaLnBrk="1" hangingPunct="1"/>
            <a:r>
              <a:rPr lang="en-US" smtClean="0"/>
              <a:t>Peasant class</a:t>
            </a:r>
          </a:p>
          <a:p>
            <a:pPr eaLnBrk="1" hangingPunct="1"/>
            <a:r>
              <a:rPr lang="en-US" sz="2800" smtClean="0"/>
              <a:t>Other areas in sub-Saharan Africa continue to use traditional kin-based groups</a:t>
            </a:r>
          </a:p>
          <a:p>
            <a:pPr lvl="1" eaLnBrk="1" hangingPunct="1"/>
            <a:r>
              <a:rPr lang="en-US" sz="2400" smtClean="0"/>
              <a:t>Extended families, clans</a:t>
            </a:r>
          </a:p>
          <a:p>
            <a:pPr lvl="1" eaLnBrk="1" hangingPunct="1"/>
            <a:r>
              <a:rPr lang="en-US" sz="2400" smtClean="0"/>
              <a:t>Land held communally</a:t>
            </a:r>
          </a:p>
        </p:txBody>
      </p:sp>
    </p:spTree>
  </p:cSld>
  <p:clrMapOvr>
    <a:masterClrMapping/>
  </p:clrMapOvr>
  <p:transition>
    <p:rand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BA319E-77C3-4115-BBC3-F7859D2E9B4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Society</a:t>
            </a:r>
            <a:br>
              <a:rPr lang="en-US" smtClean="0"/>
            </a:br>
            <a:r>
              <a:rPr lang="en-US" smtClean="0"/>
              <a:t>Sex and Gender Relations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Both sexes work in agriculture, men: specialized skills</a:t>
            </a:r>
          </a:p>
          <a:p>
            <a:pPr eaLnBrk="1" hangingPunct="1"/>
            <a:r>
              <a:rPr lang="en-US" smtClean="0"/>
              <a:t>some expanded roles for women</a:t>
            </a:r>
          </a:p>
          <a:p>
            <a:pPr lvl="1" eaLnBrk="1" hangingPunct="1"/>
            <a:r>
              <a:rPr lang="en-US" smtClean="0"/>
              <a:t>Merchants, some military activity</a:t>
            </a:r>
          </a:p>
          <a:p>
            <a:pPr eaLnBrk="1" hangingPunct="1"/>
            <a:r>
              <a:rPr lang="en-US" smtClean="0"/>
              <a:t>Islamic norms slow to penetrate African society</a:t>
            </a:r>
          </a:p>
        </p:txBody>
      </p:sp>
    </p:spTree>
  </p:cSld>
  <p:clrMapOvr>
    <a:masterClrMapping/>
  </p:clrMapOvr>
  <p:transition>
    <p:rand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Social and Economics</a:t>
            </a:r>
            <a:br>
              <a:rPr lang="en-US" smtClean="0"/>
            </a:br>
            <a:r>
              <a:rPr lang="en-US" smtClean="0"/>
              <a:t>Slavery</a:t>
            </a:r>
          </a:p>
        </p:txBody>
      </p:sp>
      <p:sp>
        <p:nvSpPr>
          <p:cNvPr id="20483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African Slavery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Practiced since BCE</a:t>
            </a:r>
          </a:p>
          <a:p>
            <a:pPr eaLnBrk="1" hangingPunct="1"/>
            <a:r>
              <a:rPr lang="en-US" smtClean="0"/>
              <a:t>Most slaves captives of war</a:t>
            </a:r>
          </a:p>
          <a:p>
            <a:pPr lvl="1" eaLnBrk="1" hangingPunct="1"/>
            <a:r>
              <a:rPr lang="en-US" b="1" smtClean="0"/>
              <a:t>Debtors</a:t>
            </a:r>
          </a:p>
          <a:p>
            <a:pPr lvl="1" eaLnBrk="1" hangingPunct="1"/>
            <a:r>
              <a:rPr lang="en-US" b="1" smtClean="0"/>
              <a:t>Suspected witches</a:t>
            </a:r>
          </a:p>
          <a:p>
            <a:pPr lvl="1" eaLnBrk="1" hangingPunct="1"/>
            <a:r>
              <a:rPr lang="en-US" b="1" smtClean="0"/>
              <a:t>Criminals</a:t>
            </a:r>
          </a:p>
          <a:p>
            <a:pPr eaLnBrk="1" hangingPunct="1"/>
            <a:r>
              <a:rPr lang="en-US" smtClean="0"/>
              <a:t>Used principally in agricultural labor</a:t>
            </a:r>
          </a:p>
          <a:p>
            <a:pPr eaLnBrk="1" hangingPunct="1"/>
            <a:r>
              <a:rPr lang="en-US" smtClean="0"/>
              <a:t>Slave possession a status symbol</a:t>
            </a:r>
          </a:p>
        </p:txBody>
      </p:sp>
      <p:sp>
        <p:nvSpPr>
          <p:cNvPr id="20485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Slave Trade</a:t>
            </a:r>
          </a:p>
        </p:txBody>
      </p:sp>
      <p:sp>
        <p:nvSpPr>
          <p:cNvPr id="20486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Increased trans-Saharan and Indian Ocean trade stimulates slave trade, </a:t>
            </a:r>
          </a:p>
          <a:p>
            <a:pPr eaLnBrk="1" hangingPunct="1"/>
            <a:r>
              <a:rPr lang="en-US" smtClean="0"/>
              <a:t>Creates internal African slave trade</a:t>
            </a:r>
          </a:p>
          <a:p>
            <a:pPr lvl="1" eaLnBrk="1" hangingPunct="1"/>
            <a:r>
              <a:rPr lang="en-US" b="1" smtClean="0"/>
              <a:t>More powerful states attack smaller kinship-based groups</a:t>
            </a:r>
          </a:p>
          <a:p>
            <a:endParaRPr lang="en-US" smtClean="0"/>
          </a:p>
        </p:txBody>
      </p:sp>
      <p:sp>
        <p:nvSpPr>
          <p:cNvPr id="204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Society </a:t>
            </a:r>
            <a:br>
              <a:rPr lang="en-US" smtClean="0"/>
            </a:br>
            <a:r>
              <a:rPr lang="en-US" smtClean="0"/>
              <a:t>The Zanj Revolt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76400"/>
            <a:ext cx="3810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+mj-lt"/>
              </a:rPr>
              <a:t>Slaves from Swahili coast exported to work in Mesopotamia</a:t>
            </a:r>
          </a:p>
          <a:p>
            <a:pPr lvl="1" eaLnBrk="1" hangingPunct="1">
              <a:defRPr/>
            </a:pPr>
            <a:r>
              <a:rPr lang="en-US" dirty="0" smtClean="0">
                <a:latin typeface="+mj-lt"/>
              </a:rPr>
              <a:t>Sugarcane plantations &amp; Salt deposits</a:t>
            </a:r>
          </a:p>
          <a:p>
            <a:pPr eaLnBrk="1" hangingPunct="1">
              <a:defRPr/>
            </a:pPr>
            <a:r>
              <a:rPr lang="en-US" sz="2400" dirty="0" smtClean="0">
                <a:latin typeface="+mj-lt"/>
              </a:rPr>
              <a:t>869 CE, slave Ali bin </a:t>
            </a:r>
            <a:r>
              <a:rPr lang="en-US" sz="2400" dirty="0" err="1" smtClean="0">
                <a:latin typeface="+mj-lt"/>
              </a:rPr>
              <a:t>Muhamad</a:t>
            </a:r>
            <a:r>
              <a:rPr lang="en-US" sz="2400" dirty="0" smtClean="0">
                <a:latin typeface="+mj-lt"/>
              </a:rPr>
              <a:t> mounts revolt of 15,000 slaves</a:t>
            </a:r>
          </a:p>
          <a:p>
            <a:pPr eaLnBrk="1" hangingPunct="1">
              <a:defRPr/>
            </a:pPr>
            <a:r>
              <a:rPr lang="en-US" sz="2400" dirty="0" smtClean="0">
                <a:latin typeface="+mj-lt"/>
              </a:rPr>
              <a:t>crushed by Abbasids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66AAD-E499-4AF8-A331-0256D8A29606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Statebuilding</a:t>
            </a:r>
            <a:br>
              <a:rPr lang="en-US" smtClean="0"/>
            </a:br>
            <a:r>
              <a:rPr lang="en-US" smtClean="0"/>
              <a:t>Regional Monarches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475163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Holy Roman Empire</a:t>
            </a:r>
          </a:p>
          <a:p>
            <a:pPr eaLnBrk="1" hangingPunct="1"/>
            <a:r>
              <a:rPr lang="en-US" sz="2400" smtClean="0"/>
              <a:t>Otto I of Saxony establish kingdom in north Germany</a:t>
            </a:r>
          </a:p>
          <a:p>
            <a:pPr eaLnBrk="1" hangingPunct="1"/>
            <a:r>
              <a:rPr lang="en-US" sz="2400" smtClean="0"/>
              <a:t>Pope John XII names him Holy Roman Empire, 962 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Regional monarchies develop in England and France</a:t>
            </a:r>
          </a:p>
          <a:p>
            <a:pPr eaLnBrk="1" hangingPunct="1"/>
            <a:r>
              <a:rPr lang="en-US" sz="2400" smtClean="0"/>
              <a:t>Hugh Capet founds dynasty in France in 987</a:t>
            </a:r>
          </a:p>
          <a:p>
            <a:pPr eaLnBrk="1" hangingPunct="1"/>
            <a:r>
              <a:rPr lang="en-US" sz="2400" smtClean="0"/>
              <a:t>William, Duke of Normandy invades England in 1066</a:t>
            </a:r>
          </a:p>
          <a:p>
            <a:pPr eaLnBrk="1" hangingPunct="1"/>
            <a:endParaRPr lang="en-US" sz="240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B758A8-7FF9-4475-B95F-256F3DD707BC}" type="slidenum">
              <a:rPr lang="en-US"/>
              <a:pPr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Culture: Religion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76400"/>
            <a:ext cx="4322763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African Religion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diversity of religious beliefs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Ex. Ancestor worship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Christianity</a:t>
            </a:r>
          </a:p>
          <a:p>
            <a:pPr eaLnBrk="1" hangingPunct="1"/>
            <a:r>
              <a:rPr lang="en-US" sz="2000" b="1" smtClean="0"/>
              <a:t>1</a:t>
            </a:r>
            <a:r>
              <a:rPr lang="en-US" sz="2000" b="1" baseline="30000" smtClean="0"/>
              <a:t>st</a:t>
            </a:r>
            <a:r>
              <a:rPr lang="en-US" sz="2000" b="1" smtClean="0"/>
              <a:t> century: popular in Egypt, north Africa</a:t>
            </a:r>
          </a:p>
          <a:p>
            <a:pPr lvl="1" eaLnBrk="1" hangingPunct="1"/>
            <a:r>
              <a:rPr lang="en-US" sz="2000" b="1" smtClean="0"/>
              <a:t>Initially weak in sub-Saharan Africa</a:t>
            </a:r>
          </a:p>
          <a:p>
            <a:pPr eaLnBrk="1" hangingPunct="1"/>
            <a:r>
              <a:rPr lang="en-US" sz="2000" b="1" smtClean="0"/>
              <a:t>The Christian Kingdom of Axum, 4</a:t>
            </a:r>
            <a:r>
              <a:rPr lang="en-US" sz="2000" b="1" baseline="30000" smtClean="0"/>
              <a:t>th</a:t>
            </a:r>
            <a:r>
              <a:rPr lang="en-US" sz="2000" b="1" smtClean="0"/>
              <a:t> c. CE</a:t>
            </a:r>
          </a:p>
          <a:p>
            <a:pPr lvl="1" eaLnBrk="1" hangingPunct="1"/>
            <a:r>
              <a:rPr lang="en-US" sz="2000" b="1" smtClean="0"/>
              <a:t>Ethiopia</a:t>
            </a:r>
          </a:p>
          <a:p>
            <a:pPr lvl="1" eaLnBrk="1" hangingPunct="1"/>
            <a:r>
              <a:rPr lang="en-US" sz="2000" b="1" smtClean="0"/>
              <a:t>Merchants, then kings convert</a:t>
            </a:r>
          </a:p>
          <a:p>
            <a:pPr lvl="1" eaLnBrk="1" hangingPunct="1"/>
            <a:r>
              <a:rPr lang="en-US" sz="2000" b="1" smtClean="0"/>
              <a:t>Bible translated into Ethiopian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3D31C-81E4-44B4-8C0E-E1E35A87A199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3D279A6-4D67-41F7-976B-B31324AD74EE}" type="slidenum">
              <a:rPr lang="en-US"/>
              <a:pPr/>
              <a:t>61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The Americas and Oceania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05CC-C896-49B3-BFB4-BC78CEC0160F}" type="slidenum">
              <a:rPr lang="en-US"/>
              <a:pPr/>
              <a:t>62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Snapshot: Mesoamerica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Societies had limited or no contact with Africa, Asia, Europe</a:t>
            </a:r>
          </a:p>
          <a:p>
            <a:pPr lvl="1" eaLnBrk="1" hangingPunct="1"/>
            <a:r>
              <a:rPr lang="en-US" smtClean="0"/>
              <a:t>Brief presence of Scandinavians in Newfoundland, Canada</a:t>
            </a:r>
          </a:p>
          <a:p>
            <a:pPr lvl="1" eaLnBrk="1" hangingPunct="1"/>
            <a:r>
              <a:rPr lang="en-US" smtClean="0"/>
              <a:t>Some Asian contact with Australia</a:t>
            </a:r>
          </a:p>
          <a:p>
            <a:pPr eaLnBrk="1" hangingPunct="1"/>
            <a:r>
              <a:rPr lang="en-US" smtClean="0"/>
              <a:t>Mesoamerica in period of war and conquest, 8</a:t>
            </a:r>
            <a:r>
              <a:rPr lang="en-US" baseline="30000" smtClean="0"/>
              <a:t>th</a:t>
            </a:r>
            <a:r>
              <a:rPr lang="en-US" smtClean="0"/>
              <a:t> century CE</a:t>
            </a:r>
          </a:p>
        </p:txBody>
      </p:sp>
    </p:spTree>
  </p:cSld>
  <p:clrMapOvr>
    <a:masterClrMapping/>
  </p:clrMapOvr>
  <p:transition>
    <p:rand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1C52E-368C-49C4-ACC1-A19F0299F7BD}" type="slidenum">
              <a:rPr lang="en-US"/>
              <a:pPr/>
              <a:t>63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 smtClean="0"/>
              <a:t>Statebuilding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Mexica</a:t>
            </a:r>
            <a:r>
              <a:rPr lang="en-US" dirty="0" smtClean="0"/>
              <a:t> and Aztec Empire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399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Tradition of kidnapping women, seizing cultivated lands</a:t>
            </a:r>
          </a:p>
          <a:p>
            <a:pPr eaLnBrk="1" hangingPunct="1"/>
            <a:r>
              <a:rPr lang="en-US" sz="2800" dirty="0" smtClean="0"/>
              <a:t>Migrated and settled c. 1375 CE in Tenochtitlan (later becomes Mexico City)</a:t>
            </a:r>
          </a:p>
          <a:p>
            <a:pPr eaLnBrk="1" hangingPunct="1"/>
            <a:r>
              <a:rPr lang="en-US" sz="2800" dirty="0" smtClean="0"/>
              <a:t>Agriculture</a:t>
            </a:r>
          </a:p>
          <a:p>
            <a:pPr lvl="1" eaLnBrk="1" hangingPunct="1"/>
            <a:r>
              <a:rPr lang="en-US" dirty="0" err="1" smtClean="0"/>
              <a:t>Chinampas</a:t>
            </a:r>
            <a:r>
              <a:rPr lang="en-US" dirty="0" smtClean="0"/>
              <a:t>, up to 7 crops per year</a:t>
            </a:r>
          </a:p>
          <a:p>
            <a:pPr eaLnBrk="1" hangingPunct="1"/>
            <a:r>
              <a:rPr lang="en-US" sz="2800" dirty="0" err="1" smtClean="0"/>
              <a:t>Mexica</a:t>
            </a:r>
            <a:r>
              <a:rPr lang="en-US" sz="2800" dirty="0" smtClean="0"/>
              <a:t> develop tributary empire by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</a:t>
            </a:r>
          </a:p>
          <a:p>
            <a:pPr eaLnBrk="1" hangingPunct="1"/>
            <a:r>
              <a:rPr lang="en-US" sz="2800" dirty="0" err="1" smtClean="0">
                <a:cs typeface="Times New Roman" pitchFamily="18" charset="0"/>
              </a:rPr>
              <a:t>Mexica</a:t>
            </a:r>
            <a:r>
              <a:rPr lang="en-US" sz="2800" dirty="0" smtClean="0">
                <a:cs typeface="Times New Roman" pitchFamily="18" charset="0"/>
              </a:rPr>
              <a:t> joined with </a:t>
            </a:r>
            <a:r>
              <a:rPr lang="en-US" sz="2800" dirty="0" err="1" smtClean="0">
                <a:cs typeface="Times New Roman" pitchFamily="18" charset="0"/>
              </a:rPr>
              <a:t>Texcoco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n-US" sz="2800" dirty="0" err="1" smtClean="0">
                <a:cs typeface="Times New Roman" pitchFamily="18" charset="0"/>
              </a:rPr>
              <a:t>Tlacopan</a:t>
            </a:r>
            <a:r>
              <a:rPr lang="en-US" sz="2800" dirty="0" smtClean="0">
                <a:cs typeface="Times New Roman" pitchFamily="18" charset="0"/>
              </a:rPr>
              <a:t> to create Aztec Empire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rand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56A4F9-0A8B-4945-9DBB-6F5E1DA1D48C}" type="slidenum">
              <a:rPr lang="en-US"/>
              <a:pPr/>
              <a:t>64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Society: Mexica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572000"/>
          </a:xfrm>
        </p:spPr>
        <p:txBody>
          <a:bodyPr/>
          <a:lstStyle/>
          <a:p>
            <a:pPr eaLnBrk="1" hangingPunct="1"/>
            <a:r>
              <a:rPr lang="en-US" smtClean="0"/>
              <a:t>Hierarchical social structure</a:t>
            </a:r>
          </a:p>
          <a:p>
            <a:pPr eaLnBrk="1" hangingPunct="1"/>
            <a:r>
              <a:rPr lang="en-US" smtClean="0"/>
              <a:t>Patriarchal structure</a:t>
            </a:r>
          </a:p>
          <a:p>
            <a:pPr eaLnBrk="1" hangingPunct="1"/>
            <a:r>
              <a:rPr lang="en-US" smtClean="0"/>
              <a:t>High stature for soldiers (similar to Sparta)</a:t>
            </a:r>
          </a:p>
          <a:p>
            <a:pPr lvl="1" eaLnBrk="1" hangingPunct="1"/>
            <a:r>
              <a:rPr lang="en-US" smtClean="0"/>
              <a:t>Mainly drawn from aristocratic class</a:t>
            </a:r>
          </a:p>
          <a:p>
            <a:pPr lvl="1" eaLnBrk="1" hangingPunct="1"/>
            <a:r>
              <a:rPr lang="en-US" smtClean="0"/>
              <a:t>Land grants, food privileges</a:t>
            </a:r>
          </a:p>
          <a:p>
            <a:pPr eaLnBrk="1" hangingPunct="1"/>
            <a:r>
              <a:rPr lang="en-US" smtClean="0"/>
              <a:t>Emphasis on child-bearing</a:t>
            </a:r>
          </a:p>
          <a:p>
            <a:pPr lvl="1" eaLnBrk="1" hangingPunct="1"/>
            <a:r>
              <a:rPr lang="en-US" smtClean="0"/>
              <a:t>Mothers of warriors especially lauded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D1C50-A156-47D5-97A9-BD684574B55C}" type="slidenum">
              <a:rPr lang="en-US"/>
              <a:pPr/>
              <a:t>65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Society: Cultivators &amp; Slaves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199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Priests</a:t>
            </a:r>
          </a:p>
          <a:p>
            <a:pPr lvl="1" eaLnBrk="1" hangingPunct="1"/>
            <a:r>
              <a:rPr lang="en-US" sz="2400" dirty="0" smtClean="0"/>
              <a:t>Masters of complex agricultural/ritual calendars</a:t>
            </a:r>
          </a:p>
          <a:p>
            <a:pPr lvl="1" eaLnBrk="1" hangingPunct="1"/>
            <a:r>
              <a:rPr lang="en-US" sz="2400" dirty="0" smtClean="0"/>
              <a:t>Occasionally became rulers as well</a:t>
            </a:r>
          </a:p>
          <a:p>
            <a:pPr eaLnBrk="1" hangingPunct="1"/>
            <a:r>
              <a:rPr lang="en-US" sz="2400" dirty="0" smtClean="0"/>
              <a:t>Communal groups: </a:t>
            </a:r>
            <a:r>
              <a:rPr lang="en-US" sz="2400" dirty="0" err="1" smtClean="0"/>
              <a:t>calpulli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Originally kin-based</a:t>
            </a:r>
          </a:p>
          <a:p>
            <a:pPr lvl="1" eaLnBrk="1" hangingPunct="1"/>
            <a:r>
              <a:rPr lang="en-US" sz="2400" dirty="0" smtClean="0"/>
              <a:t>Management of communal lands</a:t>
            </a:r>
          </a:p>
          <a:p>
            <a:pPr lvl="1" eaLnBrk="1" hangingPunct="1"/>
            <a:r>
              <a:rPr lang="en-US" sz="2400" dirty="0" smtClean="0"/>
              <a:t>Work obligation on aristocratic lands</a:t>
            </a:r>
          </a:p>
          <a:p>
            <a:pPr eaLnBrk="1" hangingPunct="1"/>
            <a:r>
              <a:rPr lang="en-US" sz="2400" dirty="0" smtClean="0"/>
              <a:t>Slave class</a:t>
            </a:r>
          </a:p>
          <a:p>
            <a:pPr lvl="1" eaLnBrk="1" hangingPunct="1"/>
            <a:r>
              <a:rPr lang="en-US" sz="2400" dirty="0" smtClean="0"/>
              <a:t>Debtors</a:t>
            </a:r>
          </a:p>
          <a:p>
            <a:pPr lvl="1" eaLnBrk="1" hangingPunct="1"/>
            <a:r>
              <a:rPr lang="en-US" sz="2400" dirty="0" smtClean="0"/>
              <a:t>Children sold into slavery</a:t>
            </a:r>
          </a:p>
        </p:txBody>
      </p:sp>
    </p:spTree>
  </p:cSld>
  <p:clrMapOvr>
    <a:masterClrMapping/>
  </p:clrMapOvr>
  <p:transition>
    <p:random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7B158-8CE0-43B3-A3CE-4CEEBAA022A2}" type="slidenum">
              <a:rPr lang="en-US"/>
              <a:pPr/>
              <a:t>66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Culture: Mexica Religion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polytheistic</a:t>
            </a:r>
          </a:p>
          <a:p>
            <a:pPr eaLnBrk="1" hangingPunct="1"/>
            <a:r>
              <a:rPr lang="en-US" dirty="0" smtClean="0"/>
              <a:t>Influenced by indigenous traditions from the </a:t>
            </a:r>
            <a:r>
              <a:rPr lang="en-US" dirty="0" err="1" smtClean="0"/>
              <a:t>Olmec</a:t>
            </a:r>
            <a:r>
              <a:rPr lang="en-US" dirty="0" smtClean="0"/>
              <a:t> period</a:t>
            </a:r>
          </a:p>
          <a:p>
            <a:pPr eaLnBrk="1" hangingPunct="1"/>
            <a:r>
              <a:rPr lang="en-US" dirty="0" smtClean="0"/>
              <a:t>Ritual ball game</a:t>
            </a:r>
          </a:p>
          <a:p>
            <a:pPr eaLnBrk="1" hangingPunct="1"/>
            <a:r>
              <a:rPr lang="en-US" dirty="0" smtClean="0"/>
              <a:t>Solar calendar (365 days) and ritual calendar (260 days)</a:t>
            </a:r>
          </a:p>
          <a:p>
            <a:pPr lvl="1" eaLnBrk="1" hangingPunct="1"/>
            <a:r>
              <a:rPr lang="en-US" dirty="0" smtClean="0"/>
              <a:t>Not as elaborate as Maya calendar</a:t>
            </a:r>
          </a:p>
        </p:txBody>
      </p:sp>
    </p:spTree>
  </p:cSld>
  <p:clrMapOvr>
    <a:masterClrMapping/>
  </p:clrMapOvr>
  <p:transition>
    <p:random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Culture: Ritual Bloodletting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4475163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More emphasis on human sacrifice than predecessor cultures</a:t>
            </a:r>
          </a:p>
          <a:p>
            <a:pPr eaLnBrk="1" hangingPunct="1"/>
            <a:r>
              <a:rPr lang="en-US" sz="2400" dirty="0" smtClean="0"/>
              <a:t>Sacrificial victims had tips of fingers torn off before death, ritual wounds</a:t>
            </a:r>
          </a:p>
          <a:p>
            <a:pPr lvl="1" eaLnBrk="1" hangingPunct="1"/>
            <a:r>
              <a:rPr lang="en-US" dirty="0" smtClean="0"/>
              <a:t>Victims: </a:t>
            </a:r>
            <a:r>
              <a:rPr lang="en-US" dirty="0" err="1" smtClean="0"/>
              <a:t>Mexica</a:t>
            </a:r>
            <a:r>
              <a:rPr lang="en-US" dirty="0" smtClean="0"/>
              <a:t> criminals, captured enemy soldiers</a:t>
            </a:r>
          </a:p>
          <a:p>
            <a:pPr eaLnBrk="1" hangingPunct="1"/>
            <a:r>
              <a:rPr lang="en-US" sz="2400" dirty="0" smtClean="0"/>
              <a:t>Personal rituals: piercing earlobes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542F8B-D7BB-4B66-8B67-71BBDC1FBCE9}" type="slidenum">
              <a:rPr lang="en-US"/>
              <a:pPr/>
              <a:t>67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 smtClean="0"/>
              <a:t>Statebuilding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Pre Incan Empire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981200"/>
            <a:ext cx="4322763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cs typeface="Times New Roman" pitchFamily="18" charset="0"/>
              </a:rPr>
              <a:t>Development of autonomous regional states in Andean South America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cs typeface="Times New Roman" pitchFamily="18" charset="0"/>
              </a:rPr>
              <a:t>Kingdom of </a:t>
            </a:r>
            <a:r>
              <a:rPr lang="en-US" sz="3200" dirty="0" err="1" smtClean="0">
                <a:cs typeface="Times New Roman" pitchFamily="18" charset="0"/>
              </a:rPr>
              <a:t>Chucuito</a:t>
            </a:r>
            <a:endParaRPr lang="en-US" sz="3200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cs typeface="Times New Roman" pitchFamily="18" charset="0"/>
              </a:rPr>
              <a:t>Potato cultivation, herding of llamas, alpacas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</p:txBody>
      </p:sp>
      <p:pic>
        <p:nvPicPr>
          <p:cNvPr id="6" name="Content Placeholder 5" descr="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1905000"/>
            <a:ext cx="3048000" cy="1752600"/>
          </a:xfrm>
        </p:spPr>
      </p:pic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9803B-7CC0-4094-86AE-758AA4C9BD31}" type="slidenum">
              <a:rPr lang="en-US"/>
              <a:pPr/>
              <a:t>68</a:t>
            </a:fld>
            <a:endParaRPr lang="en-US"/>
          </a:p>
        </p:txBody>
      </p:sp>
      <p:pic>
        <p:nvPicPr>
          <p:cNvPr id="8" name="Picture 7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886200"/>
            <a:ext cx="3657600" cy="2600325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Statebuilding: The Inca Empire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4398963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Refers to people who spoke </a:t>
            </a:r>
            <a:r>
              <a:rPr lang="en-US" sz="2400" dirty="0" err="1" smtClean="0"/>
              <a:t>Quecha</a:t>
            </a:r>
            <a:r>
              <a:rPr lang="en-US" sz="2400" dirty="0" smtClean="0"/>
              <a:t> language</a:t>
            </a:r>
          </a:p>
          <a:p>
            <a:pPr lvl="1" eaLnBrk="1" hangingPunct="1"/>
            <a:r>
              <a:rPr lang="en-US" dirty="0" smtClean="0"/>
              <a:t>Modern Peru, parts of </a:t>
            </a:r>
            <a:r>
              <a:rPr lang="en-US" dirty="0" err="1" smtClean="0"/>
              <a:t>Equador</a:t>
            </a:r>
            <a:r>
              <a:rPr lang="en-US" dirty="0" smtClean="0"/>
              <a:t>, Bolivia, Chile, Argentina</a:t>
            </a:r>
          </a:p>
          <a:p>
            <a:pPr lvl="1" eaLnBrk="1" hangingPunct="1"/>
            <a:r>
              <a:rPr lang="en-US" dirty="0" smtClean="0"/>
              <a:t>Population 11.5 million</a:t>
            </a:r>
          </a:p>
          <a:p>
            <a:pPr eaLnBrk="1" hangingPunct="1"/>
            <a:r>
              <a:rPr lang="en-US" sz="2400" dirty="0" smtClean="0"/>
              <a:t>Incas ruled by holding hostages, colonization</a:t>
            </a:r>
          </a:p>
          <a:p>
            <a:pPr eaLnBrk="1" hangingPunct="1"/>
            <a:r>
              <a:rPr lang="en-US" sz="2400" dirty="0" smtClean="0"/>
              <a:t>No writing, used system of cords and knots called </a:t>
            </a:r>
            <a:r>
              <a:rPr lang="en-US" sz="2400" dirty="0" err="1" smtClean="0"/>
              <a:t>quipu</a:t>
            </a:r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D0BB27-A901-49CC-9BA0-CECE19874BD3}" type="slidenum">
              <a:rPr lang="en-US"/>
              <a:pPr/>
              <a:t>69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Statebuilding</a:t>
            </a:r>
            <a:br>
              <a:rPr lang="en-US" smtClean="0"/>
            </a:br>
            <a:r>
              <a:rPr lang="en-US" smtClean="0"/>
              <a:t>Nation and Regional States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1" y="1981200"/>
            <a:ext cx="4191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Regional states</a:t>
            </a:r>
          </a:p>
          <a:p>
            <a:pPr eaLnBrk="1" hangingPunct="1">
              <a:defRPr/>
            </a:pPr>
            <a:r>
              <a:rPr lang="en-US" sz="2400" dirty="0" smtClean="0"/>
              <a:t>Italian peninsula is fragmented	</a:t>
            </a:r>
          </a:p>
          <a:p>
            <a:pPr lvl="1" eaLnBrk="1" hangingPunct="1">
              <a:defRPr/>
            </a:pPr>
            <a:r>
              <a:rPr lang="en-US" dirty="0" smtClean="0"/>
              <a:t>Papacy land</a:t>
            </a:r>
          </a:p>
          <a:p>
            <a:pPr lvl="1" eaLnBrk="1" hangingPunct="1">
              <a:defRPr/>
            </a:pPr>
            <a:r>
              <a:rPr lang="en-US" dirty="0" smtClean="0"/>
              <a:t>city-states</a:t>
            </a:r>
          </a:p>
          <a:p>
            <a:pPr eaLnBrk="1" hangingPunct="1">
              <a:defRPr/>
            </a:pPr>
            <a:r>
              <a:rPr lang="en-US" sz="2400" dirty="0" smtClean="0"/>
              <a:t>Iberian peninsula is fragmented</a:t>
            </a:r>
          </a:p>
          <a:p>
            <a:pPr lvl="1" eaLnBrk="1" hangingPunct="1">
              <a:defRPr/>
            </a:pPr>
            <a:r>
              <a:rPr lang="en-US" dirty="0" smtClean="0"/>
              <a:t>Muslim controlled land – 8</a:t>
            </a:r>
            <a:r>
              <a:rPr lang="en-US" baseline="30000" dirty="0" smtClean="0"/>
              <a:t>th</a:t>
            </a:r>
            <a:r>
              <a:rPr lang="en-US" dirty="0" smtClean="0"/>
              <a:t> to 11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 eaLnBrk="1" hangingPunct="1">
              <a:defRPr/>
            </a:pPr>
            <a:r>
              <a:rPr lang="en-US" dirty="0" smtClean="0"/>
              <a:t>Christian controlled land by 13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+mj-lt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D3527-9B70-4295-A2B0-45284D543094}" type="slidenum">
              <a:rPr lang="en-US"/>
              <a:pPr/>
              <a:t>70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Statebuilding: Inca roads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Massive road building system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Two north-south roads, approximately 10,000 miles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Mountain route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Coastal route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Paved, shaded, wide roads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Courier and messenger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Limited long-distance trade, held by government monopoly</a:t>
            </a:r>
          </a:p>
        </p:txBody>
      </p:sp>
    </p:spTree>
  </p:cSld>
  <p:clrMapOvr>
    <a:masterClrMapping/>
  </p:clrMapOvr>
  <p:transition>
    <p:random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139C4-C716-447E-AE0B-BA308CB6D632}" type="slidenum">
              <a:rPr lang="en-US"/>
              <a:pPr/>
              <a:t>71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pPr eaLnBrk="1" hangingPunct="1"/>
            <a:r>
              <a:rPr lang="en-US" smtClean="0"/>
              <a:t>Social elites dominated by infallible king</a:t>
            </a:r>
          </a:p>
          <a:p>
            <a:pPr lvl="1" eaLnBrk="1" hangingPunct="1"/>
            <a:r>
              <a:rPr lang="en-US" smtClean="0"/>
              <a:t>Claimed descent from the sun</a:t>
            </a:r>
          </a:p>
          <a:p>
            <a:pPr eaLnBrk="1" hangingPunct="1"/>
            <a:r>
              <a:rPr lang="en-US" smtClean="0"/>
              <a:t>Aristocrats receive special privileges</a:t>
            </a:r>
          </a:p>
          <a:p>
            <a:pPr lvl="1" eaLnBrk="1" hangingPunct="1"/>
            <a:r>
              <a:rPr lang="en-US" smtClean="0"/>
              <a:t>Earlobe spools as adornment</a:t>
            </a:r>
          </a:p>
          <a:p>
            <a:pPr eaLnBrk="1" hangingPunct="1"/>
            <a:r>
              <a:rPr lang="en-US" smtClean="0"/>
              <a:t>Priestly class ascetic, celibate</a:t>
            </a:r>
          </a:p>
          <a:p>
            <a:pPr eaLnBrk="1" hangingPunct="1"/>
            <a:r>
              <a:rPr lang="en-US" smtClean="0"/>
              <a:t>Peasants organized into community groups called ayllu</a:t>
            </a:r>
          </a:p>
          <a:p>
            <a:pPr lvl="1" eaLnBrk="1" hangingPunct="1"/>
            <a:r>
              <a:rPr lang="en-US" smtClean="0"/>
              <a:t>Land, tools held communaly</a:t>
            </a:r>
          </a:p>
          <a:p>
            <a:pPr lvl="1" eaLnBrk="1" hangingPunct="1"/>
            <a:r>
              <a:rPr lang="en-US" smtClean="0"/>
              <a:t>Responsible for public works</a:t>
            </a:r>
          </a:p>
        </p:txBody>
      </p:sp>
    </p:spTree>
  </p:cSld>
  <p:clrMapOvr>
    <a:masterClrMapping/>
  </p:clrMapOvr>
  <p:transition>
    <p:random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89DC9-F783-4731-B515-84C7FFC121ED}" type="slidenum">
              <a:rPr lang="en-US"/>
              <a:pPr/>
              <a:t>72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Culture: Inca Religion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Inti sun god</a:t>
            </a:r>
          </a:p>
          <a:p>
            <a:pPr eaLnBrk="1" hangingPunct="1"/>
            <a:r>
              <a:rPr lang="en-US" smtClean="0"/>
              <a:t>Viracocha creator god</a:t>
            </a:r>
          </a:p>
          <a:p>
            <a:pPr eaLnBrk="1" hangingPunct="1"/>
            <a:r>
              <a:rPr lang="en-US" smtClean="0"/>
              <a:t>Temples as pilgrimage sites</a:t>
            </a:r>
          </a:p>
          <a:p>
            <a:pPr eaLnBrk="1" hangingPunct="1"/>
            <a:r>
              <a:rPr lang="en-US" smtClean="0"/>
              <a:t>Peasant sacrifices usually produce, animals (not humans)</a:t>
            </a:r>
          </a:p>
          <a:p>
            <a:pPr eaLnBrk="1" hangingPunct="1"/>
            <a:r>
              <a:rPr lang="en-US" smtClean="0"/>
              <a:t>Sin understood as disruption of divine order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D527F76-6243-4C8F-8E4F-3C48C2F74071}" type="slidenum">
              <a:rPr lang="en-US"/>
              <a:pPr/>
              <a:t>73</a:t>
            </a:fld>
            <a:endParaRPr lang="en-US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Oceania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28024-83F1-4ABA-8EF8-F1F1556F8481}" type="slidenum">
              <a:rPr lang="en-US"/>
              <a:pPr/>
              <a:t>74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Snapshot: Oceania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Societies established in almost all islands in early centuries BCE</a:t>
            </a:r>
          </a:p>
          <a:p>
            <a:pPr eaLnBrk="1" hangingPunct="1"/>
            <a:r>
              <a:rPr lang="en-US" dirty="0" smtClean="0"/>
              <a:t>Trade between island groups</a:t>
            </a:r>
          </a:p>
          <a:p>
            <a:pPr eaLnBrk="1" hangingPunct="1"/>
            <a:r>
              <a:rPr lang="en-US" dirty="0" smtClean="0"/>
              <a:t>Long-distance voyaging on intermittent basis</a:t>
            </a:r>
          </a:p>
          <a:p>
            <a:pPr lvl="1" eaLnBrk="1" hangingPunct="1"/>
            <a:r>
              <a:rPr lang="en-US" dirty="0" smtClean="0"/>
              <a:t>Brought sweet potatoes from South America c. 300 CE</a:t>
            </a:r>
          </a:p>
          <a:p>
            <a:pPr lvl="1" eaLnBrk="1" hangingPunct="1"/>
            <a:r>
              <a:rPr lang="en-US" dirty="0" smtClean="0"/>
              <a:t>Voyages preserved in oral traditions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4FCDDE-C00E-4BE9-BA11-F3F5C8540225}" type="slidenum">
              <a:rPr lang="en-US"/>
              <a:pPr/>
              <a:t>75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Economics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Nomadic foragers of Australia</a:t>
            </a:r>
          </a:p>
          <a:p>
            <a:pPr lvl="1" eaLnBrk="1" hangingPunct="1"/>
            <a:r>
              <a:rPr lang="en-US" smtClean="0"/>
              <a:t>Virtually static culture  </a:t>
            </a:r>
          </a:p>
          <a:p>
            <a:pPr lvl="2" eaLnBrk="1" hangingPunct="1"/>
            <a:r>
              <a:rPr lang="en-US" smtClean="0"/>
              <a:t>No agriculture</a:t>
            </a:r>
          </a:p>
          <a:p>
            <a:pPr eaLnBrk="1" hangingPunct="1"/>
            <a:r>
              <a:rPr lang="en-US" smtClean="0"/>
              <a:t>New Guinea </a:t>
            </a:r>
          </a:p>
          <a:p>
            <a:pPr lvl="1" eaLnBrk="1" hangingPunct="1"/>
            <a:r>
              <a:rPr lang="en-US" smtClean="0"/>
              <a:t>Swine herding, root cultivation c. 5000 BCE</a:t>
            </a:r>
          </a:p>
          <a:p>
            <a:pPr eaLnBrk="1" hangingPunct="1"/>
            <a:r>
              <a:rPr lang="en-US" smtClean="0"/>
              <a:t>Small-scale trade of surplus food, some goods</a:t>
            </a:r>
          </a:p>
          <a:p>
            <a:pPr lvl="1" eaLnBrk="1" hangingPunct="1"/>
            <a:r>
              <a:rPr lang="en-US" smtClean="0"/>
              <a:t>Pearly oyster shells, spears, boomerangs</a:t>
            </a:r>
          </a:p>
        </p:txBody>
      </p:sp>
    </p:spTree>
  </p:cSld>
  <p:clrMapOvr>
    <a:masterClrMapping/>
  </p:clrMapOvr>
  <p:transition>
    <p:random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85350C-2703-4890-82E8-5FA2F4FAB3D5}" type="slidenum">
              <a:rPr lang="en-US"/>
              <a:pPr/>
              <a:t>76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Culture: Religion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Loosely tied to environment</a:t>
            </a:r>
          </a:p>
          <a:p>
            <a:pPr eaLnBrk="1" hangingPunct="1"/>
            <a:r>
              <a:rPr lang="en-US" smtClean="0"/>
              <a:t>Myths, stories about geological features</a:t>
            </a:r>
          </a:p>
          <a:p>
            <a:pPr eaLnBrk="1" hangingPunct="1"/>
            <a:r>
              <a:rPr lang="en-US" smtClean="0"/>
              <a:t>Rituals to ensure continuing food supply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513DDB-5F09-41CF-8960-3613D7193055}" type="slidenum">
              <a:rPr lang="en-US"/>
              <a:pPr/>
              <a:t>77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smtClean="0"/>
              <a:t>Complexity of population leads to articulation of distinct classes</a:t>
            </a:r>
          </a:p>
          <a:p>
            <a:pPr lvl="1" eaLnBrk="1" hangingPunct="1"/>
            <a:r>
              <a:rPr lang="en-US" smtClean="0"/>
              <a:t>High chiefs, lesser chiefs, commoners, artisans, peasants</a:t>
            </a:r>
          </a:p>
          <a:p>
            <a:pPr eaLnBrk="1" hangingPunct="1"/>
            <a:r>
              <a:rPr lang="en-US" smtClean="0"/>
              <a:t>Small multi-island empires form</a:t>
            </a:r>
          </a:p>
          <a:p>
            <a:pPr lvl="1" eaLnBrk="1" hangingPunct="1"/>
            <a:r>
              <a:rPr lang="en-US" smtClean="0"/>
              <a:t>Limited before 19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</a:p>
          <a:p>
            <a:pPr lvl="1" eaLnBrk="1" hangingPunct="1"/>
            <a:r>
              <a:rPr lang="en-US" smtClean="0"/>
              <a:t>Yet controlled land allocation, labor and military conscription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err="1" smtClean="0"/>
              <a:t>Statebuilding</a:t>
            </a:r>
            <a:r>
              <a:rPr lang="en-US" sz="3600" dirty="0" smtClean="0"/>
              <a:t> vs. Religion: Investiture Contest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4398963" cy="4495800"/>
          </a:xfrm>
        </p:spPr>
        <p:txBody>
          <a:bodyPr/>
          <a:lstStyle/>
          <a:p>
            <a:pPr eaLnBrk="1" hangingPunct="1"/>
            <a:r>
              <a:rPr lang="en-US" smtClean="0"/>
              <a:t>Investiture Contest</a:t>
            </a:r>
          </a:p>
          <a:p>
            <a:pPr eaLnBrk="1" hangingPunct="1"/>
            <a:r>
              <a:rPr lang="en-US" smtClean="0"/>
              <a:t>Pope Gregory VII (1073-1085) vs. Emperor Henry IV </a:t>
            </a:r>
          </a:p>
          <a:p>
            <a:pPr lvl="1" eaLnBrk="1" hangingPunct="1"/>
            <a:r>
              <a:rPr lang="en-US" smtClean="0"/>
              <a:t>Pope attempts to end practice of lay investiture</a:t>
            </a:r>
          </a:p>
          <a:p>
            <a:pPr lvl="1" eaLnBrk="1" hangingPunct="1"/>
            <a:r>
              <a:rPr lang="en-US" smtClean="0"/>
              <a:t>Excommunicates Henry(1056-1106 CE) because he disobyed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2E37E-5C50-4DE6-9BCB-FBB75DDEEBC4}" type="slidenum">
              <a:rPr lang="en-US"/>
              <a:pPr/>
              <a:t>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Statebuilding</a:t>
            </a:r>
            <a:br>
              <a:rPr lang="en-US" smtClean="0"/>
            </a:br>
            <a:r>
              <a:rPr lang="en-US" smtClean="0"/>
              <a:t>Expansion of Europe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1" y="1981200"/>
            <a:ext cx="4038600" cy="4495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400" u="sng" dirty="0" smtClean="0"/>
              <a:t>Atlantic &amp; Baltic Sea Colonization</a:t>
            </a:r>
          </a:p>
          <a:p>
            <a:r>
              <a:rPr lang="en-US" sz="2400" dirty="0" smtClean="0"/>
              <a:t>Scandinavians explore North Atlantic Ocean</a:t>
            </a:r>
          </a:p>
          <a:p>
            <a:pPr lvl="1"/>
            <a:r>
              <a:rPr lang="en-US" dirty="0" smtClean="0"/>
              <a:t>Iceland, Greenland, Canada</a:t>
            </a:r>
          </a:p>
          <a:p>
            <a:r>
              <a:rPr lang="en-US" sz="2400" dirty="0" smtClean="0"/>
              <a:t>Kings of Denmark nominally convert to Christianity, Sweden and Finland follow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70B8-6B41-4C64-9C95-37A3F7DA6962}" type="slidenum">
              <a:rPr lang="en-US"/>
              <a:pPr/>
              <a:t>9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432</TotalTime>
  <Words>2272</Words>
  <Application>Microsoft Office PowerPoint</Application>
  <PresentationFormat>On-screen Show (4:3)</PresentationFormat>
  <Paragraphs>536</Paragraphs>
  <Slides>77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Axis</vt:lpstr>
      <vt:lpstr>Western Europe During the High Middle Ages</vt:lpstr>
      <vt:lpstr>Statebuilding</vt:lpstr>
      <vt:lpstr>England</vt:lpstr>
      <vt:lpstr>Germany</vt:lpstr>
      <vt:lpstr>France</vt:lpstr>
      <vt:lpstr>Statebuilding Regional Monarches</vt:lpstr>
      <vt:lpstr>Statebuilding Nation and Regional States</vt:lpstr>
      <vt:lpstr>Statebuilding vs. Religion: Investiture Contest</vt:lpstr>
      <vt:lpstr>Statebuilding Expansion of Europe</vt:lpstr>
      <vt:lpstr>Statebuilding and Culture  The Crusades</vt:lpstr>
      <vt:lpstr>The Crusades</vt:lpstr>
      <vt:lpstr>Economics</vt:lpstr>
      <vt:lpstr>Economy Growth of the Agriculture</vt:lpstr>
      <vt:lpstr>Economics: Revival of Towns and Trade</vt:lpstr>
      <vt:lpstr>Western European Society</vt:lpstr>
      <vt:lpstr>Society The Three Estates</vt:lpstr>
      <vt:lpstr>Western European Culture</vt:lpstr>
      <vt:lpstr>Culture Popular Religion</vt:lpstr>
      <vt:lpstr>       Culture Origin of Higher Learning</vt:lpstr>
      <vt:lpstr>Nomadic Empires: Asia</vt:lpstr>
      <vt:lpstr>HE Interaction – Central Asia</vt:lpstr>
      <vt:lpstr>Nomadic People:  Turks and Mongols</vt:lpstr>
      <vt:lpstr>Nomads vs. Settled Communities</vt:lpstr>
      <vt:lpstr>The Turks</vt:lpstr>
      <vt:lpstr>Seljuk Turks</vt:lpstr>
      <vt:lpstr> Turks vs. Islam</vt:lpstr>
      <vt:lpstr>Turks vs. Byzantine Empire</vt:lpstr>
      <vt:lpstr>Ghaznavid Turks vs. India</vt:lpstr>
      <vt:lpstr>Statebuilding:  Tamerlane’s Empire</vt:lpstr>
      <vt:lpstr>Tamerlane’s Heirs</vt:lpstr>
      <vt:lpstr>The Mongol Empire</vt:lpstr>
      <vt:lpstr>Statebuilding: Ghengis Khan</vt:lpstr>
      <vt:lpstr>Statebuilding: Mongol Military</vt:lpstr>
      <vt:lpstr>Mongol vs. China/Middle East</vt:lpstr>
      <vt:lpstr>Statebuilding: Khubilai Khan (r. 1264-1294)</vt:lpstr>
      <vt:lpstr>Statebuilding:  the Mongol Empire</vt:lpstr>
      <vt:lpstr>Culture: Mongol Rule in China</vt:lpstr>
      <vt:lpstr>Culture: Mongols &amp; Buddhism</vt:lpstr>
      <vt:lpstr>The Mongols  Western Integration</vt:lpstr>
      <vt:lpstr>Statebuilding: The End</vt:lpstr>
      <vt:lpstr>The Ottoman Empire</vt:lpstr>
      <vt:lpstr>Ottoman Conquests</vt:lpstr>
      <vt:lpstr>The Capture of Constantinople, 1453</vt:lpstr>
      <vt:lpstr>States and Societies  in Sub-Saharan Africa </vt:lpstr>
      <vt:lpstr>HE – Interaction Cultivation of Bananas</vt:lpstr>
      <vt:lpstr>Society Kin-Based Societies</vt:lpstr>
      <vt:lpstr>Statebuilding:Kingdom of Kongo</vt:lpstr>
      <vt:lpstr>Economic Systems:  Trans-saharan Trade</vt:lpstr>
      <vt:lpstr>Statebuilding:  The Kingdom of Ghana</vt:lpstr>
      <vt:lpstr>Culture:  Islam in West Africa</vt:lpstr>
      <vt:lpstr>Sundiata (r. 1230-1255)</vt:lpstr>
      <vt:lpstr>Mansa Musa (r. 1312-1337)</vt:lpstr>
      <vt:lpstr>Economic Systems:  The Indian Ocean Trade</vt:lpstr>
      <vt:lpstr>Kilwa</vt:lpstr>
      <vt:lpstr>Culture Islam in East Africa</vt:lpstr>
      <vt:lpstr>Society</vt:lpstr>
      <vt:lpstr>Society Sex and Gender Relations</vt:lpstr>
      <vt:lpstr>Social and Economics Slavery</vt:lpstr>
      <vt:lpstr>Society  The Zanj Revolt</vt:lpstr>
      <vt:lpstr>Culture: Religion</vt:lpstr>
      <vt:lpstr>The Americas and Oceania</vt:lpstr>
      <vt:lpstr>Snapshot: Mesoamerica</vt:lpstr>
      <vt:lpstr>Statebuilding:  The Mexica and Aztec Empire</vt:lpstr>
      <vt:lpstr>Society: Mexica</vt:lpstr>
      <vt:lpstr>Society: Cultivators &amp; Slaves</vt:lpstr>
      <vt:lpstr>Culture: Mexica Religion</vt:lpstr>
      <vt:lpstr>Culture: Ritual Bloodletting</vt:lpstr>
      <vt:lpstr>Statebuilding:  Pre Incan Empire</vt:lpstr>
      <vt:lpstr>Statebuilding: The Inca Empire</vt:lpstr>
      <vt:lpstr>Statebuilding: Inca roads</vt:lpstr>
      <vt:lpstr>Society</vt:lpstr>
      <vt:lpstr>Culture: Inca Religion</vt:lpstr>
      <vt:lpstr>Oceania</vt:lpstr>
      <vt:lpstr>Snapshot: Oceania</vt:lpstr>
      <vt:lpstr>Economics</vt:lpstr>
      <vt:lpstr>Culture: Religion</vt:lpstr>
      <vt:lpstr>Society</vt:lpstr>
    </vt:vector>
  </TitlesOfParts>
  <Company>Florida Atlantic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Nomadic Empires and Eurasian Integration</dc:title>
  <dc:creator>Library</dc:creator>
  <cp:lastModifiedBy>Woodfin, Zachary C.</cp:lastModifiedBy>
  <cp:revision>81</cp:revision>
  <dcterms:created xsi:type="dcterms:W3CDTF">2004-11-15T19:53:57Z</dcterms:created>
  <dcterms:modified xsi:type="dcterms:W3CDTF">2012-09-13T23:07:59Z</dcterms:modified>
</cp:coreProperties>
</file>