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</p:sldMasterIdLst>
  <p:notesMasterIdLst>
    <p:notesMasterId r:id="rId71"/>
  </p:notesMasterIdLst>
  <p:sldIdLst>
    <p:sldId id="397" r:id="rId2"/>
    <p:sldId id="385" r:id="rId3"/>
    <p:sldId id="425" r:id="rId4"/>
    <p:sldId id="257" r:id="rId5"/>
    <p:sldId id="396" r:id="rId6"/>
    <p:sldId id="258" r:id="rId7"/>
    <p:sldId id="259" r:id="rId8"/>
    <p:sldId id="260" r:id="rId9"/>
    <p:sldId id="261" r:id="rId10"/>
    <p:sldId id="263" r:id="rId11"/>
    <p:sldId id="264" r:id="rId12"/>
    <p:sldId id="262" r:id="rId13"/>
    <p:sldId id="427" r:id="rId14"/>
    <p:sldId id="431" r:id="rId15"/>
    <p:sldId id="430" r:id="rId16"/>
    <p:sldId id="432" r:id="rId17"/>
    <p:sldId id="433" r:id="rId18"/>
    <p:sldId id="436" r:id="rId19"/>
    <p:sldId id="439" r:id="rId20"/>
    <p:sldId id="442" r:id="rId21"/>
    <p:sldId id="464" r:id="rId22"/>
    <p:sldId id="447" r:id="rId23"/>
    <p:sldId id="446" r:id="rId24"/>
    <p:sldId id="448" r:id="rId25"/>
    <p:sldId id="450" r:id="rId26"/>
    <p:sldId id="452" r:id="rId27"/>
    <p:sldId id="454" r:id="rId28"/>
    <p:sldId id="458" r:id="rId29"/>
    <p:sldId id="459" r:id="rId30"/>
    <p:sldId id="468" r:id="rId31"/>
    <p:sldId id="386" r:id="rId32"/>
    <p:sldId id="265" r:id="rId33"/>
    <p:sldId id="426" r:id="rId34"/>
    <p:sldId id="267" r:id="rId35"/>
    <p:sldId id="268" r:id="rId36"/>
    <p:sldId id="401" r:id="rId37"/>
    <p:sldId id="269" r:id="rId38"/>
    <p:sldId id="270" r:id="rId39"/>
    <p:sldId id="403" r:id="rId40"/>
    <p:sldId id="271" r:id="rId41"/>
    <p:sldId id="276" r:id="rId42"/>
    <p:sldId id="406" r:id="rId43"/>
    <p:sldId id="272" r:id="rId44"/>
    <p:sldId id="273" r:id="rId45"/>
    <p:sldId id="274" r:id="rId46"/>
    <p:sldId id="275" r:id="rId47"/>
    <p:sldId id="420" r:id="rId48"/>
    <p:sldId id="387" r:id="rId49"/>
    <p:sldId id="277" r:id="rId50"/>
    <p:sldId id="279" r:id="rId51"/>
    <p:sldId id="290" r:id="rId52"/>
    <p:sldId id="282" r:id="rId53"/>
    <p:sldId id="417" r:id="rId54"/>
    <p:sldId id="283" r:id="rId55"/>
    <p:sldId id="284" r:id="rId56"/>
    <p:sldId id="422" r:id="rId57"/>
    <p:sldId id="287" r:id="rId58"/>
    <p:sldId id="288" r:id="rId59"/>
    <p:sldId id="289" r:id="rId60"/>
    <p:sldId id="388" r:id="rId61"/>
    <p:sldId id="471" r:id="rId62"/>
    <p:sldId id="424" r:id="rId63"/>
    <p:sldId id="296" r:id="rId64"/>
    <p:sldId id="305" r:id="rId65"/>
    <p:sldId id="470" r:id="rId66"/>
    <p:sldId id="293" r:id="rId67"/>
    <p:sldId id="302" r:id="rId68"/>
    <p:sldId id="306" r:id="rId69"/>
    <p:sldId id="300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74" end="9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 autoAdjust="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C6FD75-6FF8-4966-B12C-80A9DD702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38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F786A-8F60-4379-A22F-100345B7E8C1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E0083-7EEB-42DB-AA57-8F7336EB81A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716DC-2636-4D90-A4F7-24A56BCA756C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28CD5-FE3A-4A8A-AA72-91E76961D898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1FCB5-894E-4F45-B3EC-E7FEBBB6CC5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A8969-5062-42A8-9B60-CE28FBE923FC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0F0F4-40BB-4A44-B3AC-29842A5D5B18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FAC32-5601-4A4B-A394-236CC18DEA6F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FEE2B-56A9-403D-99F5-091A1305B54C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5A76C-24EB-4065-A8B5-85026782A85E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CF1EE-BF3B-4AA6-A948-C076C54A18A1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4389E-B2CB-42AC-8DD3-F8BC865B8CB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DDFF6-7CAB-46AA-A96D-BACA0504D805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0AF81-9794-4DF5-9BE4-5F95F4BBFC5C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44536-AB2C-4514-A544-945FB4B63E4D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C9CEC-4A9C-47DE-99F8-4CC6CE629707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CDA23-8067-4274-841E-A4FBA44B03D1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7B5FB-9728-4708-89F8-77CD5321F05C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1025D-EFCA-45B0-8340-11567818F974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3FD18-0CF9-47AA-8D97-9849AEBA46A6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D66B3-7D53-438C-99C0-AB112A715C30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E58E9-DBB7-4F53-AA9E-369228A808C6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0DF58-A913-4B20-96B3-CFEAC2E0909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EF727-7B27-486F-A638-25E0FCCB6438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B230F-11A3-4FB0-8577-D8A0D6785311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F7928-AED8-4719-ABDD-DDDA42587A7C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A46C6-8FD7-4E74-832C-5F9CEDE1E587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D5446-9AB8-4B82-B56D-97EBE0121B57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5B021-A529-4453-84DD-29BB7AA0949D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B8803-4BA0-4FF0-9DD0-532222153BB0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3DE23-410C-417D-92AA-EA68EE50722C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5DDF3-575B-4C26-8C4B-EC40ED0859A0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668DF-3964-4580-BDA1-A5DA628BAB9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6D160-6225-4556-8377-5677E91EE0B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09F5F-9065-4AA5-BA9F-95E36585876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EB91F-A97F-49E3-B537-DB69CB404B0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FE078-010B-44F2-AD82-607F75BD50D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76102-3652-44EB-95A6-91E5E2837F7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8B2F04A-254A-45B7-96AD-CD5EAF3D6722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F8AC15-7C58-4B5F-B437-656A4F60F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05DB-B857-4144-864B-6293393997DE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752A-8D3A-44BA-8C42-EC02C99E6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61A-C8E3-4A16-B9A7-40269CDB214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4BF5-86EA-42C8-BC40-4E75331EC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48D4-F14E-4A55-AC51-298F8403819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523A-3167-408A-8CDB-256B434E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CB5B-9C62-46B0-BD6A-342CC303FB75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C3E8-8317-4D5D-BD29-A2DD9963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68A5-D7A4-443A-A17B-EA8E1E2BFEE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3D4D-8FCD-4B9E-95E4-A3C68185F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33EA71-3473-49B8-8410-E1963330115A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D6C80E-E823-45F0-8EE9-2EB9D7D9C5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8E5F7CB-7EC8-42C4-A737-F1473D13A56A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2BB6845-1F19-404D-A60D-27915AD1E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DE51-EDBD-427C-AF1F-7FAF9ADC8DB0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373-46CA-4030-873C-7A9BBAD23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6F86-D2F2-46A2-95E7-E1B4B398886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A20C-72DA-4F99-A177-B8EB0333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8EB-67AA-401A-BCFA-32FC5717E1E4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5F30-00DC-4556-BD28-A21621A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0BAE2A6-6E72-47FB-8891-216B5BC3CE99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E35A3E7-896A-48E2-804E-E5FDFEB0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6/69/Aachen_Cathedral_North_View_at_Evening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f/f0/Karl_der_gro%C3%9Fe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a/Fugen_enmei_painting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 Classical</a:t>
            </a: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500 CE to 1000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Interaction </a:t>
            </a:r>
            <a:r>
              <a:rPr lang="en-US" dirty="0"/>
              <a:t>w/ Slavs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Began in 6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Slavs came from Southwestern Russia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Missions to the Slavs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Saints Cyril and Methodius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Cyrillic Alphabet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Education and religion tied together, led to more conversions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Emergence of Russia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Kiev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located </a:t>
            </a:r>
            <a:r>
              <a:rPr lang="en-US" sz="2400" dirty="0"/>
              <a:t>on </a:t>
            </a:r>
            <a:r>
              <a:rPr lang="en-US" sz="2400" dirty="0" err="1"/>
              <a:t>Dneiper</a:t>
            </a:r>
            <a:r>
              <a:rPr lang="en-US" sz="2400" dirty="0"/>
              <a:t> River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conduit for spread of Byzantine culture and religion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Prince </a:t>
            </a:r>
            <a:r>
              <a:rPr lang="en-US" sz="2400" dirty="0" err="1"/>
              <a:t>Vladamir</a:t>
            </a:r>
            <a:r>
              <a:rPr lang="en-US" sz="2400" dirty="0"/>
              <a:t>,  989 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Cyrillic writing, literature, Orthodox missions spread Byzantine culture and art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caesaropapist</a:t>
            </a:r>
            <a:r>
              <a:rPr lang="en-US" sz="2400" dirty="0"/>
              <a:t> control of Russian Orthodox church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Byzantine Decline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Domestic/Internal problems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new elite class challenged imperial power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Peasant class was declining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External Problems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Western Europe took parts of Byzantium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Crusaders sacked Constantinople (1204)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Muslim </a:t>
            </a:r>
            <a:r>
              <a:rPr lang="en-US" sz="2400" dirty="0" err="1"/>
              <a:t>Saljuq</a:t>
            </a:r>
            <a:r>
              <a:rPr lang="en-US" sz="2400" dirty="0"/>
              <a:t> Turks at </a:t>
            </a:r>
            <a:r>
              <a:rPr lang="en-US" sz="2400" dirty="0" err="1"/>
              <a:t>Manzikert</a:t>
            </a:r>
            <a:r>
              <a:rPr lang="en-US" sz="2400" dirty="0"/>
              <a:t>, 1071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Ottoman Turks captured Constantinople in 1453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AE947F-731D-478E-BE25-5C681C44B2FC}" type="slidenum">
              <a:rPr lang="en-US"/>
              <a:pPr/>
              <a:t>13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Western Europe </a:t>
            </a:r>
            <a:br>
              <a:rPr lang="en-US" sz="3600" dirty="0" smtClean="0"/>
            </a:br>
            <a:r>
              <a:rPr lang="en-US" sz="3200" dirty="0" smtClean="0"/>
              <a:t>500 CE to 1000 CE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6" descr="Image:Aachen Cathedral North View at Eve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762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Disruption of Western Europe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Effect of Germanic Migrations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loss of centralized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common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drop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in population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A0C96-4649-4FA5-AECE-B33417412D74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5D1FF9-087F-41E0-90E7-A338CD43AE0D}" type="slidenum">
              <a:rPr lang="en-US"/>
              <a:pPr/>
              <a:t>15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dirty="0" smtClean="0"/>
              <a:t>Successor States to the Roman Empire </a:t>
            </a:r>
            <a:br>
              <a:rPr lang="en-US" sz="3200" dirty="0" smtClean="0"/>
            </a:br>
            <a:r>
              <a:rPr lang="en-US" sz="3200" dirty="0" smtClean="0"/>
              <a:t>c. 500</a:t>
            </a:r>
          </a:p>
        </p:txBody>
      </p:sp>
      <p:pic>
        <p:nvPicPr>
          <p:cNvPr id="7172" name="Picture 7" descr="ben57549_17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0"/>
            <a:ext cx="8458200" cy="4267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C17FA-0FBC-4CBA-8861-B744E25F0D88}" type="slidenum">
              <a:rPr lang="en-US"/>
              <a:pPr/>
              <a:t>16</a:t>
            </a:fld>
            <a:endParaRPr lang="en-US"/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Franks</a:t>
            </a:r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influence on European development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Strong agricultural base</a:t>
            </a:r>
          </a:p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Firm alliance with western Christian church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powerful military and political power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Clovis (Merovingian Family) became first to unite the Franks under one political ruler</a:t>
            </a:r>
          </a:p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Carolingian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family will displace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Merovingian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family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B48749-DA65-44D2-ACBC-B5910C53729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Clovis (ruled 481-511)</a:t>
            </a:r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5285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Major Frankish leader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Paganism, Arian Christianity popular among Franks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Clovis and army chooses Roman Catholicism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Big part to due with Frankish power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Political implications: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Alliance with Roman Catholic Church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1981200"/>
            <a:ext cx="37528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0F65FD-ACB2-42CA-829F-14CBCF474C5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Charlemagne (r. 768-814)</a:t>
            </a:r>
          </a:p>
        </p:txBody>
      </p:sp>
      <p:sp>
        <p:nvSpPr>
          <p:cNvPr id="12292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5285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decentralized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Could not afford a large bureaucracy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functional illiterate but…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Spoke Latin and Greek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Expansion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counts held local authority within political and legal authority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Ruled as emperor but hesitant to take title</a:t>
            </a: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1981200"/>
            <a:ext cx="37528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/>
              <a:t>Statue at Aachen, Germany</a:t>
            </a:r>
          </a:p>
        </p:txBody>
      </p:sp>
      <p:pic>
        <p:nvPicPr>
          <p:cNvPr id="12294" name="Picture 12" descr="Image:Karl der groß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2667000"/>
            <a:ext cx="40100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15364" name="Rectangle 9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Son of Charlemagne, Louis the Pious, lost control of courts, local authorities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Civil war erupts between three sons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Empire divided in 843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South: Muslims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East: Magyars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North: Vikings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Norse expansion begins c. 800 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Driven by population pressure, hostility to spread of Christianity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Superior seafaring technology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Sailed to eastern Canada, northeastern US</a:t>
            </a:r>
          </a:p>
          <a:p>
            <a:endParaRPr lang="en-US" dirty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E16BEE-E23A-40EF-A39F-1830A91A10F7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1905000" y="2209800"/>
            <a:ext cx="7239000" cy="1390650"/>
          </a:xfrm>
        </p:spPr>
        <p:txBody>
          <a:bodyPr anchor="ctr"/>
          <a:lstStyle/>
          <a:p>
            <a:pPr algn="ctr"/>
            <a:r>
              <a:rPr lang="en-US" sz="4100" i="1" dirty="0"/>
              <a:t>Byzantium and Eastern Europe</a:t>
            </a:r>
          </a:p>
        </p:txBody>
      </p:sp>
      <p:pic>
        <p:nvPicPr>
          <p:cNvPr id="3078" name="Picture 6" descr="Hagia%20Sophia%20west%20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6934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22907D-19EF-4DE6-8D48-6DF0C318A6E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Vikings</a:t>
            </a:r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528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From village of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Norway (hence “Viking”)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Boats could travel at sea or rive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Traded w/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slavs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Byzantines via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Dneiper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River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Constant threat to Europe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Constantinople sacked three times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Carolingians had no navy, dependent on local defenses</a:t>
            </a:r>
          </a:p>
        </p:txBody>
      </p:sp>
      <p:sp>
        <p:nvSpPr>
          <p:cNvPr id="18437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1981200"/>
            <a:ext cx="37528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of Feudalism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Political relationship between a lord and a vassal based upon military service in exchange for land or money</a:t>
            </a:r>
          </a:p>
          <a:p>
            <a:r>
              <a:rPr lang="en-US" dirty="0" smtClean="0"/>
              <a:t>Social titles emerge and are passed down from generation to generation</a:t>
            </a:r>
          </a:p>
          <a:p>
            <a:r>
              <a:rPr lang="en-US" dirty="0" smtClean="0"/>
              <a:t>Evolves into a structured, hereditary hierarchy</a:t>
            </a:r>
          </a:p>
          <a:p>
            <a:r>
              <a:rPr lang="en-US" dirty="0" smtClean="0"/>
              <a:t>See page 360 </a:t>
            </a:r>
          </a:p>
          <a:p>
            <a:endParaRPr lang="en-US" dirty="0" smtClean="0"/>
          </a:p>
        </p:txBody>
      </p:sp>
      <p:pic>
        <p:nvPicPr>
          <p:cNvPr id="10" name="Picture 12" descr="feudal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334666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Effects of Feudalism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Setbacks</a:t>
            </a:r>
            <a:endParaRPr lang="en-US" dirty="0"/>
          </a:p>
        </p:txBody>
      </p:sp>
      <p:sp>
        <p:nvSpPr>
          <p:cNvPr id="23556" name="Rectangle 9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Incentives for this relationship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land grants, income from mills, cash payments in exchange for military service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Formation of hereditary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Rights were passed on to heirs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provided for..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Public works projects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Court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Police force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interrelationships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Potential for instability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B98088-AF34-425D-B4D5-E91A4DF5FB7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C49732-AF6F-4E89-8A8C-9511469F51B8}" type="slidenum">
              <a:rPr lang="en-US"/>
              <a:pPr/>
              <a:t>23</a:t>
            </a:fld>
            <a:endParaRPr lang="en-US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Early Society: Feudalism</a:t>
            </a:r>
          </a:p>
        </p:txBody>
      </p:sp>
      <p:sp>
        <p:nvSpPr>
          <p:cNvPr id="22532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5285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Creates a neat, structured social order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Movement between classes is near impossible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Nobility/lords become the most powerful class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1981200"/>
            <a:ext cx="37528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7" name="Picture 12" descr="feudal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334666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A2D76-5FC7-4287-BB76-CCE6F31C7C56}" type="slidenum">
              <a:rPr lang="en-US"/>
              <a:pPr/>
              <a:t>24</a:t>
            </a:fld>
            <a:endParaRPr lang="en-US"/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Origins of Serfdom</a:t>
            </a:r>
          </a:p>
        </p:txBody>
      </p:sp>
      <p:sp>
        <p:nvSpPr>
          <p:cNvPr id="24580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397375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Slaves, free peasants in both Roman and Germanic societies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Mid-7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century: recognition of serf class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Midway between slave and free peasant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Right to pass on land to heirs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Owed obligations to lord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Obligations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provide labor, payments in kind to lord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Unable to move from land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1981200"/>
            <a:ext cx="3752850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55A2C7-407E-4806-8F5F-5F560ECB625A}" type="slidenum">
              <a:rPr lang="en-US"/>
              <a:pPr/>
              <a:t>25</a:t>
            </a:fld>
            <a:endParaRPr lang="en-US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Manors</a:t>
            </a:r>
          </a:p>
        </p:txBody>
      </p:sp>
      <p:sp>
        <p:nvSpPr>
          <p:cNvPr id="2662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Large, diverse estates, very populated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Lord provides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governance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justice services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Serfs provide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Income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Had everything a city would have</a:t>
            </a:r>
          </a:p>
          <a:p>
            <a:r>
              <a:rPr lang="en-US" dirty="0" smtClean="0"/>
              <a:t>Manors established a more rural Western Europe, almost no major cities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The Economy of Western Europe</a:t>
            </a:r>
          </a:p>
        </p:txBody>
      </p:sp>
      <p:sp>
        <p:nvSpPr>
          <p:cNvPr id="29700" name="Rectangle 9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Agricultural production will be basis of economy </a:t>
            </a:r>
          </a:p>
          <a:p>
            <a:pPr lvl="1"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manoralism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Introduced new tools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Technology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mill, animal breeding, iron plow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Silk Road trade will eventually die off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Maritime trade will continue despite invasions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Muslim domination of sea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Sailors were mostly from Spain and Italy</a:t>
            </a:r>
          </a:p>
          <a:p>
            <a:r>
              <a:rPr lang="en-US" sz="2400" dirty="0" smtClean="0">
                <a:latin typeface="Times New Roman" pitchFamily="18" charset="0"/>
              </a:rPr>
              <a:t>Norse or Viking Merchant Mariners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Commerce or plunder as convenient to them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Traded w/ Abbasid and Byzantine Empires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7DF9D-E83F-4A64-970E-F954C97356FB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DE17DD-CFA8-4C71-A9F1-F67A5ABEA84B}" type="slidenum">
              <a:rPr lang="en-US"/>
              <a:pPr/>
              <a:t>27</a:t>
            </a:fld>
            <a:endParaRPr lang="en-US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Christianity</a:t>
            </a:r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Clovis’ conversion forms strong alliance with Roman Christianity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 unifying force within Western Europe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Franks become the protectors of the papacy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1000 CE, most people were accepting Christianity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E1663-CFEB-4DE5-BE4F-E2C64383691D}" type="slidenum">
              <a:rPr lang="en-US"/>
              <a:pPr/>
              <a:t>28</a:t>
            </a:fld>
            <a:endParaRPr lang="en-US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Papacy</a:t>
            </a:r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5285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Pope Gregory I (590-604 CE)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Greatest influence on church, known as Gregory the Great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Asserted papal primacy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Pope is ultimate authority in church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Prominent theologian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Established confession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Missionary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significant efforts were in England</a:t>
            </a:r>
          </a:p>
        </p:txBody>
      </p:sp>
      <p:sp>
        <p:nvSpPr>
          <p:cNvPr id="36869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1981200"/>
            <a:ext cx="37528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161B3-3C0C-4986-B757-653A00C0982F}" type="slidenum">
              <a:rPr lang="en-US"/>
              <a:pPr/>
              <a:t>29</a:t>
            </a:fld>
            <a:endParaRPr lang="en-US"/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Monasticism</a:t>
            </a:r>
          </a:p>
        </p:txBody>
      </p:sp>
      <p:sp>
        <p:nvSpPr>
          <p:cNvPr id="37892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Originated in Egypt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 variety of monastic rules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St. Benedict (480-547)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Established consistent rule for monasteries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Poverty, Chastity, Obedience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Scholastica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(482-543)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Sister of St. Benedict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Adapts Benedictine Rule for convents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Western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49424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Diocletian splits empire (284-305 C.E.) 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Attempted to make administrative issues more efficient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Constantine moves capital to Byzantium 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City renamed Constantinople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western Roman empire collapses 476 C.E.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Internal issues/Germanic invasions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Eastern part will survive for another 1000 years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Church Hegemony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Influence of the Papacy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Influence of Monasticism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</a:p>
          <a:p>
            <a:r>
              <a:rPr lang="en-US" dirty="0" smtClean="0"/>
              <a:t>Head authority within Christianity</a:t>
            </a:r>
          </a:p>
          <a:p>
            <a:r>
              <a:rPr lang="en-US" dirty="0" smtClean="0"/>
              <a:t>Led to spread of Christianity throughout empire</a:t>
            </a:r>
          </a:p>
          <a:p>
            <a:r>
              <a:rPr lang="en-US" dirty="0" smtClean="0"/>
              <a:t>Coronation of various political rulers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Accumulation of large landholdings, serfs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Provided social services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labor contributions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Orphanages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Hospitals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schools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100" i="1"/>
              <a:t>Rise of Islam</a:t>
            </a:r>
          </a:p>
        </p:txBody>
      </p:sp>
      <p:pic>
        <p:nvPicPr>
          <p:cNvPr id="5" name="Content Placeholder 4" descr="5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209800"/>
            <a:ext cx="76200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Human/Environment Interaction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900" dirty="0"/>
              <a:t>Arabian peninsula was mostly desert </a:t>
            </a:r>
          </a:p>
          <a:p>
            <a:pPr lvl="1">
              <a:lnSpc>
                <a:spcPct val="70000"/>
              </a:lnSpc>
            </a:pPr>
            <a:r>
              <a:rPr lang="en-US" sz="2900" dirty="0"/>
              <a:t>family and clan groups </a:t>
            </a:r>
          </a:p>
          <a:p>
            <a:pPr lvl="1">
              <a:lnSpc>
                <a:spcPct val="70000"/>
              </a:lnSpc>
            </a:pPr>
            <a:r>
              <a:rPr lang="en-US" sz="2900" dirty="0"/>
              <a:t>Important in long-distance trade networks between 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sz="2900" dirty="0"/>
              <a:t>    China/India and Persia/Byzantium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5" name="Content Placeholder 4" descr="Arabia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4191000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500" dirty="0" smtClean="0"/>
              <a:t>Muhammad</a:t>
            </a:r>
          </a:p>
          <a:p>
            <a:pPr lvl="1">
              <a:lnSpc>
                <a:spcPct val="70000"/>
              </a:lnSpc>
            </a:pPr>
            <a:r>
              <a:rPr lang="en-US" sz="2500" dirty="0" smtClean="0"/>
              <a:t>born to a Mecca merchant family, 570 C.E. </a:t>
            </a:r>
          </a:p>
          <a:p>
            <a:pPr lvl="1">
              <a:lnSpc>
                <a:spcPct val="70000"/>
              </a:lnSpc>
            </a:pPr>
            <a:r>
              <a:rPr lang="en-US" sz="2500" dirty="0" smtClean="0"/>
              <a:t>exposed to various faiths</a:t>
            </a:r>
          </a:p>
          <a:p>
            <a:pPr lvl="1">
              <a:lnSpc>
                <a:spcPct val="70000"/>
              </a:lnSpc>
            </a:pPr>
            <a:r>
              <a:rPr lang="en-US" sz="2500" dirty="0" smtClean="0"/>
              <a:t>spiritual transformation at age forty </a:t>
            </a:r>
          </a:p>
          <a:p>
            <a:pPr lvl="1">
              <a:lnSpc>
                <a:spcPct val="70000"/>
              </a:lnSpc>
            </a:pPr>
            <a:r>
              <a:rPr lang="en-US" sz="2500" dirty="0" smtClean="0"/>
              <a:t>There was only one true god, Allah ("the god") </a:t>
            </a:r>
          </a:p>
          <a:p>
            <a:pPr lvl="1">
              <a:lnSpc>
                <a:spcPct val="70000"/>
              </a:lnSpc>
            </a:pPr>
            <a:r>
              <a:rPr lang="en-US" sz="2500" dirty="0" smtClean="0"/>
              <a:t>Revelations compiled into the Quran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Early History of Islam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Conflict at Mecca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Ka’ba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</a:pPr>
            <a:r>
              <a:rPr lang="en-US" sz="2000" dirty="0" smtClean="0"/>
              <a:t>His </a:t>
            </a:r>
            <a:r>
              <a:rPr lang="en-US" sz="2000" dirty="0"/>
              <a:t>teachings offended </a:t>
            </a:r>
            <a:r>
              <a:rPr lang="en-US" sz="2000" dirty="0" smtClean="0"/>
              <a:t>pagan believers</a:t>
            </a:r>
            <a:r>
              <a:rPr lang="en-US" sz="2000" dirty="0"/>
              <a:t>, especially the ruling elite of Mecca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threatened </a:t>
            </a:r>
            <a:r>
              <a:rPr lang="en-US" sz="2000" dirty="0"/>
              <a:t>shrines, especially the black rock at </a:t>
            </a:r>
            <a:r>
              <a:rPr lang="en-US" sz="2000" dirty="0" err="1"/>
              <a:t>Ka'ba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i="1" dirty="0" err="1"/>
              <a:t>hijra</a:t>
            </a:r>
            <a:r>
              <a:rPr lang="en-US" sz="2000" dirty="0"/>
              <a:t> – ‘flight’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starting point of the Islamic calendar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i="1" dirty="0" err="1" smtClean="0"/>
              <a:t>umma</a:t>
            </a:r>
            <a:endParaRPr lang="en-US" i="1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Nation or community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100" dirty="0" smtClean="0"/>
              <a:t>"</a:t>
            </a:r>
            <a:r>
              <a:rPr lang="en-US" sz="2100" dirty="0"/>
              <a:t>seal of the prophets"--the final prophet of Allah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Held Hebrew scripture and New Testament in high esteem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Became determined </a:t>
            </a:r>
            <a:r>
              <a:rPr lang="en-US" sz="2000" dirty="0"/>
              <a:t>to spread Allah's wish to all humankind</a:t>
            </a:r>
            <a:r>
              <a:rPr lang="en-US" sz="1700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Establishment of Islam in Arabia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Muhammad's return to Mecca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conquered Mecca, 630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Imposed a government dedicated to Allah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</a:t>
            </a:r>
            <a:r>
              <a:rPr lang="en-US" sz="2400" dirty="0" err="1"/>
              <a:t>Ka'ba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</a:t>
            </a:r>
            <a:r>
              <a:rPr lang="en-US" sz="2400" i="1" dirty="0" err="1"/>
              <a:t>sharia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Detailed guidance on proper behavior in almost every aspect of life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Through the </a:t>
            </a:r>
            <a:r>
              <a:rPr lang="en-US" sz="2400" i="1" dirty="0" err="1"/>
              <a:t>sharia</a:t>
            </a:r>
            <a:r>
              <a:rPr lang="en-US" sz="2400" dirty="0"/>
              <a:t>, Islam became more than a religion, it became a way of life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Five Pillars of Islam</a:t>
            </a:r>
          </a:p>
        </p:txBody>
      </p:sp>
      <p:sp>
        <p:nvSpPr>
          <p:cNvPr id="31949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249424"/>
            <a:ext cx="3352800" cy="4525963"/>
          </a:xfrm>
        </p:spPr>
        <p:txBody>
          <a:bodyPr>
            <a:normAutofit lnSpcReduction="10000"/>
          </a:bodyPr>
          <a:lstStyle/>
          <a:p>
            <a:r>
              <a:rPr lang="en-US" sz="2700" dirty="0" err="1" smtClean="0"/>
              <a:t>Shahada</a:t>
            </a:r>
            <a:endParaRPr lang="en-US" sz="2700" dirty="0" smtClean="0"/>
          </a:p>
          <a:p>
            <a:pPr lvl="1"/>
            <a:r>
              <a:rPr lang="en-US" sz="2600" dirty="0" smtClean="0"/>
              <a:t>Declaration </a:t>
            </a:r>
            <a:r>
              <a:rPr lang="en-US" sz="2600" dirty="0"/>
              <a:t>of faith</a:t>
            </a:r>
          </a:p>
          <a:p>
            <a:r>
              <a:rPr lang="en-US" sz="2700" dirty="0" smtClean="0"/>
              <a:t>Hajj</a:t>
            </a:r>
          </a:p>
          <a:p>
            <a:pPr lvl="1"/>
            <a:r>
              <a:rPr lang="en-US" sz="2600" dirty="0" err="1" smtClean="0"/>
              <a:t>pilgrimmage</a:t>
            </a:r>
            <a:endParaRPr lang="en-US" sz="2600" dirty="0"/>
          </a:p>
          <a:p>
            <a:r>
              <a:rPr lang="en-US" sz="2700" dirty="0" err="1" smtClean="0"/>
              <a:t>Zakat</a:t>
            </a:r>
            <a:endParaRPr lang="en-US" sz="2700" dirty="0" smtClean="0"/>
          </a:p>
          <a:p>
            <a:pPr lvl="1"/>
            <a:r>
              <a:rPr lang="en-US" sz="2600" dirty="0" smtClean="0"/>
              <a:t>charity</a:t>
            </a:r>
            <a:endParaRPr lang="en-US" sz="2600" dirty="0"/>
          </a:p>
          <a:p>
            <a:r>
              <a:rPr lang="en-US" sz="2700" dirty="0" err="1" smtClean="0"/>
              <a:t>Saum</a:t>
            </a:r>
            <a:endParaRPr lang="en-US" sz="2700" dirty="0" smtClean="0"/>
          </a:p>
          <a:p>
            <a:pPr lvl="1"/>
            <a:r>
              <a:rPr lang="en-US" sz="2600" dirty="0" smtClean="0"/>
              <a:t>Fasting</a:t>
            </a:r>
            <a:endParaRPr lang="en-US" sz="2600" dirty="0"/>
          </a:p>
          <a:p>
            <a:r>
              <a:rPr lang="en-US" sz="2700" dirty="0" err="1" smtClean="0"/>
              <a:t>Salah</a:t>
            </a:r>
            <a:endParaRPr lang="en-US" sz="2700" dirty="0" smtClean="0"/>
          </a:p>
          <a:p>
            <a:pPr lvl="1"/>
            <a:r>
              <a:rPr lang="en-US" sz="2600" dirty="0" smtClean="0"/>
              <a:t>Prayer </a:t>
            </a:r>
            <a:endParaRPr lang="en-US" sz="2600" dirty="0"/>
          </a:p>
        </p:txBody>
      </p:sp>
      <p:pic>
        <p:nvPicPr>
          <p:cNvPr id="6" name="Content Placeholder 5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4267200"/>
            <a:ext cx="5029200" cy="2343150"/>
          </a:xfrm>
        </p:spPr>
      </p:pic>
      <p:pic>
        <p:nvPicPr>
          <p:cNvPr id="319496" name="Picture 8" descr="Isla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81200"/>
            <a:ext cx="50673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Statebuilding: Islam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The caliph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Abu </a:t>
            </a:r>
            <a:r>
              <a:rPr lang="en-US" sz="2200" dirty="0" err="1" smtClean="0"/>
              <a:t>Bakr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Elected by </a:t>
            </a:r>
            <a:r>
              <a:rPr lang="en-US" sz="2200" dirty="0" err="1" smtClean="0"/>
              <a:t>umma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Became head of the state, chief judge, religious leader, military commander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Dramatic expansion of </a:t>
            </a:r>
            <a:r>
              <a:rPr lang="en-US" sz="2200" dirty="0" smtClean="0"/>
              <a:t>Islam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Through political, military efforts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200" dirty="0"/>
              <a:t>The </a:t>
            </a:r>
            <a:r>
              <a:rPr lang="en-US" sz="2200" dirty="0" smtClean="0"/>
              <a:t>split: 632 CE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Began over succession of Muhammad</a:t>
            </a:r>
          </a:p>
          <a:p>
            <a:pPr lvl="1">
              <a:lnSpc>
                <a:spcPct val="90000"/>
              </a:lnSpc>
            </a:pPr>
            <a:r>
              <a:rPr lang="en-US" sz="2100" b="1" dirty="0" smtClean="0"/>
              <a:t>Sunni </a:t>
            </a:r>
            <a:r>
              <a:rPr lang="en-US" sz="2100" b="1" dirty="0"/>
              <a:t>vs. </a:t>
            </a:r>
            <a:r>
              <a:rPr lang="en-US" sz="2100" b="1" dirty="0" err="1"/>
              <a:t>Shia</a:t>
            </a:r>
            <a:r>
              <a:rPr lang="en-US" sz="2100" b="1" dirty="0"/>
              <a:t> </a:t>
            </a:r>
            <a:r>
              <a:rPr lang="en-US" sz="2100" b="1" dirty="0" smtClean="0"/>
              <a:t>rivalry emerge</a:t>
            </a:r>
            <a:endParaRPr lang="en-US" sz="2100" b="1" dirty="0"/>
          </a:p>
          <a:p>
            <a:pPr lvl="1">
              <a:lnSpc>
                <a:spcPct val="90000"/>
              </a:lnSpc>
            </a:pPr>
            <a:r>
              <a:rPr lang="en-US" sz="2200" dirty="0"/>
              <a:t>Different beliefs: </a:t>
            </a:r>
            <a:endParaRPr lang="en-US" sz="2200" dirty="0" smtClean="0"/>
          </a:p>
          <a:p>
            <a:pPr lvl="2">
              <a:lnSpc>
                <a:spcPct val="90000"/>
              </a:lnSpc>
            </a:pPr>
            <a:r>
              <a:rPr lang="en-US" sz="2100" dirty="0" smtClean="0"/>
              <a:t>holy </a:t>
            </a:r>
            <a:r>
              <a:rPr lang="en-US" sz="2100" dirty="0"/>
              <a:t>days for leaders, </a:t>
            </a:r>
            <a:r>
              <a:rPr lang="en-US" sz="2100" dirty="0" smtClean="0"/>
              <a:t>traditions, religious beliefs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Ongoing conflict between the two sects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" name="Content Placeholder 4" descr="8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4190999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Statebuilding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00" b="1"/>
              <a:t>The Umayyad dynasty </a:t>
            </a:r>
          </a:p>
          <a:p>
            <a:pPr lvl="1">
              <a:lnSpc>
                <a:spcPct val="90000"/>
              </a:lnSpc>
            </a:pPr>
            <a:r>
              <a:rPr lang="en-US" sz="1400" b="1"/>
              <a:t>(661-750 C.E.) </a:t>
            </a:r>
          </a:p>
          <a:p>
            <a:pPr lvl="1">
              <a:lnSpc>
                <a:spcPct val="90000"/>
              </a:lnSpc>
            </a:pPr>
            <a:r>
              <a:rPr lang="en-US" sz="1600" b="1"/>
              <a:t>temporarily solved problem of succession </a:t>
            </a:r>
          </a:p>
          <a:p>
            <a:pPr lvl="1">
              <a:lnSpc>
                <a:spcPct val="90000"/>
              </a:lnSpc>
            </a:pPr>
            <a:r>
              <a:rPr lang="en-US" sz="1600" b="1"/>
              <a:t>capital city at Damascus </a:t>
            </a:r>
          </a:p>
          <a:p>
            <a:pPr lvl="1">
              <a:lnSpc>
                <a:spcPct val="90000"/>
              </a:lnSpc>
            </a:pPr>
            <a:r>
              <a:rPr lang="en-US" sz="1600" b="1" i="1"/>
              <a:t>dar al-Islam</a:t>
            </a:r>
            <a:endParaRPr lang="en-US" sz="1600" b="1"/>
          </a:p>
          <a:p>
            <a:pPr>
              <a:lnSpc>
                <a:spcPct val="90000"/>
              </a:lnSpc>
            </a:pPr>
            <a:r>
              <a:rPr lang="en-US" sz="1600" b="1"/>
              <a:t>Policy toward conquered peoples </a:t>
            </a:r>
          </a:p>
          <a:p>
            <a:pPr lvl="1">
              <a:lnSpc>
                <a:spcPct val="90000"/>
              </a:lnSpc>
            </a:pPr>
            <a:r>
              <a:rPr lang="en-US" sz="1600" b="1"/>
              <a:t>Levied </a:t>
            </a:r>
            <a:r>
              <a:rPr lang="en-US" sz="1600" b="1" i="1"/>
              <a:t>jizya</a:t>
            </a:r>
            <a:r>
              <a:rPr lang="en-US" sz="1600" b="1"/>
              <a:t> (head tax) on those who did not convert to Islam </a:t>
            </a:r>
          </a:p>
          <a:p>
            <a:pPr>
              <a:lnSpc>
                <a:spcPct val="90000"/>
              </a:lnSpc>
            </a:pPr>
            <a:r>
              <a:rPr lang="en-US" sz="1600" b="1"/>
              <a:t>Even the non-Arab converts were discriminated against</a:t>
            </a:r>
          </a:p>
          <a:p>
            <a:pPr>
              <a:lnSpc>
                <a:spcPct val="90000"/>
              </a:lnSpc>
            </a:pPr>
            <a:r>
              <a:rPr lang="en-US" sz="1600" b="1"/>
              <a:t>Umayyad decline</a:t>
            </a:r>
          </a:p>
          <a:p>
            <a:pPr lvl="1">
              <a:lnSpc>
                <a:spcPct val="90000"/>
              </a:lnSpc>
            </a:pPr>
            <a:r>
              <a:rPr lang="en-US" sz="1600" b="1"/>
              <a:t>discontent of conquered and resistance of Shia</a:t>
            </a:r>
            <a:r>
              <a:rPr lang="en-US" sz="1600"/>
              <a:t> 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18439" name="Picture 7" descr="TMp8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962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Umayyad Dynasty 661 CE to 750 CE</a:t>
            </a:r>
            <a:endParaRPr lang="en-US" dirty="0"/>
          </a:p>
        </p:txBody>
      </p:sp>
      <p:pic>
        <p:nvPicPr>
          <p:cNvPr id="5" name="Content Placeholder 4" descr="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80772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Statebuilding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133600"/>
            <a:ext cx="4495800" cy="464178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</a:pPr>
            <a:r>
              <a:rPr lang="en-US" sz="2600" dirty="0">
                <a:latin typeface="Bookman Old Style" pitchFamily="18" charset="0"/>
              </a:rPr>
              <a:t>Highly centralized state </a:t>
            </a:r>
          </a:p>
          <a:p>
            <a:pPr marL="1295400" lvl="2" indent="-381000">
              <a:lnSpc>
                <a:spcPct val="120000"/>
              </a:lnSpc>
            </a:pPr>
            <a:r>
              <a:rPr lang="en-US" sz="2600" dirty="0" err="1">
                <a:latin typeface="Bookman Old Style" pitchFamily="18" charset="0"/>
              </a:rPr>
              <a:t>Caesaropapism</a:t>
            </a:r>
            <a:r>
              <a:rPr lang="en-US" sz="2600" dirty="0">
                <a:latin typeface="Bookman Old Style" pitchFamily="18" charset="0"/>
              </a:rPr>
              <a:t> </a:t>
            </a:r>
          </a:p>
          <a:p>
            <a:pPr marL="514350" indent="-514350">
              <a:lnSpc>
                <a:spcPct val="120000"/>
              </a:lnSpc>
            </a:pPr>
            <a:r>
              <a:rPr lang="en-US" sz="2600" dirty="0">
                <a:latin typeface="Bookman Old Style" pitchFamily="18" charset="0"/>
              </a:rPr>
              <a:t>Justinian 527-565 C.E and Theodora </a:t>
            </a:r>
          </a:p>
          <a:p>
            <a:pPr marL="876300" lvl="1" indent="-419100">
              <a:lnSpc>
                <a:spcPct val="120000"/>
              </a:lnSpc>
            </a:pPr>
            <a:r>
              <a:rPr lang="en-US" sz="2600" dirty="0">
                <a:latin typeface="Bookman Old Style" pitchFamily="18" charset="0"/>
              </a:rPr>
              <a:t>Rebuilt Constantinople, including </a:t>
            </a:r>
            <a:r>
              <a:rPr lang="en-US" sz="2600" dirty="0" err="1">
                <a:latin typeface="Bookman Old Style" pitchFamily="18" charset="0"/>
              </a:rPr>
              <a:t>Hagia</a:t>
            </a:r>
            <a:r>
              <a:rPr lang="en-US" sz="2600" dirty="0">
                <a:latin typeface="Bookman Old Style" pitchFamily="18" charset="0"/>
              </a:rPr>
              <a:t> Sophia </a:t>
            </a:r>
          </a:p>
          <a:p>
            <a:pPr marL="876300" lvl="1" indent="-419100">
              <a:lnSpc>
                <a:spcPct val="120000"/>
              </a:lnSpc>
            </a:pPr>
            <a:r>
              <a:rPr lang="en-US" sz="2600" i="1" dirty="0">
                <a:latin typeface="Bookman Old Style" pitchFamily="18" charset="0"/>
              </a:rPr>
              <a:t>The Body of the Civil Law</a:t>
            </a:r>
            <a:endParaRPr lang="en-US" sz="2600" dirty="0">
              <a:latin typeface="Bookman Old Style" pitchFamily="18" charset="0"/>
            </a:endParaRPr>
          </a:p>
          <a:p>
            <a:pPr marL="876300" lvl="1" indent="-419100">
              <a:lnSpc>
                <a:spcPct val="120000"/>
              </a:lnSpc>
            </a:pPr>
            <a:r>
              <a:rPr lang="en-US" sz="2600" dirty="0" smtClean="0">
                <a:latin typeface="Bookman Old Style" pitchFamily="18" charset="0"/>
              </a:rPr>
              <a:t>Dealt with prolonged </a:t>
            </a:r>
            <a:r>
              <a:rPr lang="en-US" sz="2600" dirty="0">
                <a:latin typeface="Bookman Old Style" pitchFamily="18" charset="0"/>
              </a:rPr>
              <a:t>sieges of Constantinople</a:t>
            </a:r>
          </a:p>
          <a:p>
            <a:pPr marL="876300" lvl="1" indent="-419100">
              <a:lnSpc>
                <a:spcPct val="120000"/>
              </a:lnSpc>
            </a:pPr>
            <a:r>
              <a:rPr lang="en-US" sz="2600" dirty="0">
                <a:latin typeface="Bookman Old Style" pitchFamily="18" charset="0"/>
              </a:rPr>
              <a:t>Byzantium </a:t>
            </a:r>
            <a:r>
              <a:rPr lang="en-US" sz="2600" dirty="0" smtClean="0">
                <a:latin typeface="Bookman Old Style" pitchFamily="18" charset="0"/>
              </a:rPr>
              <a:t>&amp; </a:t>
            </a:r>
            <a:r>
              <a:rPr lang="en-US" sz="2600" dirty="0">
                <a:latin typeface="Bookman Old Style" pitchFamily="18" charset="0"/>
              </a:rPr>
              <a:t>Western </a:t>
            </a:r>
            <a:r>
              <a:rPr lang="en-US" sz="2600" dirty="0" smtClean="0">
                <a:latin typeface="Bookman Old Style" pitchFamily="18" charset="0"/>
              </a:rPr>
              <a:t>Europe:</a:t>
            </a:r>
          </a:p>
          <a:p>
            <a:pPr marL="1141476" lvl="2" indent="-419100">
              <a:lnSpc>
                <a:spcPct val="120000"/>
              </a:lnSpc>
            </a:pPr>
            <a:r>
              <a:rPr lang="en-US" sz="2500" dirty="0" smtClean="0">
                <a:latin typeface="Bookman Old Style" pitchFamily="18" charset="0"/>
              </a:rPr>
              <a:t>ecclesiastical </a:t>
            </a:r>
            <a:r>
              <a:rPr lang="en-US" sz="2500" dirty="0">
                <a:latin typeface="Bookman Old Style" pitchFamily="18" charset="0"/>
              </a:rPr>
              <a:t>and political tensions</a:t>
            </a:r>
          </a:p>
          <a:p>
            <a:pPr marL="514350" indent="-514350">
              <a:lnSpc>
                <a:spcPct val="80000"/>
              </a:lnSpc>
            </a:pP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5" name="Content Placeholder 4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05000"/>
            <a:ext cx="4191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 smtClean="0"/>
              <a:t>Abbasid Dynasty (750 CE to 1258 CE)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 smtClean="0"/>
              <a:t>Abu al-</a:t>
            </a:r>
            <a:r>
              <a:rPr lang="en-US" sz="2000" dirty="0" err="1" smtClean="0"/>
              <a:t>Abbas</a:t>
            </a:r>
            <a:endParaRPr lang="en-US" sz="2000" dirty="0" smtClean="0"/>
          </a:p>
          <a:p>
            <a:pPr lvl="1">
              <a:lnSpc>
                <a:spcPct val="70000"/>
              </a:lnSpc>
            </a:pPr>
            <a:r>
              <a:rPr lang="en-US" sz="1900" dirty="0" smtClean="0"/>
              <a:t>Established dynasty</a:t>
            </a:r>
            <a:endParaRPr lang="en-US" sz="1900" dirty="0"/>
          </a:p>
          <a:p>
            <a:pPr lvl="1">
              <a:lnSpc>
                <a:spcPct val="70000"/>
              </a:lnSpc>
            </a:pPr>
            <a:r>
              <a:rPr lang="en-US" sz="2000" dirty="0" smtClean="0"/>
              <a:t>No </a:t>
            </a:r>
            <a:r>
              <a:rPr lang="en-US" sz="2000" dirty="0"/>
              <a:t>longer conquering, but the empire still grew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Abbasid administration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Relied heavily on Persian techniques of statecraft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court at Baghdad </a:t>
            </a:r>
          </a:p>
          <a:p>
            <a:pPr lvl="1">
              <a:lnSpc>
                <a:spcPct val="70000"/>
              </a:lnSpc>
            </a:pPr>
            <a:r>
              <a:rPr lang="en-US" sz="2000" i="1" dirty="0" err="1"/>
              <a:t>Ulama</a:t>
            </a:r>
            <a:r>
              <a:rPr lang="en-US" sz="2000" dirty="0"/>
              <a:t> and </a:t>
            </a:r>
            <a:r>
              <a:rPr lang="en-US" sz="2000" i="1" dirty="0" err="1"/>
              <a:t>qadis</a:t>
            </a:r>
            <a:r>
              <a:rPr lang="en-US" sz="2000" i="1" dirty="0"/>
              <a:t> </a:t>
            </a:r>
            <a:r>
              <a:rPr lang="en-US" sz="2000" dirty="0"/>
              <a:t>ruled locally 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Abbasid </a:t>
            </a:r>
            <a:r>
              <a:rPr lang="en-US" sz="2000" dirty="0"/>
              <a:t>decline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Internal: rebellions, uprisings by governors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External: </a:t>
            </a:r>
            <a:r>
              <a:rPr lang="en-US" sz="2000" dirty="0" err="1"/>
              <a:t>Saljuq</a:t>
            </a:r>
            <a:r>
              <a:rPr lang="en-US" sz="2000" dirty="0"/>
              <a:t> Turks controlled the imperial family</a:t>
            </a:r>
          </a:p>
          <a:p>
            <a:pPr>
              <a:lnSpc>
                <a:spcPct val="70000"/>
              </a:lnSpc>
            </a:pPr>
            <a:endParaRPr lang="en-US" sz="13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Cultural Interaction </a:t>
            </a:r>
            <a:r>
              <a:rPr lang="en-US" sz="2900" dirty="0" smtClean="0"/>
              <a:t/>
            </a:r>
            <a:br>
              <a:rPr lang="en-US" sz="2900" dirty="0" smtClean="0"/>
            </a:br>
            <a:endParaRPr lang="en-US" sz="29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494658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b="1" dirty="0"/>
              <a:t>Persian influence on Islam </a:t>
            </a:r>
          </a:p>
          <a:p>
            <a:pPr lvl="1">
              <a:lnSpc>
                <a:spcPct val="120000"/>
              </a:lnSpc>
            </a:pPr>
            <a:r>
              <a:rPr lang="en-US" sz="2600" b="1" dirty="0"/>
              <a:t>Most notable in literary works </a:t>
            </a:r>
          </a:p>
          <a:p>
            <a:pPr lvl="1">
              <a:lnSpc>
                <a:spcPct val="120000"/>
              </a:lnSpc>
            </a:pPr>
            <a:r>
              <a:rPr lang="en-US" sz="2600" b="1" dirty="0"/>
              <a:t>Administrative techniques borrowed from </a:t>
            </a:r>
            <a:r>
              <a:rPr lang="en-US" sz="2600" b="1" dirty="0" smtClean="0"/>
              <a:t>Persians</a:t>
            </a:r>
            <a:endParaRPr lang="en-US" sz="2600" b="1" dirty="0"/>
          </a:p>
          <a:p>
            <a:pPr lvl="1">
              <a:lnSpc>
                <a:spcPct val="120000"/>
              </a:lnSpc>
            </a:pPr>
            <a:r>
              <a:rPr lang="en-US" sz="2600" b="1" dirty="0" smtClean="0"/>
              <a:t>wise</a:t>
            </a:r>
            <a:r>
              <a:rPr lang="en-US" sz="2600" b="1" dirty="0"/>
              <a:t>, benevolent, </a:t>
            </a:r>
            <a:r>
              <a:rPr lang="en-US" sz="2600" b="1" dirty="0" smtClean="0"/>
              <a:t>absolute rulers</a:t>
            </a:r>
          </a:p>
          <a:p>
            <a:pPr lvl="1">
              <a:lnSpc>
                <a:spcPct val="120000"/>
              </a:lnSpc>
            </a:pPr>
            <a:r>
              <a:rPr lang="en-US" sz="2600" b="1" dirty="0" smtClean="0"/>
              <a:t>Veiling of women</a:t>
            </a:r>
            <a:endParaRPr lang="en-US" sz="2600" b="1" dirty="0"/>
          </a:p>
          <a:p>
            <a:pPr>
              <a:lnSpc>
                <a:spcPct val="120000"/>
              </a:lnSpc>
            </a:pPr>
            <a:r>
              <a:rPr lang="en-US" sz="2600" b="1" dirty="0"/>
              <a:t>Indian influences </a:t>
            </a:r>
          </a:p>
          <a:p>
            <a:pPr lvl="1">
              <a:lnSpc>
                <a:spcPct val="120000"/>
              </a:lnSpc>
            </a:pPr>
            <a:r>
              <a:rPr lang="en-US" sz="2600" b="1" dirty="0"/>
              <a:t>Adopted "Hindi numerals," which Europeans later called "Arabic numerals" </a:t>
            </a:r>
          </a:p>
          <a:p>
            <a:pPr lvl="1">
              <a:lnSpc>
                <a:spcPct val="120000"/>
              </a:lnSpc>
            </a:pPr>
            <a:r>
              <a:rPr lang="en-US" sz="2600" b="1" dirty="0"/>
              <a:t>Algebra and trigonometry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Greek influences </a:t>
            </a:r>
          </a:p>
          <a:p>
            <a:pPr lvl="1">
              <a:lnSpc>
                <a:spcPct val="120000"/>
              </a:lnSpc>
            </a:pPr>
            <a:r>
              <a:rPr lang="en-US" sz="2600" b="1" dirty="0"/>
              <a:t>Muslims philosophers especially liked Plato and Aristotle 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5" name="Content Placeholder 4" descr="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762001"/>
            <a:ext cx="4038600" cy="1676400"/>
          </a:xfrm>
        </p:spPr>
      </p:pic>
      <p:pic>
        <p:nvPicPr>
          <p:cNvPr id="7" name="Picture 6" descr="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514600"/>
            <a:ext cx="3581400" cy="1391989"/>
          </a:xfrm>
          <a:prstGeom prst="rect">
            <a:avLst/>
          </a:prstGeom>
        </p:spPr>
      </p:pic>
      <p:pic>
        <p:nvPicPr>
          <p:cNvPr id="8" name="Picture 7" descr="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038600"/>
            <a:ext cx="326707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Networks</a:t>
            </a:r>
          </a:p>
        </p:txBody>
      </p:sp>
      <p:pic>
        <p:nvPicPr>
          <p:cNvPr id="329731" name="Picture 3" descr="Arabia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6942" y="2249488"/>
            <a:ext cx="5270116" cy="4324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Economy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In the Islamic world…</a:t>
            </a:r>
            <a:r>
              <a:rPr lang="en-US" sz="2200" dirty="0" smtClean="0"/>
              <a:t> </a:t>
            </a:r>
            <a:endParaRPr lang="en-US" sz="2200" dirty="0"/>
          </a:p>
          <a:p>
            <a:pPr lvl="1"/>
            <a:r>
              <a:rPr lang="en-US" sz="2200" dirty="0"/>
              <a:t>Spread of new foods and industrial crops </a:t>
            </a:r>
          </a:p>
          <a:p>
            <a:pPr lvl="1"/>
            <a:r>
              <a:rPr lang="en-US" sz="2200" dirty="0"/>
              <a:t>Effects:</a:t>
            </a:r>
          </a:p>
          <a:p>
            <a:pPr lvl="2"/>
            <a:r>
              <a:rPr lang="en-US" sz="2200" dirty="0"/>
              <a:t>Increased varieties and quantities of food </a:t>
            </a:r>
          </a:p>
          <a:p>
            <a:pPr lvl="2"/>
            <a:r>
              <a:rPr lang="en-US" sz="2200" dirty="0"/>
              <a:t>Cotton will be the most effected</a:t>
            </a:r>
          </a:p>
          <a:p>
            <a:pPr lvl="1"/>
            <a:r>
              <a:rPr lang="en-US" sz="2200" dirty="0" smtClean="0"/>
              <a:t>Urban </a:t>
            </a:r>
            <a:r>
              <a:rPr lang="en-US" sz="2200" dirty="0"/>
              <a:t>growth </a:t>
            </a:r>
          </a:p>
          <a:p>
            <a:pPr lvl="2"/>
            <a:r>
              <a:rPr lang="en-US" sz="2200" dirty="0" smtClean="0"/>
              <a:t>A </a:t>
            </a:r>
            <a:r>
              <a:rPr lang="en-US" sz="2200" dirty="0"/>
              <a:t>new industry: paper manufacture</a:t>
            </a:r>
          </a:p>
          <a:p>
            <a:pPr>
              <a:lnSpc>
                <a:spcPct val="70000"/>
              </a:lnSpc>
            </a:pPr>
            <a:endParaRPr lang="en-US" sz="2200" dirty="0"/>
          </a:p>
        </p:txBody>
      </p:sp>
      <p:pic>
        <p:nvPicPr>
          <p:cNvPr id="6" name="Picture 5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267200"/>
            <a:ext cx="3736032" cy="2362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Economy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b="1" dirty="0" smtClean="0"/>
              <a:t>Outside the Islamic World…</a:t>
            </a:r>
            <a:endParaRPr lang="en-US" sz="3400" b="1" dirty="0"/>
          </a:p>
          <a:p>
            <a:pPr lvl="1">
              <a:lnSpc>
                <a:spcPct val="120000"/>
              </a:lnSpc>
            </a:pPr>
            <a:r>
              <a:rPr lang="en-US" sz="3400" dirty="0"/>
              <a:t>Trade revived silk roads </a:t>
            </a:r>
          </a:p>
          <a:p>
            <a:pPr lvl="1">
              <a:lnSpc>
                <a:spcPct val="120000"/>
              </a:lnSpc>
            </a:pPr>
            <a:r>
              <a:rPr lang="en-US" sz="3400" dirty="0"/>
              <a:t>Umayyad and Abbasid rulers maintained roads for military and administration</a:t>
            </a:r>
          </a:p>
          <a:p>
            <a:pPr>
              <a:lnSpc>
                <a:spcPct val="120000"/>
              </a:lnSpc>
            </a:pPr>
            <a:r>
              <a:rPr lang="en-US" sz="3400" b="1" dirty="0"/>
              <a:t>Camels and caravans </a:t>
            </a:r>
          </a:p>
          <a:p>
            <a:pPr>
              <a:lnSpc>
                <a:spcPct val="120000"/>
              </a:lnSpc>
            </a:pPr>
            <a:r>
              <a:rPr lang="en-US" sz="3400" b="1" dirty="0"/>
              <a:t>Maritime trade </a:t>
            </a:r>
          </a:p>
          <a:p>
            <a:pPr lvl="1">
              <a:lnSpc>
                <a:spcPct val="120000"/>
              </a:lnSpc>
            </a:pPr>
            <a:r>
              <a:rPr lang="en-US" sz="3400" b="1" dirty="0"/>
              <a:t>Borrowed </a:t>
            </a:r>
            <a:endParaRPr lang="en-US" sz="3400" b="1" dirty="0" smtClean="0"/>
          </a:p>
          <a:p>
            <a:pPr lvl="2">
              <a:lnSpc>
                <a:spcPct val="120000"/>
              </a:lnSpc>
            </a:pPr>
            <a:r>
              <a:rPr lang="en-US" sz="3200" b="1" dirty="0" smtClean="0"/>
              <a:t> </a:t>
            </a:r>
            <a:r>
              <a:rPr lang="en-US" sz="3200" b="1" dirty="0"/>
              <a:t>compass from Chinese </a:t>
            </a:r>
          </a:p>
          <a:p>
            <a:pPr lvl="2">
              <a:lnSpc>
                <a:spcPct val="120000"/>
              </a:lnSpc>
            </a:pPr>
            <a:r>
              <a:rPr lang="en-US" sz="3200" b="1" dirty="0" smtClean="0"/>
              <a:t>the </a:t>
            </a:r>
            <a:r>
              <a:rPr lang="en-US" sz="3200" b="1" dirty="0"/>
              <a:t>lateen sail from southeast Asian &amp; Indian mariners </a:t>
            </a:r>
          </a:p>
          <a:p>
            <a:pPr lvl="2">
              <a:lnSpc>
                <a:spcPct val="120000"/>
              </a:lnSpc>
            </a:pPr>
            <a:r>
              <a:rPr lang="en-US" sz="3200" b="1" dirty="0" smtClean="0"/>
              <a:t>astrolabe </a:t>
            </a:r>
            <a:r>
              <a:rPr lang="en-US" sz="3200" b="1" dirty="0"/>
              <a:t>from Hellenistic mariners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Banks </a:t>
            </a:r>
            <a:r>
              <a:rPr lang="en-US" sz="3400" dirty="0" smtClean="0"/>
              <a:t>0perated </a:t>
            </a:r>
            <a:r>
              <a:rPr lang="en-US" sz="3400" dirty="0"/>
              <a:t>on large </a:t>
            </a:r>
            <a:r>
              <a:rPr lang="en-US" sz="3400" dirty="0" smtClean="0"/>
              <a:t>scale</a:t>
            </a:r>
            <a:endParaRPr lang="en-US" sz="3400" dirty="0"/>
          </a:p>
          <a:p>
            <a:pPr>
              <a:lnSpc>
                <a:spcPct val="80000"/>
              </a:lnSpc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Society</a:t>
            </a:r>
            <a:endParaRPr lang="en-US" sz="44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100"/>
          </a:p>
          <a:p>
            <a:endParaRPr lang="en-US" sz="200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648200" y="1676400"/>
            <a:ext cx="4038600" cy="5098987"/>
          </a:xfrm>
        </p:spPr>
        <p:txBody>
          <a:bodyPr>
            <a:normAutofit/>
          </a:bodyPr>
          <a:lstStyle/>
          <a:p>
            <a:r>
              <a:rPr lang="en-US" b="1" dirty="0"/>
              <a:t>Quran</a:t>
            </a:r>
          </a:p>
          <a:p>
            <a:pPr lvl="1"/>
            <a:r>
              <a:rPr lang="en-US" sz="2000" b="1" dirty="0" smtClean="0"/>
              <a:t>Enhanced security for women</a:t>
            </a:r>
          </a:p>
          <a:p>
            <a:pPr lvl="1"/>
            <a:r>
              <a:rPr lang="en-US" sz="2000" b="1" dirty="0" smtClean="0"/>
              <a:t>The </a:t>
            </a:r>
            <a:r>
              <a:rPr lang="en-US" sz="2000" b="1" dirty="0"/>
              <a:t>Quran and </a:t>
            </a:r>
            <a:r>
              <a:rPr lang="en-US" sz="2000" b="1" i="1" dirty="0" err="1"/>
              <a:t>sharia</a:t>
            </a:r>
            <a:r>
              <a:rPr lang="en-US" sz="2000" b="1" dirty="0"/>
              <a:t> </a:t>
            </a:r>
            <a:r>
              <a:rPr lang="en-US" sz="2000" b="1" dirty="0" smtClean="0"/>
              <a:t>would later reinforce </a:t>
            </a:r>
            <a:r>
              <a:rPr lang="en-US" sz="2000" b="1" dirty="0"/>
              <a:t>male domination</a:t>
            </a:r>
          </a:p>
          <a:p>
            <a:r>
              <a:rPr lang="en-US" b="1" dirty="0"/>
              <a:t>Veiling of women </a:t>
            </a:r>
          </a:p>
          <a:p>
            <a:pPr lvl="1"/>
            <a:r>
              <a:rPr lang="en-US" sz="2000" b="1" dirty="0"/>
              <a:t>Adopted </a:t>
            </a:r>
            <a:r>
              <a:rPr lang="en-US" sz="2000" b="1" dirty="0" smtClean="0"/>
              <a:t>from </a:t>
            </a:r>
            <a:r>
              <a:rPr lang="en-US" sz="2000" b="1" dirty="0"/>
              <a:t>Mesopotamia and Persia </a:t>
            </a:r>
          </a:p>
          <a:p>
            <a:pPr lvl="1"/>
            <a:r>
              <a:rPr lang="en-US" sz="2000" b="1" dirty="0"/>
              <a:t>Women's rights provided by the Quran were reduced through later interpretations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en-US" dirty="0" smtClean="0"/>
              <a:t>Religion and Culture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3600" b="1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3600" b="1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3600" b="1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3600" b="1" dirty="0" smtClean="0"/>
              <a:t>The </a:t>
            </a:r>
            <a:r>
              <a:rPr lang="en-US" sz="3600" b="1" dirty="0"/>
              <a:t>Quran and </a:t>
            </a:r>
            <a:r>
              <a:rPr lang="en-US" sz="3600" b="1" i="1" dirty="0" err="1"/>
              <a:t>sharia</a:t>
            </a:r>
            <a:r>
              <a:rPr lang="en-US" sz="3600" b="1" dirty="0"/>
              <a:t> were main sources to formulate moral guidelines </a:t>
            </a:r>
          </a:p>
          <a:p>
            <a:pPr>
              <a:lnSpc>
                <a:spcPct val="120000"/>
              </a:lnSpc>
            </a:pPr>
            <a:r>
              <a:rPr lang="en-US" sz="3600" b="1" dirty="0"/>
              <a:t>Promotion of Islamic values </a:t>
            </a:r>
          </a:p>
          <a:p>
            <a:pPr lvl="1">
              <a:lnSpc>
                <a:spcPct val="120000"/>
              </a:lnSpc>
            </a:pPr>
            <a:r>
              <a:rPr lang="en-US" sz="3600" b="1" i="1" dirty="0" err="1"/>
              <a:t>Ulama</a:t>
            </a:r>
            <a:r>
              <a:rPr lang="en-US" sz="3600" b="1" i="1" dirty="0"/>
              <a:t>, </a:t>
            </a:r>
            <a:r>
              <a:rPr lang="en-US" sz="3600" b="1" i="1" dirty="0" err="1"/>
              <a:t>qadis</a:t>
            </a:r>
            <a:r>
              <a:rPr lang="en-US" sz="3600" b="1" dirty="0"/>
              <a:t>, </a:t>
            </a:r>
            <a:r>
              <a:rPr lang="en-US" sz="3600" b="1" dirty="0" smtClean="0"/>
              <a:t>&amp; missionaries </a:t>
            </a:r>
            <a:endParaRPr lang="en-US" sz="3600" b="1" dirty="0"/>
          </a:p>
          <a:p>
            <a:pPr>
              <a:lnSpc>
                <a:spcPct val="120000"/>
              </a:lnSpc>
            </a:pPr>
            <a:r>
              <a:rPr lang="en-US" sz="3600" b="1" dirty="0" smtClean="0"/>
              <a:t>The </a:t>
            </a:r>
            <a:r>
              <a:rPr lang="en-US" sz="3600" b="1" dirty="0"/>
              <a:t>hajj </a:t>
            </a:r>
          </a:p>
          <a:p>
            <a:pPr lvl="1">
              <a:lnSpc>
                <a:spcPct val="120000"/>
              </a:lnSpc>
            </a:pPr>
            <a:r>
              <a:rPr lang="en-US" sz="3600" b="1" dirty="0"/>
              <a:t>The </a:t>
            </a:r>
            <a:r>
              <a:rPr lang="en-US" sz="3600" b="1" dirty="0" err="1"/>
              <a:t>Ka'ba</a:t>
            </a:r>
            <a:r>
              <a:rPr lang="en-US" sz="3600" b="1" dirty="0"/>
              <a:t> became the symbol of Islamic cultural unity </a:t>
            </a:r>
          </a:p>
          <a:p>
            <a:pPr lvl="1">
              <a:lnSpc>
                <a:spcPct val="120000"/>
              </a:lnSpc>
            </a:pPr>
            <a:r>
              <a:rPr lang="en-US" sz="3600" b="1" dirty="0"/>
              <a:t>Pilgrims helped to spread Islamic beliefs and values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5" name="Content Placeholder 4" descr="3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2514600" cy="2362200"/>
          </a:xfrm>
        </p:spPr>
      </p:pic>
      <p:pic>
        <p:nvPicPr>
          <p:cNvPr id="6" name="Picture 5" descr="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057400"/>
            <a:ext cx="4419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Compare/Contrast of Mosques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700"/>
              <a:t>Similarities</a:t>
            </a:r>
          </a:p>
          <a:p>
            <a:pPr lvl="1"/>
            <a:r>
              <a:rPr lang="en-US" sz="2200"/>
              <a:t>Domes</a:t>
            </a:r>
          </a:p>
          <a:p>
            <a:pPr lvl="1"/>
            <a:r>
              <a:rPr lang="en-US" sz="2200"/>
              <a:t>Arches</a:t>
            </a:r>
          </a:p>
          <a:p>
            <a:pPr lvl="1"/>
            <a:r>
              <a:rPr lang="en-US" sz="2200"/>
              <a:t>Influences by Roman architecture</a:t>
            </a:r>
          </a:p>
          <a:p>
            <a:pPr lvl="1"/>
            <a:r>
              <a:rPr lang="en-US" sz="2200"/>
              <a:t>Symbolic meaning of dome</a:t>
            </a:r>
          </a:p>
        </p:txBody>
      </p:sp>
      <p:sp>
        <p:nvSpPr>
          <p:cNvPr id="35942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700"/>
              <a:t>Differences</a:t>
            </a:r>
          </a:p>
          <a:p>
            <a:pPr lvl="1"/>
            <a:r>
              <a:rPr lang="en-US" sz="2200"/>
              <a:t>The artwork</a:t>
            </a:r>
          </a:p>
          <a:p>
            <a:pPr lvl="1"/>
            <a:r>
              <a:rPr lang="en-US" sz="2200"/>
              <a:t>Interior setup (minbar, quibla)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 anchor="ctr"/>
          <a:lstStyle/>
          <a:p>
            <a:pPr algn="ctr"/>
            <a:r>
              <a:rPr lang="en-US" sz="4100" i="1"/>
              <a:t>East 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/>
              <a:t>Statebuilding: Sui Dynasty, 589-618 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900" b="1"/>
              <a:t>The rule of the Sui </a:t>
            </a:r>
          </a:p>
          <a:p>
            <a:pPr lvl="1">
              <a:lnSpc>
                <a:spcPct val="80000"/>
              </a:lnSpc>
            </a:pPr>
            <a:r>
              <a:rPr lang="en-US" sz="1800" b="1"/>
              <a:t>Construction of palaces &amp; granaries </a:t>
            </a:r>
          </a:p>
          <a:p>
            <a:pPr lvl="1">
              <a:lnSpc>
                <a:spcPct val="80000"/>
              </a:lnSpc>
            </a:pPr>
            <a:r>
              <a:rPr lang="en-US" sz="1800" b="1"/>
              <a:t>repairing the Great Wall </a:t>
            </a:r>
          </a:p>
          <a:p>
            <a:pPr lvl="1">
              <a:lnSpc>
                <a:spcPct val="80000"/>
              </a:lnSpc>
            </a:pPr>
            <a:r>
              <a:rPr lang="en-US" sz="1800" b="1"/>
              <a:t>Military expeditions in central Asia and Korea </a:t>
            </a:r>
          </a:p>
          <a:p>
            <a:pPr lvl="1">
              <a:lnSpc>
                <a:spcPct val="80000"/>
              </a:lnSpc>
            </a:pPr>
            <a:r>
              <a:rPr lang="en-US" sz="1800" b="1"/>
              <a:t>High taxes and compulsory labor services</a:t>
            </a:r>
          </a:p>
          <a:p>
            <a:pPr>
              <a:lnSpc>
                <a:spcPct val="80000"/>
              </a:lnSpc>
            </a:pPr>
            <a:r>
              <a:rPr lang="en-US" sz="1900" b="1"/>
              <a:t>The Grand Canal</a:t>
            </a:r>
          </a:p>
          <a:p>
            <a:pPr>
              <a:lnSpc>
                <a:spcPct val="80000"/>
              </a:lnSpc>
            </a:pPr>
            <a:r>
              <a:rPr lang="en-US" sz="1900" b="1"/>
              <a:t>Decline</a:t>
            </a:r>
          </a:p>
          <a:p>
            <a:pPr lvl="1">
              <a:lnSpc>
                <a:spcPct val="80000"/>
              </a:lnSpc>
            </a:pPr>
            <a:r>
              <a:rPr lang="en-US" sz="1800" b="1"/>
              <a:t>High taxes and forced labor</a:t>
            </a:r>
          </a:p>
          <a:p>
            <a:pPr lvl="1">
              <a:lnSpc>
                <a:spcPct val="80000"/>
              </a:lnSpc>
            </a:pPr>
            <a:r>
              <a:rPr lang="en-US" sz="1800" b="1"/>
              <a:t>Military reverses in Korea </a:t>
            </a:r>
          </a:p>
          <a:p>
            <a:pPr lvl="1">
              <a:lnSpc>
                <a:spcPct val="80000"/>
              </a:lnSpc>
            </a:pPr>
            <a:r>
              <a:rPr lang="en-US" sz="1800" b="1"/>
              <a:t>Rebellions 	</a:t>
            </a:r>
          </a:p>
          <a:p>
            <a:pPr lvl="2">
              <a:lnSpc>
                <a:spcPct val="80000"/>
              </a:lnSpc>
              <a:buFont typeface="Wingdings 2" pitchFamily="18" charset="2"/>
              <a:buNone/>
            </a:pPr>
            <a:endParaRPr lang="en-US" sz="700"/>
          </a:p>
          <a:p>
            <a:pPr>
              <a:lnSpc>
                <a:spcPct val="80000"/>
              </a:lnSpc>
            </a:pPr>
            <a:endParaRPr lang="en-US" sz="1000"/>
          </a:p>
        </p:txBody>
      </p:sp>
      <p:sp>
        <p:nvSpPr>
          <p:cNvPr id="26633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Byzantine society reorganized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Provinces (</a:t>
            </a:r>
            <a:r>
              <a:rPr lang="en-US" sz="2400" i="1" dirty="0"/>
              <a:t>themes</a:t>
            </a:r>
            <a:r>
              <a:rPr lang="en-US" sz="2400" dirty="0"/>
              <a:t>) under generals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Armies of free peasants helped agricultural economy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Urban life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Voluntary class segregation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Hippodrome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Chariot races most popular; Greens and Blues rivalry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700"/>
              <a:t>Hippodrome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/>
              <a:t>Statebuilding: Tang Dynasty, 618-907 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Tang </a:t>
            </a:r>
            <a:r>
              <a:rPr lang="en-US" sz="1800" dirty="0" err="1"/>
              <a:t>Taizong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Era of stability and prosperity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Equal-field system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Bureaucracy of merit through civil service exams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Foreign relations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Tolerant of other religions, Christianity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Middle Kingdom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Tributary system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Decline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Casual and careless leadership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equal-field </a:t>
            </a:r>
            <a:r>
              <a:rPr lang="en-US" sz="1800" dirty="0"/>
              <a:t>system deteriorated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peasant </a:t>
            </a:r>
            <a:r>
              <a:rPr lang="en-US" sz="1800" dirty="0"/>
              <a:t>rebellion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Regional military commanders gained power</a:t>
            </a:r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500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Statebuilding: Heian Japan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b="1" dirty="0" err="1"/>
              <a:t>Heian</a:t>
            </a:r>
            <a:r>
              <a:rPr lang="en-US" sz="1800" b="1" dirty="0"/>
              <a:t> Japan (794-1185 C.E.) 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Moved to new capital, </a:t>
            </a:r>
            <a:r>
              <a:rPr lang="en-US" sz="1800" b="1" dirty="0" err="1"/>
              <a:t>Heian</a:t>
            </a:r>
            <a:r>
              <a:rPr lang="en-US" sz="1800" b="1" dirty="0"/>
              <a:t> (modern Kyoto), in 794 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emperors as ceremonial figureheads and symbols of authority 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Chinese learning dominated Japanese education and political thought</a:t>
            </a:r>
          </a:p>
          <a:p>
            <a:pPr>
              <a:lnSpc>
                <a:spcPct val="90000"/>
              </a:lnSpc>
            </a:pPr>
            <a:r>
              <a:rPr lang="en-US" sz="1800" b="1" smtClean="0"/>
              <a:t>Decline</a:t>
            </a:r>
            <a:endParaRPr lang="en-US" sz="1800" b="1" dirty="0"/>
          </a:p>
          <a:p>
            <a:pPr lvl="1">
              <a:lnSpc>
                <a:spcPct val="90000"/>
              </a:lnSpc>
            </a:pPr>
            <a:r>
              <a:rPr lang="en-US" sz="1800" b="1" dirty="0"/>
              <a:t>The equal-field system began to fail 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Aristocratic clans accumulated most land like </a:t>
            </a:r>
            <a:r>
              <a:rPr lang="en-US" sz="1800" b="1" dirty="0" err="1"/>
              <a:t>Taira</a:t>
            </a:r>
            <a:r>
              <a:rPr lang="en-US" sz="1800" b="1" dirty="0"/>
              <a:t> and </a:t>
            </a:r>
            <a:r>
              <a:rPr lang="en-US" sz="1800" b="1" dirty="0" err="1"/>
              <a:t>Minamoto</a:t>
            </a:r>
            <a:r>
              <a:rPr lang="en-US" sz="1800" b="1" dirty="0"/>
              <a:t> (right)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Economics: China</a:t>
            </a:r>
            <a:endParaRPr lang="en-US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Agricultural development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Equal-field system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Fast-ripening rice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New agricultural techniques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Population growth dramatically increased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Urbanization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Commercialized agriculture emerged</a:t>
            </a:r>
          </a:p>
          <a:p>
            <a:pPr lvl="2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The emergence of a market economy </a:t>
            </a:r>
          </a:p>
          <a:p>
            <a:pPr lvl="1"/>
            <a:r>
              <a:rPr lang="en-US" sz="2400" dirty="0"/>
              <a:t>"flying cash" (letters of credit) and paper money </a:t>
            </a:r>
          </a:p>
          <a:p>
            <a:r>
              <a:rPr lang="en-US" sz="2400" dirty="0"/>
              <a:t>Economic surge in China promoted economic growth in the eastern hemisphere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Society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Patriarchal social structure </a:t>
            </a:r>
          </a:p>
          <a:p>
            <a:pPr lvl="1"/>
            <a:r>
              <a:rPr lang="en-US" sz="2800" dirty="0"/>
              <a:t>Foot binding gained popularity</a:t>
            </a:r>
          </a:p>
          <a:p>
            <a:r>
              <a:rPr lang="en-US" sz="2800" dirty="0"/>
              <a:t>A cosmopolitan society</a:t>
            </a:r>
          </a:p>
          <a:p>
            <a:pPr lvl="1"/>
            <a:r>
              <a:rPr lang="en-US" sz="2800" dirty="0"/>
              <a:t>Evident of foreign religions </a:t>
            </a:r>
          </a:p>
          <a:p>
            <a:pPr lvl="1"/>
            <a:r>
              <a:rPr lang="en-US" sz="2800" dirty="0"/>
              <a:t>Tang is great example</a:t>
            </a:r>
          </a:p>
          <a:p>
            <a:pPr lvl="1"/>
            <a:endParaRPr lang="en-US" sz="2200" dirty="0"/>
          </a:p>
          <a:p>
            <a:endParaRPr lang="en-US" sz="2300" dirty="0"/>
          </a:p>
        </p:txBody>
      </p:sp>
      <p:sp>
        <p:nvSpPr>
          <p:cNvPr id="3471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HE Interaction: Technology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Porcelain diffused rapidly </a:t>
            </a:r>
          </a:p>
          <a:p>
            <a:r>
              <a:rPr lang="en-US" sz="2400" dirty="0"/>
              <a:t>Metallurgy increased</a:t>
            </a:r>
          </a:p>
          <a:p>
            <a:r>
              <a:rPr lang="en-US" sz="2400" dirty="0"/>
              <a:t>Gunpowder</a:t>
            </a:r>
          </a:p>
          <a:p>
            <a:r>
              <a:rPr lang="en-US" sz="2400" dirty="0"/>
              <a:t>Printing developed from wood block to movable type </a:t>
            </a:r>
          </a:p>
          <a:p>
            <a:r>
              <a:rPr lang="en-US" sz="2400" dirty="0"/>
              <a:t>Naval technology</a:t>
            </a:r>
          </a:p>
          <a:p>
            <a:pPr lvl="1"/>
            <a:r>
              <a:rPr lang="en-US" sz="2400" dirty="0"/>
              <a:t>"south-pointing needle"--the magnetic compass</a:t>
            </a:r>
          </a:p>
          <a:p>
            <a:endParaRPr lang="en-US" sz="2000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Culture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00"/>
              <a:t>Ancestor worship became more elaborate</a:t>
            </a:r>
          </a:p>
          <a:p>
            <a:pPr>
              <a:lnSpc>
                <a:spcPct val="90000"/>
              </a:lnSpc>
            </a:pPr>
            <a:r>
              <a:rPr lang="en-US" sz="2300"/>
              <a:t>Neo-Confucianism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Buddhist influence on Confucianism </a:t>
            </a:r>
          </a:p>
          <a:p>
            <a:pPr>
              <a:lnSpc>
                <a:spcPct val="90000"/>
              </a:lnSpc>
            </a:pPr>
            <a:r>
              <a:rPr lang="en-US" sz="2300"/>
              <a:t>Religious Communities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Nestorian Christians,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Manichaeans,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Zoroastrians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Muslims</a:t>
            </a:r>
          </a:p>
          <a:p>
            <a:pPr>
              <a:lnSpc>
                <a:spcPct val="90000"/>
              </a:lnSpc>
            </a:pPr>
            <a:r>
              <a:rPr lang="en-US" sz="2300"/>
              <a:t>(right: Chinese Jesus)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300"/>
          </a:p>
        </p:txBody>
      </p:sp>
      <p:sp>
        <p:nvSpPr>
          <p:cNvPr id="3277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Culture: Buddhism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Attraction: </a:t>
            </a:r>
          </a:p>
          <a:p>
            <a:pPr lvl="1"/>
            <a:r>
              <a:rPr lang="en-US" sz="2400" dirty="0"/>
              <a:t>moral standards</a:t>
            </a:r>
          </a:p>
          <a:p>
            <a:pPr lvl="1"/>
            <a:r>
              <a:rPr lang="en-US" sz="2400" dirty="0"/>
              <a:t>intellectual sophistication</a:t>
            </a:r>
          </a:p>
          <a:p>
            <a:pPr lvl="1"/>
            <a:r>
              <a:rPr lang="en-US" sz="2400" dirty="0"/>
              <a:t>salvation 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3737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Buddhist concepts in Daoist vocabulary</a:t>
            </a:r>
          </a:p>
          <a:p>
            <a:r>
              <a:rPr lang="en-US" sz="2400"/>
              <a:t>Effect will be Chan Buddhism (Zen Buddhism in Japan)</a:t>
            </a:r>
          </a:p>
          <a:p>
            <a:r>
              <a:rPr lang="en-US" sz="2400"/>
              <a:t>Threat to Chinese and tradition and will eventually be persecuted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Culture: Influence in Korea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/>
              <a:t>Tributary (tax) Relationship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The </a:t>
            </a:r>
            <a:r>
              <a:rPr lang="en-US" sz="2000" b="1" dirty="0" err="1"/>
              <a:t>Silla</a:t>
            </a:r>
            <a:r>
              <a:rPr lang="en-US" sz="2000" b="1" dirty="0"/>
              <a:t> dynasty of Korea (669-935 C.E.) 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China's influence in Korea </a:t>
            </a:r>
          </a:p>
          <a:p>
            <a:pPr lvl="2">
              <a:lnSpc>
                <a:spcPct val="80000"/>
              </a:lnSpc>
            </a:pPr>
            <a:r>
              <a:rPr lang="en-US" sz="2000" b="1" dirty="0"/>
              <a:t>capital modeled on the Tang capital </a:t>
            </a:r>
          </a:p>
          <a:p>
            <a:pPr lvl="2">
              <a:lnSpc>
                <a:spcPct val="80000"/>
              </a:lnSpc>
            </a:pPr>
            <a:r>
              <a:rPr lang="en-US" sz="2000" b="1" dirty="0"/>
              <a:t>Korean elite turned to neo-Confucianism</a:t>
            </a:r>
          </a:p>
          <a:p>
            <a:pPr lvl="2">
              <a:lnSpc>
                <a:spcPct val="80000"/>
              </a:lnSpc>
            </a:pPr>
            <a:r>
              <a:rPr lang="en-US" sz="2000" b="1" dirty="0"/>
              <a:t>peasants turned to Chan Buddhism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Difference between Korea and China</a:t>
            </a:r>
          </a:p>
          <a:p>
            <a:pPr lvl="3">
              <a:lnSpc>
                <a:spcPct val="80000"/>
              </a:lnSpc>
            </a:pPr>
            <a:r>
              <a:rPr lang="en-US" sz="2000" b="1" dirty="0"/>
              <a:t>aristocracy and royal houses dominated Korea </a:t>
            </a:r>
          </a:p>
          <a:p>
            <a:pPr lvl="2">
              <a:lnSpc>
                <a:spcPct val="80000"/>
              </a:lnSpc>
              <a:buFont typeface="Wingdings 2" pitchFamily="18" charset="2"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Culture: Influence on Vietnam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Tributary (tax) relationship with China for 1000 years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adopted Chinese agriculture, schools, and thought 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Chinese influence in Vietnam: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bureaucracy and Mahayana Buddhism 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Difference: Vietnam and China 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Many Vietnamese retained their religious traditions 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Women played more prominent roles in Vietnam than in China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Buddhist pagoda (right)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Culture Influence: Japan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Nara Japan (710-794 C.E.)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Ancestors were nomadic peoples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capital modeled on </a:t>
            </a:r>
            <a:r>
              <a:rPr lang="en-US" sz="2400" dirty="0" err="1"/>
              <a:t>Chang'an</a:t>
            </a: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Adopted Confucianism and Buddhism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maintained their Shinto rites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(right) Painting of a Japanese </a:t>
            </a:r>
            <a:r>
              <a:rPr lang="en-US" sz="2400" dirty="0" err="1"/>
              <a:t>Boddhisatva</a:t>
            </a:r>
            <a:endParaRPr lang="en-US" sz="2400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700"/>
          </a:p>
        </p:txBody>
      </p:sp>
      <p:pic>
        <p:nvPicPr>
          <p:cNvPr id="37895" name="Picture 7" descr="Image:Fugen enmei paint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40386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Economy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Large </a:t>
            </a:r>
            <a:r>
              <a:rPr lang="en-US" sz="2400" dirty="0"/>
              <a:t>agricultural </a:t>
            </a:r>
            <a:r>
              <a:rPr lang="en-US" sz="2400" dirty="0" smtClean="0"/>
              <a:t>economy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Industry and trade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Constantinople was major site to industry 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Glass, linen, textiles, gems, jewelry, </a:t>
            </a:r>
            <a:r>
              <a:rPr lang="en-US" sz="2400" dirty="0" smtClean="0"/>
              <a:t>and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Silk</a:t>
            </a:r>
          </a:p>
          <a:p>
            <a:pPr>
              <a:lnSpc>
                <a:spcPct val="80000"/>
              </a:lnSpc>
            </a:pPr>
            <a:r>
              <a:rPr lang="en-US" sz="2500" dirty="0" smtClean="0"/>
              <a:t>Banks </a:t>
            </a:r>
            <a:r>
              <a:rPr lang="en-US" sz="2500" dirty="0"/>
              <a:t>and partnerships supported commercial </a:t>
            </a:r>
            <a:r>
              <a:rPr lang="en-US" sz="2500" dirty="0" smtClean="0"/>
              <a:t>economy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Revived Western role within Silk Road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1300" dirty="0"/>
          </a:p>
        </p:txBody>
      </p:sp>
      <p:pic>
        <p:nvPicPr>
          <p:cNvPr id="5" name="Content Placeholder 4" descr="1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5029200"/>
            <a:ext cx="4038600" cy="1447800"/>
          </a:xfrm>
        </p:spPr>
      </p:pic>
      <p:pic>
        <p:nvPicPr>
          <p:cNvPr id="7" name="Picture 6" descr="1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676400"/>
            <a:ext cx="4648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 anchor="ctr"/>
          <a:lstStyle/>
          <a:p>
            <a:pPr algn="ctr"/>
            <a:r>
              <a:rPr lang="en-US" sz="4100" i="1"/>
              <a:t>Indian Ocean Basin</a:t>
            </a:r>
          </a:p>
        </p:txBody>
      </p:sp>
      <p:sp>
        <p:nvSpPr>
          <p:cNvPr id="49155" name="Subtitle 4"/>
          <p:cNvSpPr>
            <a:spLocks noGrp="1"/>
          </p:cNvSpPr>
          <p:nvPr>
            <p:ph type="subTitle" idx="4294967295"/>
          </p:nvPr>
        </p:nvSpPr>
        <p:spPr>
          <a:xfrm>
            <a:off x="3159125" y="3944938"/>
            <a:ext cx="5984875" cy="1563687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3300">
                <a:solidFill>
                  <a:srgbClr val="898989"/>
                </a:solidFill>
              </a:rPr>
              <a:t>Islam and Hinduism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Kingdom of Axum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Modern day Ethiopia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 of trade-driven development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Founded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c. CE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Adopted Christianity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Displaces Kush as Egyptian link to the south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Major territorial expansion to late 6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Statebuilding: East Africa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Swahili City-States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Influenced by Arab merchants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Will convert to Islam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Receives goods from all over basin</a:t>
            </a:r>
          </a:p>
          <a:p>
            <a:pPr lvl="2">
              <a:lnSpc>
                <a:spcPct val="90000"/>
              </a:lnSpc>
            </a:pPr>
            <a:r>
              <a:rPr lang="en-US" sz="2800" dirty="0" err="1"/>
              <a:t>Kilwa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Mogadishu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sp>
        <p:nvSpPr>
          <p:cNvPr id="37990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/>
              <a:t>Statebuilding</a:t>
            </a:r>
            <a:r>
              <a:rPr lang="en-US" dirty="0"/>
              <a:t>: India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Northern India</a:t>
            </a:r>
          </a:p>
          <a:p>
            <a:pPr>
              <a:lnSpc>
                <a:spcPct val="90000"/>
              </a:lnSpc>
            </a:pPr>
            <a:r>
              <a:rPr lang="en-US" sz="2000"/>
              <a:t>Fragmented after Guptas</a:t>
            </a:r>
          </a:p>
          <a:p>
            <a:pPr>
              <a:lnSpc>
                <a:spcPct val="90000"/>
              </a:lnSpc>
            </a:pPr>
            <a:r>
              <a:rPr lang="en-US" sz="2000"/>
              <a:t>Taken over by Umayyads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Southern India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Chola</a:t>
            </a:r>
            <a:r>
              <a:rPr lang="en-US" sz="2000" dirty="0"/>
              <a:t> kingdom (850-1267 C.E.)</a:t>
            </a:r>
          </a:p>
          <a:p>
            <a:pPr lvl="1"/>
            <a:r>
              <a:rPr lang="en-US" sz="2000" dirty="0"/>
              <a:t>conquered Ceylon and parts of SE Asia </a:t>
            </a:r>
          </a:p>
          <a:p>
            <a:pPr lvl="1"/>
            <a:r>
              <a:rPr lang="en-US" sz="2000" dirty="0"/>
              <a:t>Navy dominated waters</a:t>
            </a:r>
          </a:p>
          <a:p>
            <a:pPr lvl="1"/>
            <a:r>
              <a:rPr lang="en-US" sz="2000" dirty="0"/>
              <a:t>decentralized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States of SE Asia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Angkor (889-1431 C.E.) 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Modern Day Cambodia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Kingdom built by Khmers at Angkor Thom &amp; Angkor </a:t>
            </a:r>
            <a:r>
              <a:rPr lang="en-US" sz="2000" b="1" dirty="0" err="1"/>
              <a:t>Wat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Indian </a:t>
            </a:r>
            <a:r>
              <a:rPr lang="en-US" sz="2000" b="1" dirty="0" smtClean="0"/>
              <a:t>Influences: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Hinduism 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Kingships</a:t>
            </a:r>
          </a:p>
          <a:p>
            <a:pPr lvl="2">
              <a:lnSpc>
                <a:spcPct val="90000"/>
              </a:lnSpc>
            </a:pPr>
            <a:r>
              <a:rPr lang="en-US" b="1" dirty="0" err="1" smtClean="0"/>
              <a:t>bureacracy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Did not accept caste system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Kept cultural traditions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Microcosm of Hindu influence in SE Asia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Indian Ocean Trade</a:t>
            </a:r>
            <a:endParaRPr lang="en-US" dirty="0"/>
          </a:p>
        </p:txBody>
      </p:sp>
      <p:pic>
        <p:nvPicPr>
          <p:cNvPr id="7" name="Picture 11" descr="ben57549_1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81200"/>
            <a:ext cx="8229600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/>
              <a:t>Culture: Islam in India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Came in via</a:t>
            </a:r>
          </a:p>
          <a:p>
            <a:pPr lvl="1"/>
            <a:r>
              <a:rPr lang="en-US" sz="2400" dirty="0"/>
              <a:t>Military (Umayyad)</a:t>
            </a:r>
          </a:p>
          <a:p>
            <a:pPr lvl="1"/>
            <a:r>
              <a:rPr lang="en-US" sz="2400" dirty="0"/>
              <a:t>merchants</a:t>
            </a:r>
          </a:p>
          <a:p>
            <a:pPr lvl="1"/>
            <a:r>
              <a:rPr lang="en-US" sz="2400" dirty="0"/>
              <a:t>Turkish Migration</a:t>
            </a:r>
          </a:p>
          <a:p>
            <a:r>
              <a:rPr lang="en-US" sz="2400" dirty="0"/>
              <a:t>North India had established Muslim communities</a:t>
            </a:r>
          </a:p>
          <a:p>
            <a:r>
              <a:rPr lang="en-US" sz="2400" dirty="0"/>
              <a:t>South India had maintained Hindu Traditions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Cultural Interaction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38600" cy="4794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Hinduism predominated in southern India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Decline of Buddhism benefited Hinduism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growth of Vishnu and Shiva cults began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700"/>
              <a:t>Vishnu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Culture: Islam in SE Asia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b="1" dirty="0"/>
              <a:t>Won gradual acceptance in merchant communities</a:t>
            </a:r>
          </a:p>
          <a:p>
            <a:r>
              <a:rPr lang="en-US" sz="1600" b="1" dirty="0"/>
              <a:t>Non-Arab converts would be discriminated against</a:t>
            </a:r>
          </a:p>
          <a:p>
            <a:r>
              <a:rPr lang="en-US" sz="1600" b="1" dirty="0"/>
              <a:t>Sufis were the most effective in converting people</a:t>
            </a:r>
          </a:p>
          <a:p>
            <a:r>
              <a:rPr lang="en-US" sz="1600" b="1" dirty="0" err="1"/>
              <a:t>Bhakti</a:t>
            </a:r>
            <a:r>
              <a:rPr lang="en-US" sz="1600" b="1" dirty="0"/>
              <a:t> movement</a:t>
            </a:r>
          </a:p>
          <a:p>
            <a:pPr lvl="1"/>
            <a:r>
              <a:rPr lang="en-US" sz="1600" b="1" dirty="0"/>
              <a:t>A cult that sought to erase the distinction between Hinduism and Islam</a:t>
            </a:r>
          </a:p>
          <a:p>
            <a:pPr lvl="1"/>
            <a:r>
              <a:rPr lang="en-US" sz="1600" b="1" dirty="0" smtClean="0"/>
              <a:t>Melaka</a:t>
            </a:r>
            <a:endParaRPr lang="en-US" sz="1600" b="1" dirty="0"/>
          </a:p>
          <a:p>
            <a:pPr lvl="2"/>
            <a:r>
              <a:rPr lang="en-US" sz="1600" b="1" dirty="0"/>
              <a:t>Geographic location in the Strait of Melaka</a:t>
            </a:r>
          </a:p>
          <a:p>
            <a:pPr lvl="2"/>
            <a:r>
              <a:rPr lang="en-US" sz="1600" b="1" dirty="0"/>
              <a:t>Maritime trading thrived</a:t>
            </a:r>
          </a:p>
          <a:p>
            <a:pPr lvl="2"/>
            <a:r>
              <a:rPr lang="en-US" sz="1600" b="1" dirty="0"/>
              <a:t>Ruling class converted to Islam</a:t>
            </a:r>
          </a:p>
          <a:p>
            <a:endParaRPr lang="en-US" sz="1400" b="1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700" smtClean="0"/>
              <a:t>Guru Kabir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Economy: Cross-Cultural Trade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Agriculture in the monsoon world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Irrigation systems were needed for dry months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Money and Temples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Had huge tracts of lands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Collected taxes, served as banks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kingdom of Axum (Ethiopia &amp; Sudan)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Converted to Christianity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stayed prosperous through trade 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Trade goods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Silk and porcelain from China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Spices from southeast Asia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Pepper, gems, pearls, and cotton, specialized textiles from India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Incense and horses from Arabia and southwest Asia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Gold, ivory, and slaves from east Africa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Culture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Official language went from Latin to Greek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State-organized school system trained workforce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Primary education: reading, writing, grammar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Later education: classical Greek, literature, philosophy, science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Preserved </a:t>
            </a:r>
            <a:r>
              <a:rPr lang="en-US" sz="2400" dirty="0"/>
              <a:t>and transmitted Greek thought to later cultures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" name="Content Placeholder 4" descr="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95600" y="1295400"/>
            <a:ext cx="1981200" cy="838200"/>
          </a:xfrm>
        </p:spPr>
      </p:pic>
      <p:pic>
        <p:nvPicPr>
          <p:cNvPr id="6" name="Picture 5" descr="1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495800"/>
            <a:ext cx="2200275" cy="2057400"/>
          </a:xfrm>
          <a:prstGeom prst="rect">
            <a:avLst/>
          </a:prstGeom>
        </p:spPr>
      </p:pic>
      <p:pic>
        <p:nvPicPr>
          <p:cNvPr id="7" name="Picture 6" descr="1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914400"/>
            <a:ext cx="38957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2249424"/>
            <a:ext cx="4495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Council of Nicaea 325 C.E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Iconoclasm </a:t>
            </a:r>
            <a:r>
              <a:rPr lang="en-US" sz="2400" dirty="0" smtClean="0"/>
              <a:t>controversy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Greek philosophy applied to Byzantine theology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Monasticism origins in early Christian ascetics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</a:t>
            </a:r>
            <a:r>
              <a:rPr lang="en-US" sz="2400" dirty="0"/>
              <a:t>. Basil of Caesarea 329-379 C.E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Monks/nuns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Provided social services to the community 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700"/>
          </a:p>
        </p:txBody>
      </p:sp>
      <p:pic>
        <p:nvPicPr>
          <p:cNvPr id="7175" name="Picture 7" descr="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810000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/>
              <a:t>Constantinople </a:t>
            </a:r>
            <a:r>
              <a:rPr lang="en-US" sz="2700" dirty="0" smtClean="0"/>
              <a:t>&amp; Rome</a:t>
            </a:r>
            <a:endParaRPr lang="en-US" sz="27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strains mirrored political tensions 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Ritual and doctrinal differences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Split in 1054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Eastern Orthodox versus Roman Catholic</a:t>
            </a:r>
          </a:p>
          <a:p>
            <a:pPr>
              <a:lnSpc>
                <a:spcPct val="90000"/>
              </a:lnSpc>
            </a:pPr>
            <a:endParaRPr lang="en-US" sz="2700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6781</TotalTime>
  <Words>2522</Words>
  <Application>Microsoft Office PowerPoint</Application>
  <PresentationFormat>On-screen Show (4:3)</PresentationFormat>
  <Paragraphs>589</Paragraphs>
  <Slides>69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Urban</vt:lpstr>
      <vt:lpstr>Post Classical</vt:lpstr>
      <vt:lpstr>Byzantium and Eastern Europe</vt:lpstr>
      <vt:lpstr>Fall of the Western Roman Empire</vt:lpstr>
      <vt:lpstr>Statebuilding</vt:lpstr>
      <vt:lpstr>Society</vt:lpstr>
      <vt:lpstr>Economy </vt:lpstr>
      <vt:lpstr>Culture</vt:lpstr>
      <vt:lpstr>Religion</vt:lpstr>
      <vt:lpstr>Religion</vt:lpstr>
      <vt:lpstr>Interaction w/ Slavs</vt:lpstr>
      <vt:lpstr>Emergence of Russia</vt:lpstr>
      <vt:lpstr>Byzantine Decline</vt:lpstr>
      <vt:lpstr>Western Europe  500 CE to 1000 CE</vt:lpstr>
      <vt:lpstr>Disruption of Western Europe</vt:lpstr>
      <vt:lpstr>Successor States to the Roman Empire  c. 500</vt:lpstr>
      <vt:lpstr>The Franks</vt:lpstr>
      <vt:lpstr>Clovis (ruled 481-511)</vt:lpstr>
      <vt:lpstr>Charlemagne (r. 768-814)</vt:lpstr>
      <vt:lpstr>Decline</vt:lpstr>
      <vt:lpstr>The Vikings</vt:lpstr>
      <vt:lpstr>Formation of Feudalism</vt:lpstr>
      <vt:lpstr>Effects of Feudalism</vt:lpstr>
      <vt:lpstr>Early Society: Feudalism</vt:lpstr>
      <vt:lpstr>Origins of Serfdom</vt:lpstr>
      <vt:lpstr>Manors</vt:lpstr>
      <vt:lpstr>The Economy of Western Europe</vt:lpstr>
      <vt:lpstr>Christianity</vt:lpstr>
      <vt:lpstr>The Papacy</vt:lpstr>
      <vt:lpstr>Monasticism</vt:lpstr>
      <vt:lpstr>Church Hegemony</vt:lpstr>
      <vt:lpstr>Rise of Islam</vt:lpstr>
      <vt:lpstr>Human/Environment Interaction</vt:lpstr>
      <vt:lpstr>Muhammad</vt:lpstr>
      <vt:lpstr>Early History of Islam</vt:lpstr>
      <vt:lpstr>Establishment of Islam in Arabia</vt:lpstr>
      <vt:lpstr>Five Pillars of Islam</vt:lpstr>
      <vt:lpstr>Statebuilding: Islam</vt:lpstr>
      <vt:lpstr>Statebuilding</vt:lpstr>
      <vt:lpstr>Umayyad Dynasty 661 CE to 750 CE</vt:lpstr>
      <vt:lpstr>Abbasid Dynasty (750 CE to 1258 CE)</vt:lpstr>
      <vt:lpstr> Cultural Interaction  </vt:lpstr>
      <vt:lpstr>Trade Networks</vt:lpstr>
      <vt:lpstr>Economy</vt:lpstr>
      <vt:lpstr>Economy</vt:lpstr>
      <vt:lpstr>Society</vt:lpstr>
      <vt:lpstr>Religion and Culture</vt:lpstr>
      <vt:lpstr>Compare/Contrast of Mosques</vt:lpstr>
      <vt:lpstr>East Asia</vt:lpstr>
      <vt:lpstr>Statebuilding: Sui Dynasty, 589-618 CE</vt:lpstr>
      <vt:lpstr>Statebuilding: Tang Dynasty, 618-907 CE</vt:lpstr>
      <vt:lpstr>Statebuilding: Heian Japan</vt:lpstr>
      <vt:lpstr>Economics: China</vt:lpstr>
      <vt:lpstr>Society</vt:lpstr>
      <vt:lpstr>HE Interaction: Technology</vt:lpstr>
      <vt:lpstr>Culture</vt:lpstr>
      <vt:lpstr>Culture: Buddhism</vt:lpstr>
      <vt:lpstr>Culture: Influence in Korea</vt:lpstr>
      <vt:lpstr>Culture: Influence on Vietnam</vt:lpstr>
      <vt:lpstr>Culture Influence: Japan</vt:lpstr>
      <vt:lpstr>Indian Ocean Basin</vt:lpstr>
      <vt:lpstr>Statebuilding: Kingdom of Axum</vt:lpstr>
      <vt:lpstr>Statebuilding: East Africa</vt:lpstr>
      <vt:lpstr>Statebuilding: India</vt:lpstr>
      <vt:lpstr>States of SE Asia</vt:lpstr>
      <vt:lpstr>Indian Ocean Trade</vt:lpstr>
      <vt:lpstr>Culture: Islam in India</vt:lpstr>
      <vt:lpstr>Cultural Interaction</vt:lpstr>
      <vt:lpstr>Culture: Islam in SE Asia</vt:lpstr>
      <vt:lpstr>Economy: Cross-Cultural Trade</vt:lpstr>
    </vt:vector>
  </TitlesOfParts>
  <Company>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II</dc:title>
  <dc:creator>e200501128</dc:creator>
  <cp:lastModifiedBy>Woodfin, Zachary C.</cp:lastModifiedBy>
  <cp:revision>204</cp:revision>
  <dcterms:created xsi:type="dcterms:W3CDTF">2008-05-02T03:36:01Z</dcterms:created>
  <dcterms:modified xsi:type="dcterms:W3CDTF">2012-09-11T19:05:46Z</dcterms:modified>
</cp:coreProperties>
</file>