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7"/>
  </p:notesMasterIdLst>
  <p:sldIdLst>
    <p:sldId id="386" r:id="rId2"/>
    <p:sldId id="381" r:id="rId3"/>
    <p:sldId id="257" r:id="rId4"/>
    <p:sldId id="258" r:id="rId5"/>
    <p:sldId id="259" r:id="rId6"/>
    <p:sldId id="383" r:id="rId7"/>
    <p:sldId id="380" r:id="rId8"/>
    <p:sldId id="379" r:id="rId9"/>
    <p:sldId id="387" r:id="rId10"/>
    <p:sldId id="261" r:id="rId11"/>
    <p:sldId id="405" r:id="rId12"/>
    <p:sldId id="393" r:id="rId13"/>
    <p:sldId id="262" r:id="rId14"/>
    <p:sldId id="263" r:id="rId15"/>
    <p:sldId id="406" r:id="rId16"/>
    <p:sldId id="264" r:id="rId17"/>
    <p:sldId id="268" r:id="rId18"/>
    <p:sldId id="407" r:id="rId19"/>
    <p:sldId id="265" r:id="rId20"/>
    <p:sldId id="408" r:id="rId21"/>
    <p:sldId id="266" r:id="rId22"/>
    <p:sldId id="267" r:id="rId23"/>
    <p:sldId id="385" r:id="rId24"/>
    <p:sldId id="409" r:id="rId25"/>
    <p:sldId id="271" r:id="rId26"/>
    <p:sldId id="272" r:id="rId27"/>
    <p:sldId id="281" r:id="rId28"/>
    <p:sldId id="282" r:id="rId29"/>
    <p:sldId id="410" r:id="rId30"/>
    <p:sldId id="273" r:id="rId31"/>
    <p:sldId id="274" r:id="rId32"/>
    <p:sldId id="411" r:id="rId33"/>
    <p:sldId id="275" r:id="rId34"/>
    <p:sldId id="276" r:id="rId35"/>
    <p:sldId id="285" r:id="rId36"/>
    <p:sldId id="412" r:id="rId37"/>
    <p:sldId id="277" r:id="rId38"/>
    <p:sldId id="413" r:id="rId39"/>
    <p:sldId id="278" r:id="rId40"/>
    <p:sldId id="279" r:id="rId41"/>
    <p:sldId id="280" r:id="rId42"/>
    <p:sldId id="388" r:id="rId43"/>
    <p:sldId id="422" r:id="rId44"/>
    <p:sldId id="286" r:id="rId45"/>
    <p:sldId id="290" r:id="rId46"/>
    <p:sldId id="425" r:id="rId47"/>
    <p:sldId id="288" r:id="rId48"/>
    <p:sldId id="441" r:id="rId49"/>
    <p:sldId id="423" r:id="rId50"/>
    <p:sldId id="289" r:id="rId51"/>
    <p:sldId id="293" r:id="rId52"/>
    <p:sldId id="294" r:id="rId53"/>
    <p:sldId id="295" r:id="rId54"/>
    <p:sldId id="296" r:id="rId55"/>
    <p:sldId id="389" r:id="rId56"/>
    <p:sldId id="416" r:id="rId57"/>
    <p:sldId id="297" r:id="rId58"/>
    <p:sldId id="417" r:id="rId59"/>
    <p:sldId id="298" r:id="rId60"/>
    <p:sldId id="299" r:id="rId61"/>
    <p:sldId id="419" r:id="rId62"/>
    <p:sldId id="301" r:id="rId63"/>
    <p:sldId id="302" r:id="rId64"/>
    <p:sldId id="303" r:id="rId65"/>
    <p:sldId id="418" r:id="rId66"/>
    <p:sldId id="300" r:id="rId67"/>
    <p:sldId id="421" r:id="rId68"/>
    <p:sldId id="420" r:id="rId69"/>
    <p:sldId id="426" r:id="rId70"/>
    <p:sldId id="394" r:id="rId71"/>
    <p:sldId id="304" r:id="rId72"/>
    <p:sldId id="308" r:id="rId73"/>
    <p:sldId id="309" r:id="rId74"/>
    <p:sldId id="395" r:id="rId75"/>
    <p:sldId id="312" r:id="rId76"/>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7" end="78"/>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4660" autoAdjust="0"/>
  </p:normalViewPr>
  <p:slideViewPr>
    <p:cSldViewPr>
      <p:cViewPr varScale="1">
        <p:scale>
          <a:sx n="70" d="100"/>
          <a:sy n="70" d="100"/>
        </p:scale>
        <p:origin x="-53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3D1FB9E-6037-4C4E-A4C2-DF8C3B219C00}" type="datetimeFigureOut">
              <a:rPr lang="en-US"/>
              <a:pPr>
                <a:defRPr/>
              </a:pPr>
              <a:t>8/26/2009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510690D-A508-496C-AFB1-D79B0B552CD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9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1D161F-7584-4AE3-B560-AC649245F7CD}"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8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5E7598-F82F-4AF3-8D71-6197CFACD1C1}"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2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9899C8-1196-409C-8B2B-4BF573772D21}"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3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E57107-200B-4667-9605-9A01AADFF482}"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6EFBA9-981D-4961-93F3-488389A02542}"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CAECBF-5187-4EFB-8E24-B6F74CAFD4CE}"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6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322E3A-B285-4E13-8CFF-87DE66AE2582}" type="slidenum">
              <a:rPr lang="en-US"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7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85B77F-46FE-4742-B8BA-5B083BB2BBB8}" type="slidenum">
              <a:rPr lang="en-US" smtClean="0"/>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8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070ECC-729A-4E62-A47F-91DE038224E5}" type="slidenum">
              <a:rPr lang="en-US" smtClean="0"/>
              <a:pPr/>
              <a:t>21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9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028AC6-8BB2-4006-B8D0-F4565E8DF7B0}" type="slidenum">
              <a:rPr lang="en-US" smtClean="0"/>
              <a:pPr/>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0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7B7AAC-88CA-48FA-93C4-42D1967AF3DC}" type="slidenum">
              <a:rPr lang="en-US" smtClean="0"/>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640005-748D-4A77-8896-1BB563304E79}"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1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60D726-C16F-46D8-A31A-7ACE0D015F5B}" type="slidenum">
              <a:rPr lang="en-US" smtClean="0"/>
              <a:pPr/>
              <a:t>25</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2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D30C8E-706A-43F7-BD0C-612FBB432596}" type="slidenum">
              <a:rPr lang="en-US" smtClean="0"/>
              <a:pPr/>
              <a:t>26</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3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881E3C-724B-4CAB-8FC3-22D91F81D037}" type="slidenum">
              <a:rPr lang="en-US" smtClean="0"/>
              <a:pPr/>
              <a:t>27</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B94475-BAEE-43C7-977E-15FA2E887AA4}" type="slidenum">
              <a:rPr lang="en-US" smtClean="0"/>
              <a:pPr/>
              <a:t>28</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5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486F38-F440-469B-8A4B-2A17F68CB568}" type="slidenum">
              <a:rPr lang="en-US" smtClean="0"/>
              <a:pPr/>
              <a:t>30</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6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B91706-9C5B-425B-A5C3-B2C4A301DFFD}" type="slidenum">
              <a:rPr lang="en-US" smtClean="0"/>
              <a:pPr/>
              <a:t>31</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7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F00CD4-CFE3-4B83-BAF0-1AC59DD10872}" type="slidenum">
              <a:rPr lang="en-US" smtClean="0"/>
              <a:pPr/>
              <a:t>33</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8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F01768-8307-4E6E-864F-340362508398}" type="slidenum">
              <a:rPr lang="en-US" smtClean="0"/>
              <a:pPr/>
              <a:t>34</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9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21B158-B977-418C-BFED-661D4914358D}" type="slidenum">
              <a:rPr lang="en-US" smtClean="0"/>
              <a:pPr/>
              <a:t>35</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0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EF305F-4878-48E2-B948-47389E4B37C1}" type="slidenum">
              <a:rPr lang="en-US" smtClean="0"/>
              <a:pPr/>
              <a:t>37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1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DA8EAB-782C-443D-B16C-E4DC2A6250A2}"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1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9EDDBE-5675-49FB-B57A-934E818D1441}" type="slidenum">
              <a:rPr lang="en-US" smtClean="0"/>
              <a:pPr/>
              <a:t>39</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2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AB62F5-EE24-48FF-8251-4413C7EA39A8}" type="slidenum">
              <a:rPr lang="en-US" smtClean="0"/>
              <a:pPr/>
              <a:t>40</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3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72941F-F3F8-4E4F-B507-5F8010D4D9D0}" type="slidenum">
              <a:rPr lang="en-US" smtClean="0"/>
              <a:pPr/>
              <a:t>41</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E2A563-FEE4-4A9C-B35D-D2C9D5E1A352}" type="slidenum">
              <a:rPr lang="en-US" smtClean="0"/>
              <a:pPr/>
              <a:t>42</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5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161811-E8DF-41E5-9410-C6A33F73A672}" type="slidenum">
              <a:rPr lang="en-US" smtClean="0"/>
              <a:pPr/>
              <a:t>44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6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35BE9C-6763-4BC9-89A3-E50EBC5649BB}" type="slidenum">
              <a:rPr lang="en-US" smtClean="0"/>
              <a:pPr/>
              <a:t>45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7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6B4620-CD87-414F-837F-4BC130D34536}" type="slidenum">
              <a:rPr lang="en-US" smtClean="0"/>
              <a:pPr/>
              <a:t>47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8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A27122-1DC0-4725-9708-0A6BA3EDF2D0}" type="slidenum">
              <a:rPr lang="en-US" smtClean="0"/>
              <a:pPr/>
              <a:t>50</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9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59ADC8-E078-4C2D-8A4F-EAFC86331EA2}" type="slidenum">
              <a:rPr lang="en-US" smtClean="0"/>
              <a:pPr/>
              <a:t>51</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0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08D2FD-FC39-4068-934D-5EF5C6546ACC}" type="slidenum">
              <a:rPr lang="en-US" smtClean="0"/>
              <a:pPr/>
              <a:t>52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2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D711F2-2511-4487-AA3A-FC0CC65A8210}"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1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E0D8DB-1FB1-433B-AB15-1B2DE372A319}" type="slidenum">
              <a:rPr lang="en-US" smtClean="0"/>
              <a:pPr/>
              <a:t>53</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2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76634A-452C-4C56-B612-DB380B85D1E9}" type="slidenum">
              <a:rPr lang="en-US" smtClean="0"/>
              <a:pPr/>
              <a:t>54</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3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4E0256-7ADD-44DA-9E76-AEE3BCF6C285}" type="slidenum">
              <a:rPr lang="en-US" smtClean="0"/>
              <a:pPr/>
              <a:t>55</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2EB37A-AEE3-4D46-87BC-C9AFE32840D2}" type="slidenum">
              <a:rPr lang="en-US" smtClean="0"/>
              <a:pPr/>
              <a:t>57</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5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D96596-1A86-461D-84D8-DC275366FB6B}" type="slidenum">
              <a:rPr lang="en-US" smtClean="0"/>
              <a:pPr/>
              <a:t>59</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6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0E42B9-C5B8-4E79-9809-5FE22FDBA865}" type="slidenum">
              <a:rPr lang="en-US" smtClean="0"/>
              <a:pPr/>
              <a:t>60</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7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00932F-2BF0-46FA-895A-111C797E9DD9}" type="slidenum">
              <a:rPr lang="en-US" smtClean="0"/>
              <a:pPr/>
              <a:t>62</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8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5200D0-B5DB-4F48-9377-50928AD68195}" type="slidenum">
              <a:rPr lang="en-US" smtClean="0"/>
              <a:pPr/>
              <a:t>63</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9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B2FE6B-A520-46EE-99F3-C172154839FC}" type="slidenum">
              <a:rPr lang="en-US" smtClean="0"/>
              <a:pPr/>
              <a:t>64</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0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95A5B6-2437-4CE7-AA92-D53DA09AF1A3}" type="slidenum">
              <a:rPr lang="en-US" smtClean="0"/>
              <a:pPr/>
              <a:t>66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8538B-881F-44E2-9658-8A0E0E6DA071}"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1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5A5B0A-F055-41FF-BAA0-FA8F676C02C2}" type="slidenum">
              <a:rPr lang="en-US" smtClean="0"/>
              <a:pPr/>
              <a:t>70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2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570DD8-0540-4CD0-BAD6-89DE9142566C}" type="slidenum">
              <a:rPr lang="en-US" smtClean="0"/>
              <a:pPr/>
              <a:t>71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4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3E4BC3-8359-4E9D-8E93-798259B5279B}" type="slidenum">
              <a:rPr lang="en-US" smtClean="0"/>
              <a:pPr/>
              <a:t>72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ED8581-B27C-4358-9534-528567019EEC}" type="slidenum">
              <a:rPr lang="en-US" smtClean="0"/>
              <a:pPr/>
              <a:t>73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6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A40EC4-5ADA-4104-8BFF-76BD90FEA7C2}" type="slidenum">
              <a:rPr lang="en-US" smtClean="0"/>
              <a:pPr/>
              <a:t>74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7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CBB4AE-B9DB-4102-864A-A3A829FD54D6}" type="slidenum">
              <a:rPr lang="en-US" smtClean="0"/>
              <a:pPr/>
              <a:t>75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4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908AAC-DD81-4945-AC36-54320247BED8}"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5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323F53-2566-47C4-A39C-AF97044AF2D9}"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6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C69AAC-124D-4D70-82F9-47A3471CDA3E}"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7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D769B7-225A-46F7-A82D-C0C11CA4616C}"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n-US" sz="2400">
                <a:latin typeface="Times New Roman"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n-US" sz="2400">
                  <a:latin typeface="Times New Roman"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n-US" sz="2400">
                  <a:latin typeface="Times New Roman"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n-US" sz="1800"/>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n-US" sz="2400">
                  <a:latin typeface="Times New Roman"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n-US" sz="1800"/>
              </a:p>
            </p:txBody>
          </p:sp>
        </p:grpSp>
      </p:grpSp>
      <p:sp>
        <p:nvSpPr>
          <p:cNvPr id="136203"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3620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ABD07949-B9B0-47B8-BD97-7EA1FDA7734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D7D7B07-2E28-49D7-B7C4-02D3F58F307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BFA9769-7512-48F8-9924-024B13633B5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C78A67C-12CD-4CF2-A06E-4C4B54124C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F12A090-0125-4583-965F-58553ACB1F5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54B15FC-2DFB-45BD-9721-D5174C072A5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52499F8-AFFF-43BC-8755-890B48516C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9F749384-D030-4D35-9F66-8419279022D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EE77AB0F-8658-413E-9900-DFB77CAFF77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83692B9E-24CB-47CE-8814-DFFABCE8FA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015DF1D-29D6-49C0-971B-CDC63E5861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D6B46F6-F0A7-4A14-AB90-5A146E04446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3517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n-US" sz="2400">
                <a:latin typeface="Times New Roman" charset="0"/>
              </a:endParaRPr>
            </a:p>
          </p:txBody>
        </p:sp>
        <p:grpSp>
          <p:nvGrpSpPr>
            <p:cNvPr id="1034" name="Group 4"/>
            <p:cNvGrpSpPr>
              <a:grpSpLocks/>
            </p:cNvGrpSpPr>
            <p:nvPr/>
          </p:nvGrpSpPr>
          <p:grpSpPr bwMode="auto">
            <a:xfrm>
              <a:off x="240" y="893"/>
              <a:ext cx="5232" cy="115"/>
              <a:chOff x="240" y="893"/>
              <a:chExt cx="5232" cy="115"/>
            </a:xfrm>
          </p:grpSpPr>
          <p:sp>
            <p:nvSpPr>
              <p:cNvPr id="13517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n-US" sz="2400">
                  <a:latin typeface="Times New Roman" charset="0"/>
                </a:endParaRPr>
              </a:p>
            </p:txBody>
          </p:sp>
          <p:sp>
            <p:nvSpPr>
              <p:cNvPr id="13517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sz="1800"/>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sp>
        <p:nvSpPr>
          <p:cNvPr id="13517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13517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45E09E2C-B79B-44FC-AC7F-05FF739C6D77}" type="slidenum">
              <a:rPr lang="en-US"/>
              <a:pPr>
                <a:defRPr/>
              </a:pPr>
              <a:t>‹#›</a:t>
            </a:fld>
            <a:endParaRPr lang="en-US"/>
          </a:p>
        </p:txBody>
      </p:sp>
      <p:sp>
        <p:nvSpPr>
          <p:cNvPr id="13518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sz="1800"/>
          </a:p>
        </p:txBody>
      </p:sp>
    </p:spTree>
  </p:cSld>
  <p:clrMap bg1="lt1" tx1="dk1" bg2="lt2" tx2="dk2" accent1="accent1" accent2="accent2" accent3="accent3" accent4="accent4" accent5="accent5" accent6="accent6" hlink="hlink" folHlink="folHlink"/>
  <p:sldLayoutIdLst>
    <p:sldLayoutId id="2147483706"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charset="0"/>
        </a:defRPr>
      </a:lvl2pPr>
      <a:lvl3pPr algn="l" rtl="0" eaLnBrk="0" fontAlgn="base" hangingPunct="0">
        <a:spcBef>
          <a:spcPct val="0"/>
        </a:spcBef>
        <a:spcAft>
          <a:spcPct val="0"/>
        </a:spcAft>
        <a:defRPr sz="4200">
          <a:solidFill>
            <a:schemeClr val="tx2"/>
          </a:solidFill>
          <a:latin typeface="Times New Roman" charset="0"/>
        </a:defRPr>
      </a:lvl3pPr>
      <a:lvl4pPr algn="l" rtl="0" eaLnBrk="0" fontAlgn="base" hangingPunct="0">
        <a:spcBef>
          <a:spcPct val="0"/>
        </a:spcBef>
        <a:spcAft>
          <a:spcPct val="0"/>
        </a:spcAft>
        <a:defRPr sz="4200">
          <a:solidFill>
            <a:schemeClr val="tx2"/>
          </a:solidFill>
          <a:latin typeface="Times New Roman" charset="0"/>
        </a:defRPr>
      </a:lvl4pPr>
      <a:lvl5pPr algn="l" rtl="0" eaLnBrk="0" fontAlgn="base" hangingPunct="0">
        <a:spcBef>
          <a:spcPct val="0"/>
        </a:spcBef>
        <a:spcAft>
          <a:spcPct val="0"/>
        </a:spcAft>
        <a:defRPr sz="4200">
          <a:solidFill>
            <a:schemeClr val="tx2"/>
          </a:solidFill>
          <a:latin typeface="Times New Roman" charset="0"/>
        </a:defRPr>
      </a:lvl5pPr>
      <a:lvl6pPr marL="457200" algn="l" rtl="0" fontAlgn="base">
        <a:spcBef>
          <a:spcPct val="0"/>
        </a:spcBef>
        <a:spcAft>
          <a:spcPct val="0"/>
        </a:spcAft>
        <a:defRPr sz="4200">
          <a:solidFill>
            <a:schemeClr val="tx2"/>
          </a:solidFill>
          <a:latin typeface="Times New Roman" charset="0"/>
        </a:defRPr>
      </a:lvl6pPr>
      <a:lvl7pPr marL="914400" algn="l" rtl="0" fontAlgn="base">
        <a:spcBef>
          <a:spcPct val="0"/>
        </a:spcBef>
        <a:spcAft>
          <a:spcPct val="0"/>
        </a:spcAft>
        <a:defRPr sz="4200">
          <a:solidFill>
            <a:schemeClr val="tx2"/>
          </a:solidFill>
          <a:latin typeface="Times New Roman" charset="0"/>
        </a:defRPr>
      </a:lvl7pPr>
      <a:lvl8pPr marL="1371600" algn="l" rtl="0" fontAlgn="base">
        <a:spcBef>
          <a:spcPct val="0"/>
        </a:spcBef>
        <a:spcAft>
          <a:spcPct val="0"/>
        </a:spcAft>
        <a:defRPr sz="4200">
          <a:solidFill>
            <a:schemeClr val="tx2"/>
          </a:solidFill>
          <a:latin typeface="Times New Roman" charset="0"/>
        </a:defRPr>
      </a:lvl8pPr>
      <a:lvl9pPr marL="1828800" algn="l" rtl="0" fontAlgn="base">
        <a:spcBef>
          <a:spcPct val="0"/>
        </a:spcBef>
        <a:spcAft>
          <a:spcPct val="0"/>
        </a:spcAft>
        <a:defRPr sz="42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5/55/Milkau_Oberer_Teil_der_Stele_mit_dem_Text_von_Hammurapis_Gesetzescode_369-2.jp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Image:Hanging_Gardens_of_Babylon.jp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2/2e/Neanderthal_2D.jp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6/65/Molino_neol%C3%ADtico_de_vaiv%C3%A9n.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smtClean="0"/>
              <a:t>Origins of Man</a:t>
            </a:r>
          </a:p>
        </p:txBody>
      </p:sp>
      <p:sp>
        <p:nvSpPr>
          <p:cNvPr id="3075" name="Rectangle 5"/>
          <p:cNvSpPr>
            <a:spLocks noGrp="1" noChangeArrowheads="1"/>
          </p:cNvSpPr>
          <p:nvPr>
            <p:ph type="subTitle" idx="1"/>
          </p:nvPr>
        </p:nvSpPr>
        <p:spPr/>
        <p:txBody>
          <a:bodyPr/>
          <a:lstStyle/>
          <a:p>
            <a:pPr eaLnBrk="1" hangingPunct="1"/>
            <a:endParaRPr lang="en-US" smtClean="0"/>
          </a:p>
        </p:txBody>
      </p:sp>
      <p:pic>
        <p:nvPicPr>
          <p:cNvPr id="3076" name="Picture 9" descr="T025376A"/>
          <p:cNvPicPr>
            <a:picLocks noChangeAspect="1" noChangeArrowheads="1"/>
          </p:cNvPicPr>
          <p:nvPr/>
        </p:nvPicPr>
        <p:blipFill>
          <a:blip r:embed="rId3" cstate="print"/>
          <a:srcRect/>
          <a:stretch>
            <a:fillRect/>
          </a:stretch>
        </p:blipFill>
        <p:spPr bwMode="auto">
          <a:xfrm>
            <a:off x="1295400" y="3657600"/>
            <a:ext cx="69342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800" smtClean="0"/>
              <a:t>Mesopotamia: "the land between the rivers"</a:t>
            </a:r>
          </a:p>
        </p:txBody>
      </p:sp>
      <p:sp>
        <p:nvSpPr>
          <p:cNvPr id="12291" name="Rectangle 3"/>
          <p:cNvSpPr>
            <a:spLocks noGrp="1" noChangeArrowheads="1"/>
          </p:cNvSpPr>
          <p:nvPr>
            <p:ph type="body" idx="1"/>
          </p:nvPr>
        </p:nvSpPr>
        <p:spPr/>
        <p:txBody>
          <a:bodyPr/>
          <a:lstStyle/>
          <a:p>
            <a:pPr eaLnBrk="1" hangingPunct="1"/>
            <a:r>
              <a:rPr lang="en-US" sz="2400" smtClean="0"/>
              <a:t>Had to use irrigation</a:t>
            </a:r>
          </a:p>
          <a:p>
            <a:pPr eaLnBrk="1" hangingPunct="1"/>
            <a:r>
              <a:rPr lang="en-US" sz="2400" smtClean="0"/>
              <a:t>Few natural geographic boundaries</a:t>
            </a:r>
          </a:p>
          <a:p>
            <a:pPr eaLnBrk="1" hangingPunct="1"/>
            <a:r>
              <a:rPr lang="en-US" sz="2400" smtClean="0"/>
              <a:t>Food supplies increase </a:t>
            </a:r>
            <a:endParaRPr lang="en-US" sz="2600" smtClean="0"/>
          </a:p>
          <a:p>
            <a:pPr lvl="1" eaLnBrk="1" hangingPunct="1"/>
            <a:r>
              <a:rPr lang="en-US" sz="2400" smtClean="0"/>
              <a:t>Migrants to the area increase- mostly Semites </a:t>
            </a:r>
          </a:p>
          <a:p>
            <a:pPr eaLnBrk="1" hangingPunct="1"/>
            <a:r>
              <a:rPr lang="en-US" sz="2400" smtClean="0"/>
              <a:t>Cities emerge, 4000 B.C.E. </a:t>
            </a:r>
          </a:p>
          <a:p>
            <a:pPr lvl="1" eaLnBrk="1" hangingPunct="1"/>
            <a:r>
              <a:rPr lang="en-US" sz="2400" smtClean="0"/>
              <a:t>Governments sponsor building projects and irrigation </a:t>
            </a:r>
          </a:p>
          <a:p>
            <a:pPr lvl="1" eaLnBrk="1" hangingPunct="1"/>
            <a:r>
              <a:rPr lang="en-US" sz="2400" smtClean="0"/>
              <a:t>Internal problems as well as external problems</a:t>
            </a:r>
          </a:p>
          <a:p>
            <a:pPr lvl="1" eaLnBrk="1" hangingPunct="1"/>
            <a:r>
              <a:rPr lang="en-US" sz="2400" smtClean="0"/>
              <a:t>Attacks by others led to wall building and military development </a:t>
            </a:r>
          </a:p>
          <a:p>
            <a:pPr eaLnBrk="1" hangingPunct="1"/>
            <a:endParaRPr lang="en-US"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ctrTitle"/>
          </p:nvPr>
        </p:nvSpPr>
        <p:spPr/>
        <p:txBody>
          <a:bodyPr/>
          <a:lstStyle/>
          <a:p>
            <a:r>
              <a:rPr lang="en-US" smtClean="0"/>
              <a:t>Politics</a:t>
            </a:r>
          </a:p>
        </p:txBody>
      </p:sp>
      <p:sp>
        <p:nvSpPr>
          <p:cNvPr id="15363" name="Rectangle 5"/>
          <p:cNvSpPr>
            <a:spLocks noGrp="1" noChangeArrowheads="1"/>
          </p:cNvSpPr>
          <p:nvPr>
            <p:ph type="subTitle" idx="1"/>
          </p:nvPr>
        </p:nvSpPr>
        <p:spPr/>
        <p:txBody>
          <a:bodyPr/>
          <a:lstStyle/>
          <a:p>
            <a:endParaRPr lang="en-US" sz="4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Sumer</a:t>
            </a:r>
          </a:p>
        </p:txBody>
      </p:sp>
      <p:sp>
        <p:nvSpPr>
          <p:cNvPr id="16387" name="Rectangle 3"/>
          <p:cNvSpPr>
            <a:spLocks noGrp="1" noChangeArrowheads="1"/>
          </p:cNvSpPr>
          <p:nvPr>
            <p:ph type="body" idx="1"/>
          </p:nvPr>
        </p:nvSpPr>
        <p:spPr/>
        <p:txBody>
          <a:bodyPr/>
          <a:lstStyle/>
          <a:p>
            <a:pPr lvl="1" eaLnBrk="1" hangingPunct="1"/>
            <a:r>
              <a:rPr lang="en-US" sz="2400" smtClean="0"/>
              <a:t>first major city-state</a:t>
            </a:r>
          </a:p>
          <a:p>
            <a:pPr eaLnBrk="1" hangingPunct="1"/>
            <a:endParaRPr lang="en-US" smtClean="0"/>
          </a:p>
        </p:txBody>
      </p:sp>
      <p:pic>
        <p:nvPicPr>
          <p:cNvPr id="16388" name="Picture 5" descr="sumer"/>
          <p:cNvPicPr>
            <a:picLocks noChangeAspect="1" noChangeArrowheads="1"/>
          </p:cNvPicPr>
          <p:nvPr/>
        </p:nvPicPr>
        <p:blipFill>
          <a:blip r:embed="rId3" cstate="print"/>
          <a:srcRect/>
          <a:stretch>
            <a:fillRect/>
          </a:stretch>
        </p:blipFill>
        <p:spPr bwMode="auto">
          <a:xfrm>
            <a:off x="1143000" y="2133600"/>
            <a:ext cx="72390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800" smtClean="0"/>
              <a:t>Rise of Empire</a:t>
            </a:r>
          </a:p>
        </p:txBody>
      </p:sp>
      <p:sp>
        <p:nvSpPr>
          <p:cNvPr id="17411" name="Rectangle 3"/>
          <p:cNvSpPr>
            <a:spLocks noGrp="1" noChangeArrowheads="1"/>
          </p:cNvSpPr>
          <p:nvPr>
            <p:ph type="body" sz="half" idx="1"/>
          </p:nvPr>
        </p:nvSpPr>
        <p:spPr/>
        <p:txBody>
          <a:bodyPr/>
          <a:lstStyle/>
          <a:p>
            <a:pPr eaLnBrk="1" hangingPunct="1"/>
            <a:r>
              <a:rPr lang="en-US" sz="2400" smtClean="0"/>
              <a:t>Sargon of Akkad 2370-2315 B.C.E.</a:t>
            </a:r>
          </a:p>
          <a:p>
            <a:pPr lvl="1" eaLnBrk="1" hangingPunct="1"/>
            <a:r>
              <a:rPr lang="en-US" sz="2200" smtClean="0"/>
              <a:t>Seizes trade routes and natural resources </a:t>
            </a:r>
          </a:p>
          <a:p>
            <a:pPr eaLnBrk="1" hangingPunct="1"/>
            <a:r>
              <a:rPr lang="en-US" sz="2400" smtClean="0"/>
              <a:t>Hammurabi 1792-1750 B.C.E.</a:t>
            </a:r>
          </a:p>
          <a:p>
            <a:pPr lvl="1" eaLnBrk="1" hangingPunct="1"/>
            <a:r>
              <a:rPr lang="en-US" sz="2200" smtClean="0"/>
              <a:t>Capital is Babylon </a:t>
            </a:r>
          </a:p>
          <a:p>
            <a:pPr lvl="1" eaLnBrk="1" hangingPunct="1"/>
            <a:r>
              <a:rPr lang="en-US" sz="2200" smtClean="0"/>
              <a:t>law of retribution and importance of social status </a:t>
            </a:r>
          </a:p>
          <a:p>
            <a:pPr lvl="1" eaLnBrk="1" hangingPunct="1"/>
            <a:endParaRPr lang="en-US" sz="2200" smtClean="0"/>
          </a:p>
          <a:p>
            <a:pPr eaLnBrk="1" hangingPunct="1"/>
            <a:endParaRPr lang="en-US" sz="2400" smtClean="0"/>
          </a:p>
        </p:txBody>
      </p:sp>
      <p:sp>
        <p:nvSpPr>
          <p:cNvPr id="17412" name="Rectangle 4"/>
          <p:cNvSpPr>
            <a:spLocks noGrp="1" noChangeArrowheads="1"/>
          </p:cNvSpPr>
          <p:nvPr>
            <p:ph type="body" sz="half" idx="2"/>
          </p:nvPr>
        </p:nvSpPr>
        <p:spPr/>
        <p:txBody>
          <a:bodyPr/>
          <a:lstStyle/>
          <a:p>
            <a:pPr eaLnBrk="1" hangingPunct="1">
              <a:lnSpc>
                <a:spcPct val="90000"/>
              </a:lnSpc>
            </a:pPr>
            <a:endParaRPr lang="en-US" sz="2400" smtClean="0"/>
          </a:p>
        </p:txBody>
      </p:sp>
      <p:pic>
        <p:nvPicPr>
          <p:cNvPr id="17413" name="Picture 6" descr="Image:Milkau Oberer Teil der Stele mit dem Text von Hammurapis Gesetzescode 369-2.jpg">
            <a:hlinkClick r:id="rId3"/>
          </p:cNvPr>
          <p:cNvPicPr>
            <a:picLocks noChangeAspect="1" noChangeArrowheads="1"/>
          </p:cNvPicPr>
          <p:nvPr/>
        </p:nvPicPr>
        <p:blipFill>
          <a:blip r:embed="rId4" cstate="print"/>
          <a:srcRect/>
          <a:stretch>
            <a:fillRect/>
          </a:stretch>
        </p:blipFill>
        <p:spPr bwMode="auto">
          <a:xfrm>
            <a:off x="4800600" y="1066800"/>
            <a:ext cx="3895725" cy="530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800" smtClean="0"/>
              <a:t>The Later Mesopotamian Empires</a:t>
            </a:r>
          </a:p>
        </p:txBody>
      </p:sp>
      <p:sp>
        <p:nvSpPr>
          <p:cNvPr id="18435" name="Rectangle 3"/>
          <p:cNvSpPr>
            <a:spLocks noGrp="1" noChangeArrowheads="1"/>
          </p:cNvSpPr>
          <p:nvPr>
            <p:ph type="body" sz="half" idx="1"/>
          </p:nvPr>
        </p:nvSpPr>
        <p:spPr/>
        <p:txBody>
          <a:bodyPr/>
          <a:lstStyle/>
          <a:p>
            <a:pPr eaLnBrk="1" hangingPunct="1">
              <a:lnSpc>
                <a:spcPct val="90000"/>
              </a:lnSpc>
            </a:pPr>
            <a:r>
              <a:rPr lang="en-US" sz="2400" smtClean="0"/>
              <a:t>Assyrians 1300-612 B.C.E. </a:t>
            </a:r>
          </a:p>
          <a:p>
            <a:pPr lvl="1" eaLnBrk="1" hangingPunct="1">
              <a:lnSpc>
                <a:spcPct val="90000"/>
              </a:lnSpc>
            </a:pPr>
            <a:r>
              <a:rPr lang="en-US" smtClean="0"/>
              <a:t>Powerful army: chariots, archers, iron weapons </a:t>
            </a:r>
          </a:p>
          <a:p>
            <a:pPr lvl="1" eaLnBrk="1" hangingPunct="1">
              <a:lnSpc>
                <a:spcPct val="90000"/>
              </a:lnSpc>
            </a:pPr>
            <a:endParaRPr lang="en-US" smtClean="0"/>
          </a:p>
        </p:txBody>
      </p:sp>
      <p:sp>
        <p:nvSpPr>
          <p:cNvPr id="18436" name="Rectangle 4"/>
          <p:cNvSpPr>
            <a:spLocks noGrp="1" noChangeArrowheads="1"/>
          </p:cNvSpPr>
          <p:nvPr>
            <p:ph type="body" sz="half" idx="2"/>
          </p:nvPr>
        </p:nvSpPr>
        <p:spPr/>
        <p:txBody>
          <a:bodyPr/>
          <a:lstStyle/>
          <a:p>
            <a:pPr eaLnBrk="1" hangingPunct="1"/>
            <a:r>
              <a:rPr lang="en-US" sz="2500" smtClean="0"/>
              <a:t>Nebuchadnezzar 605-562 B.C.E. </a:t>
            </a:r>
          </a:p>
          <a:p>
            <a:pPr lvl="1" eaLnBrk="1" hangingPunct="1"/>
            <a:r>
              <a:rPr lang="en-US" smtClean="0"/>
              <a:t>Hanging gardens of palace shows wealth and luxury</a:t>
            </a:r>
            <a:endParaRPr lang="en-US" sz="2200" smtClean="0"/>
          </a:p>
          <a:p>
            <a:pPr eaLnBrk="1" hangingPunct="1"/>
            <a:endParaRPr lang="en-US" sz="2400" smtClean="0"/>
          </a:p>
        </p:txBody>
      </p:sp>
      <p:pic>
        <p:nvPicPr>
          <p:cNvPr id="18437" name="Picture 6" descr="This hand-coloured engraving by the 16th-century Dutch artist Martin Heemskerck depicts the fabled Hanging Gardens of Babylon, one of the Seven Wonders of the World. According to the tradition, the gardens did not hang, but grew on the roofs and terraces of the royal palace in Babylon. Nebuchadnezzar II, the Chaldean king, is supposed to have had the gardens built in about 600 BC as a consolation to his Median wife, who missed the natural surroundings of her homeland.">
            <a:hlinkClick r:id="rId3" tooltip="This hand-coloured engraving by the 16th-century Dutch artist Martin Heemskerck depicts the fabled Hanging Gardens of Babylon, one of the Seven Wonders of the World. According to the tradition, the gardens did not hang, but grew on the roofs and terraces of the royal palace in Babylon. Nebuchadnezzar II, the Chaldean king, is supposed to have had the gardens built in about 600 BC as a consolation to his Median wife, who missed the natural surroundings of her homeland."/>
          </p:cNvPr>
          <p:cNvPicPr>
            <a:picLocks noChangeAspect="1" noChangeArrowheads="1"/>
          </p:cNvPicPr>
          <p:nvPr/>
        </p:nvPicPr>
        <p:blipFill>
          <a:blip r:embed="rId4" cstate="print"/>
          <a:srcRect/>
          <a:stretch>
            <a:fillRect/>
          </a:stretch>
        </p:blipFill>
        <p:spPr bwMode="auto">
          <a:xfrm>
            <a:off x="5029200" y="3657600"/>
            <a:ext cx="3810000" cy="2924175"/>
          </a:xfrm>
          <a:prstGeom prst="rect">
            <a:avLst/>
          </a:prstGeom>
          <a:noFill/>
          <a:ln w="9525">
            <a:noFill/>
            <a:miter lim="800000"/>
            <a:headEnd/>
            <a:tailEnd/>
          </a:ln>
        </p:spPr>
      </p:pic>
      <p:pic>
        <p:nvPicPr>
          <p:cNvPr id="18438" name="Picture 8" descr="chariot18"/>
          <p:cNvPicPr>
            <a:picLocks noChangeAspect="1" noChangeArrowheads="1"/>
          </p:cNvPicPr>
          <p:nvPr/>
        </p:nvPicPr>
        <p:blipFill>
          <a:blip r:embed="rId5" cstate="print"/>
          <a:srcRect/>
          <a:stretch>
            <a:fillRect/>
          </a:stretch>
        </p:blipFill>
        <p:spPr bwMode="auto">
          <a:xfrm>
            <a:off x="838200" y="3810000"/>
            <a:ext cx="3571875"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ctrTitle"/>
          </p:nvPr>
        </p:nvSpPr>
        <p:spPr/>
        <p:txBody>
          <a:bodyPr/>
          <a:lstStyle/>
          <a:p>
            <a:r>
              <a:rPr lang="en-US" smtClean="0"/>
              <a:t>Economics</a:t>
            </a:r>
          </a:p>
        </p:txBody>
      </p:sp>
      <p:sp>
        <p:nvSpPr>
          <p:cNvPr id="19459" name="Rectangle 5"/>
          <p:cNvSpPr>
            <a:spLocks noGrp="1" noChangeArrowheads="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800" smtClean="0"/>
              <a:t>Trade</a:t>
            </a:r>
          </a:p>
        </p:txBody>
      </p:sp>
      <p:sp>
        <p:nvSpPr>
          <p:cNvPr id="20483" name="Rectangle 3"/>
          <p:cNvSpPr>
            <a:spLocks noGrp="1" noChangeArrowheads="1"/>
          </p:cNvSpPr>
          <p:nvPr>
            <p:ph type="body" sz="half" idx="1"/>
          </p:nvPr>
        </p:nvSpPr>
        <p:spPr/>
        <p:txBody>
          <a:bodyPr/>
          <a:lstStyle/>
          <a:p>
            <a:pPr eaLnBrk="1" hangingPunct="1"/>
            <a:r>
              <a:rPr lang="en-US" sz="2400" smtClean="0"/>
              <a:t>Economic specialization and trade </a:t>
            </a:r>
          </a:p>
          <a:p>
            <a:pPr lvl="1" eaLnBrk="1" hangingPunct="1"/>
            <a:r>
              <a:rPr lang="en-US" smtClean="0"/>
              <a:t>Bronze (made from copper and tin)</a:t>
            </a:r>
          </a:p>
          <a:p>
            <a:pPr lvl="1" eaLnBrk="1" hangingPunct="1"/>
            <a:r>
              <a:rPr lang="en-US" smtClean="0"/>
              <a:t>Iron (about 1000 B.C.E.), </a:t>
            </a:r>
          </a:p>
          <a:p>
            <a:pPr lvl="1" eaLnBrk="1" hangingPunct="1"/>
            <a:r>
              <a:rPr lang="en-US" smtClean="0"/>
              <a:t>Wheel (3500 B.C.E.)</a:t>
            </a:r>
          </a:p>
          <a:p>
            <a:pPr lvl="1" eaLnBrk="1" hangingPunct="1"/>
            <a:r>
              <a:rPr lang="en-US" smtClean="0"/>
              <a:t>Shipbuilding</a:t>
            </a:r>
          </a:p>
          <a:p>
            <a:pPr eaLnBrk="1" hangingPunct="1">
              <a:buFont typeface="Wingdings" pitchFamily="2" charset="2"/>
              <a:buNone/>
            </a:pPr>
            <a:endParaRPr lang="en-US" sz="2400" smtClean="0"/>
          </a:p>
        </p:txBody>
      </p:sp>
      <p:sp>
        <p:nvSpPr>
          <p:cNvPr id="20484" name="Rectangle 5"/>
          <p:cNvSpPr>
            <a:spLocks noGrp="1" noChangeArrowheads="1"/>
          </p:cNvSpPr>
          <p:nvPr>
            <p:ph type="body" sz="half" idx="2"/>
          </p:nvPr>
        </p:nvSpPr>
        <p:spPr/>
        <p:txBody>
          <a:bodyPr/>
          <a:lstStyle/>
          <a:p>
            <a:pPr eaLnBrk="1" hangingPunct="1"/>
            <a:endParaRPr lang="en-US" sz="2400" smtClean="0"/>
          </a:p>
        </p:txBody>
      </p:sp>
      <p:pic>
        <p:nvPicPr>
          <p:cNvPr id="20485" name="Picture 7" descr="FB090_Bronze_Bushing"/>
          <p:cNvPicPr>
            <a:picLocks noChangeAspect="1" noChangeArrowheads="1"/>
          </p:cNvPicPr>
          <p:nvPr/>
        </p:nvPicPr>
        <p:blipFill>
          <a:blip r:embed="rId3" cstate="print"/>
          <a:srcRect/>
          <a:stretch>
            <a:fillRect/>
          </a:stretch>
        </p:blipFill>
        <p:spPr bwMode="auto">
          <a:xfrm>
            <a:off x="5105400" y="1752600"/>
            <a:ext cx="34290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Phoenicians</a:t>
            </a:r>
          </a:p>
        </p:txBody>
      </p:sp>
      <p:sp>
        <p:nvSpPr>
          <p:cNvPr id="21507" name="Rectangle 3"/>
          <p:cNvSpPr>
            <a:spLocks noGrp="1" noChangeArrowheads="1"/>
          </p:cNvSpPr>
          <p:nvPr>
            <p:ph sz="half" idx="1"/>
          </p:nvPr>
        </p:nvSpPr>
        <p:spPr/>
        <p:txBody>
          <a:bodyPr/>
          <a:lstStyle/>
          <a:p>
            <a:pPr eaLnBrk="1" hangingPunct="1"/>
            <a:r>
              <a:rPr lang="en-US" sz="2000" dirty="0" smtClean="0"/>
              <a:t>Occupy land north of Palestine (Canaan)</a:t>
            </a:r>
          </a:p>
          <a:p>
            <a:pPr eaLnBrk="1" hangingPunct="1"/>
            <a:r>
              <a:rPr lang="en-US" sz="2000" dirty="0" smtClean="0"/>
              <a:t>kingdoms of independent city-states emerge in 3000 BCE</a:t>
            </a:r>
          </a:p>
          <a:p>
            <a:pPr lvl="1" eaLnBrk="1" hangingPunct="1"/>
            <a:r>
              <a:rPr lang="en-US" sz="2000" dirty="0" smtClean="0"/>
              <a:t>Overland trade to Mesopotamia; influence on culture </a:t>
            </a:r>
          </a:p>
          <a:p>
            <a:pPr lvl="1" eaLnBrk="1" hangingPunct="1"/>
            <a:r>
              <a:rPr lang="en-US" sz="2000" dirty="0" smtClean="0"/>
              <a:t>Sea trade most important; get raw materials, trade for manufactured goods</a:t>
            </a:r>
          </a:p>
          <a:p>
            <a:pPr eaLnBrk="1" hangingPunct="1"/>
            <a:r>
              <a:rPr lang="en-US" sz="2000" dirty="0" smtClean="0"/>
              <a:t>alphabetical script (1500 B.C.E.) </a:t>
            </a:r>
          </a:p>
          <a:p>
            <a:pPr eaLnBrk="1" hangingPunct="1"/>
            <a:endParaRPr lang="en-US" sz="2400" dirty="0" smtClean="0"/>
          </a:p>
        </p:txBody>
      </p:sp>
      <p:pic>
        <p:nvPicPr>
          <p:cNvPr id="5" name="Content Placeholder 4" descr="s.bmp"/>
          <p:cNvPicPr>
            <a:picLocks noGrp="1" noChangeAspect="1"/>
          </p:cNvPicPr>
          <p:nvPr>
            <p:ph sz="half" idx="2"/>
          </p:nvPr>
        </p:nvPicPr>
        <p:blipFill>
          <a:blip r:embed="rId3" cstate="print"/>
          <a:stretch>
            <a:fillRect/>
          </a:stretch>
        </p:blipFill>
        <p:spPr>
          <a:xfrm>
            <a:off x="4572000" y="152400"/>
            <a:ext cx="4343400" cy="1524000"/>
          </a:xfrm>
        </p:spPr>
      </p:pic>
      <p:pic>
        <p:nvPicPr>
          <p:cNvPr id="6" name="Picture 5" descr="a.bmp"/>
          <p:cNvPicPr>
            <a:picLocks noChangeAspect="1"/>
          </p:cNvPicPr>
          <p:nvPr/>
        </p:nvPicPr>
        <p:blipFill>
          <a:blip r:embed="rId4" cstate="print"/>
          <a:stretch>
            <a:fillRect/>
          </a:stretch>
        </p:blipFill>
        <p:spPr>
          <a:xfrm>
            <a:off x="4572000" y="1600200"/>
            <a:ext cx="4343400" cy="4953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p:txBody>
          <a:bodyPr/>
          <a:lstStyle/>
          <a:p>
            <a:r>
              <a:rPr lang="en-US" smtClean="0"/>
              <a:t>Society</a:t>
            </a:r>
          </a:p>
        </p:txBody>
      </p:sp>
      <p:sp>
        <p:nvSpPr>
          <p:cNvPr id="22531" name="Rectangle 5"/>
          <p:cNvSpPr>
            <a:spLocks noGrp="1" noChangeArrowheads="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Social Classes</a:t>
            </a:r>
          </a:p>
        </p:txBody>
      </p:sp>
      <p:sp>
        <p:nvSpPr>
          <p:cNvPr id="23555" name="Rectangle 3"/>
          <p:cNvSpPr>
            <a:spLocks noGrp="1" noChangeArrowheads="1"/>
          </p:cNvSpPr>
          <p:nvPr>
            <p:ph type="body" idx="1"/>
          </p:nvPr>
        </p:nvSpPr>
        <p:spPr/>
        <p:txBody>
          <a:bodyPr/>
          <a:lstStyle/>
          <a:p>
            <a:pPr eaLnBrk="1" hangingPunct="1"/>
            <a:r>
              <a:rPr lang="en-US" sz="2400" smtClean="0"/>
              <a:t>Social classes </a:t>
            </a:r>
            <a:endParaRPr lang="en-US" sz="2600" smtClean="0"/>
          </a:p>
          <a:p>
            <a:pPr lvl="1" eaLnBrk="1" hangingPunct="1"/>
            <a:r>
              <a:rPr lang="en-US" sz="2400" smtClean="0"/>
              <a:t>Seen from Wealth</a:t>
            </a:r>
          </a:p>
          <a:p>
            <a:pPr lvl="1" eaLnBrk="1" hangingPunct="1"/>
            <a:r>
              <a:rPr lang="en-US" sz="2400" smtClean="0"/>
              <a:t>Kings and nobles </a:t>
            </a:r>
          </a:p>
          <a:p>
            <a:pPr lvl="1" eaLnBrk="1" hangingPunct="1"/>
            <a:r>
              <a:rPr lang="en-US" sz="2400" smtClean="0"/>
              <a:t>Priests and priestesses </a:t>
            </a:r>
          </a:p>
          <a:p>
            <a:pPr lvl="1" eaLnBrk="1" hangingPunct="1"/>
            <a:r>
              <a:rPr lang="en-US" sz="2400" smtClean="0"/>
              <a:t>Free commoners</a:t>
            </a:r>
          </a:p>
          <a:p>
            <a:pPr lvl="1" eaLnBrk="1" hangingPunct="1"/>
            <a:r>
              <a:rPr lang="en-US" sz="2400" smtClean="0"/>
              <a:t>Slaves </a:t>
            </a:r>
          </a:p>
          <a:p>
            <a:pPr lvl="1" eaLnBrk="1" hangingPunct="1">
              <a:buFont typeface="Wingdings" pitchFamily="2" charset="2"/>
              <a:buNone/>
            </a:pPr>
            <a:r>
              <a:rPr lang="en-US" sz="2400" smtClean="0"/>
              <a:t>Patriarchal Society </a:t>
            </a:r>
          </a:p>
          <a:p>
            <a:pPr lvl="1" eaLnBrk="1" hangingPunct="1"/>
            <a:r>
              <a:rPr lang="en-US" sz="2400" smtClean="0"/>
              <a:t>Hammurabi's code</a:t>
            </a:r>
          </a:p>
          <a:p>
            <a:pPr lvl="2" eaLnBrk="1" hangingPunct="1"/>
            <a:r>
              <a:rPr lang="en-US" sz="2100" smtClean="0"/>
              <a:t>men are head of the household </a:t>
            </a:r>
          </a:p>
          <a:p>
            <a:pPr lvl="1" eaLnBrk="1" hangingPunct="1"/>
            <a:r>
              <a:rPr lang="en-US" sz="2400" smtClean="0"/>
              <a:t>Women; by 1500 B.C.E. are wearing veils</a:t>
            </a:r>
          </a:p>
          <a:p>
            <a:pPr eaLnBrk="1" hangingPunct="1"/>
            <a:endParaRPr lang="en-US" sz="2400" smtClean="0"/>
          </a:p>
        </p:txBody>
      </p:sp>
      <p:pic>
        <p:nvPicPr>
          <p:cNvPr id="23556" name="Picture 7" descr="061006_britain_veil_vlrg_9a"/>
          <p:cNvPicPr>
            <a:picLocks noChangeAspect="1" noChangeArrowheads="1"/>
          </p:cNvPicPr>
          <p:nvPr/>
        </p:nvPicPr>
        <p:blipFill>
          <a:blip r:embed="rId3" cstate="print"/>
          <a:srcRect/>
          <a:stretch>
            <a:fillRect/>
          </a:stretch>
        </p:blipFill>
        <p:spPr bwMode="auto">
          <a:xfrm>
            <a:off x="5410200" y="762000"/>
            <a:ext cx="283845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The Early Man</a:t>
            </a:r>
          </a:p>
        </p:txBody>
      </p:sp>
      <p:sp>
        <p:nvSpPr>
          <p:cNvPr id="4099" name="Rectangle 3"/>
          <p:cNvSpPr>
            <a:spLocks noGrp="1" noChangeArrowheads="1"/>
          </p:cNvSpPr>
          <p:nvPr>
            <p:ph sz="half" idx="1"/>
          </p:nvPr>
        </p:nvSpPr>
        <p:spPr/>
        <p:txBody>
          <a:bodyPr/>
          <a:lstStyle/>
          <a:p>
            <a:pPr eaLnBrk="1" hangingPunct="1"/>
            <a:r>
              <a:rPr lang="en-US" sz="2400" smtClean="0"/>
              <a:t>Appeared in east Africa </a:t>
            </a:r>
          </a:p>
          <a:p>
            <a:pPr lvl="1" eaLnBrk="1" hangingPunct="1"/>
            <a:r>
              <a:rPr lang="en-US" sz="2200" smtClean="0"/>
              <a:t>4 million to 1 million BCE </a:t>
            </a:r>
          </a:p>
          <a:p>
            <a:pPr eaLnBrk="1" hangingPunct="1"/>
            <a:r>
              <a:rPr lang="en-US" sz="2400" smtClean="0"/>
              <a:t>Various forms of ‘man’ emerge; homo sapiens</a:t>
            </a:r>
          </a:p>
          <a:p>
            <a:pPr eaLnBrk="1" hangingPunct="1"/>
            <a:r>
              <a:rPr lang="en-US" sz="2400" smtClean="0"/>
              <a:t>Cro-Magnon people:</a:t>
            </a:r>
          </a:p>
          <a:p>
            <a:pPr lvl="1" eaLnBrk="1" hangingPunct="1"/>
            <a:r>
              <a:rPr lang="en-US" sz="2000" smtClean="0"/>
              <a:t>Early modern man</a:t>
            </a:r>
          </a:p>
          <a:p>
            <a:pPr lvl="1" eaLnBrk="1" hangingPunct="1"/>
            <a:r>
              <a:rPr lang="en-US" sz="2000" smtClean="0"/>
              <a:t>40,000 BCE</a:t>
            </a:r>
          </a:p>
          <a:p>
            <a:pPr lvl="1" eaLnBrk="1" hangingPunct="1"/>
            <a:r>
              <a:rPr lang="en-US" smtClean="0"/>
              <a:t>Spread throughout Eurasia in 100,000 BCE</a:t>
            </a:r>
          </a:p>
          <a:p>
            <a:pPr lvl="1" eaLnBrk="1" hangingPunct="1"/>
            <a:r>
              <a:rPr lang="en-US" smtClean="0"/>
              <a:t>hunters &amp; gatherers</a:t>
            </a:r>
          </a:p>
          <a:p>
            <a:pPr lvl="2" eaLnBrk="1" hangingPunct="1"/>
            <a:endParaRPr lang="en-US" sz="2400" smtClean="0"/>
          </a:p>
          <a:p>
            <a:pPr eaLnBrk="1" hangingPunct="1"/>
            <a:endParaRPr lang="en-US" smtClean="0"/>
          </a:p>
        </p:txBody>
      </p:sp>
      <p:pic>
        <p:nvPicPr>
          <p:cNvPr id="4100" name="Content Placeholder 4" descr="1.gif"/>
          <p:cNvPicPr>
            <a:picLocks noGrp="1" noChangeAspect="1"/>
          </p:cNvPicPr>
          <p:nvPr>
            <p:ph sz="half" idx="2"/>
          </p:nvPr>
        </p:nvPicPr>
        <p:blipFill>
          <a:blip r:embed="rId3" cstate="print"/>
          <a:srcRect/>
          <a:stretch>
            <a:fillRect/>
          </a:stretch>
        </p:blipFill>
        <p:spPr>
          <a:xfrm>
            <a:off x="5638800" y="1905000"/>
            <a:ext cx="3200400" cy="41148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ctrTitle"/>
          </p:nvPr>
        </p:nvSpPr>
        <p:spPr/>
        <p:txBody>
          <a:bodyPr/>
          <a:lstStyle/>
          <a:p>
            <a:r>
              <a:rPr lang="en-US" smtClean="0"/>
              <a:t>Culture</a:t>
            </a:r>
          </a:p>
        </p:txBody>
      </p:sp>
      <p:sp>
        <p:nvSpPr>
          <p:cNvPr id="24579" name="Rectangle 5"/>
          <p:cNvSpPr>
            <a:spLocks noGrp="1" noChangeArrowheads="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Culture</a:t>
            </a:r>
          </a:p>
        </p:txBody>
      </p:sp>
      <p:sp>
        <p:nvSpPr>
          <p:cNvPr id="25603" name="Rectangle 3"/>
          <p:cNvSpPr>
            <a:spLocks noGrp="1" noChangeArrowheads="1"/>
          </p:cNvSpPr>
          <p:nvPr>
            <p:ph type="body" idx="1"/>
          </p:nvPr>
        </p:nvSpPr>
        <p:spPr/>
        <p:txBody>
          <a:bodyPr/>
          <a:lstStyle/>
          <a:p>
            <a:pPr eaLnBrk="1" hangingPunct="1"/>
            <a:r>
              <a:rPr lang="en-US" smtClean="0"/>
              <a:t>Cuneiform, writing system	</a:t>
            </a:r>
          </a:p>
          <a:p>
            <a:pPr lvl="1" eaLnBrk="1" hangingPunct="1"/>
            <a:r>
              <a:rPr lang="en-US" smtClean="0"/>
              <a:t>Mostly commercial and tax documents</a:t>
            </a:r>
          </a:p>
          <a:p>
            <a:pPr eaLnBrk="1" hangingPunct="1"/>
            <a:r>
              <a:rPr lang="en-US" smtClean="0"/>
              <a:t>Education: scribe or government official </a:t>
            </a:r>
          </a:p>
          <a:p>
            <a:pPr eaLnBrk="1" hangingPunct="1"/>
            <a:r>
              <a:rPr lang="en-US" smtClean="0"/>
              <a:t>Literature: astronomy, mathematics, abstract</a:t>
            </a:r>
          </a:p>
          <a:p>
            <a:pPr eaLnBrk="1" hangingPunct="1"/>
            <a:r>
              <a:rPr lang="en-US" smtClean="0"/>
              <a:t>Gilgamesh </a:t>
            </a:r>
          </a:p>
          <a:p>
            <a:pPr eaLnBrk="1" hangingPunct="1"/>
            <a:endParaRPr lang="en-US" smtClean="0"/>
          </a:p>
        </p:txBody>
      </p:sp>
      <p:pic>
        <p:nvPicPr>
          <p:cNvPr id="25604" name="Picture 5" descr="800px-Urartu_Cuniform_Argishti_1"/>
          <p:cNvPicPr>
            <a:picLocks noChangeAspect="1" noChangeArrowheads="1"/>
          </p:cNvPicPr>
          <p:nvPr/>
        </p:nvPicPr>
        <p:blipFill>
          <a:blip r:embed="rId3" cstate="print"/>
          <a:srcRect/>
          <a:stretch>
            <a:fillRect/>
          </a:stretch>
        </p:blipFill>
        <p:spPr bwMode="auto">
          <a:xfrm>
            <a:off x="914400" y="4114800"/>
            <a:ext cx="7620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Hebrews, Israelites, and Jews</a:t>
            </a:r>
          </a:p>
        </p:txBody>
      </p:sp>
      <p:sp>
        <p:nvSpPr>
          <p:cNvPr id="26627" name="Rectangle 3"/>
          <p:cNvSpPr>
            <a:spLocks noGrp="1" noChangeArrowheads="1"/>
          </p:cNvSpPr>
          <p:nvPr>
            <p:ph type="body" idx="1"/>
          </p:nvPr>
        </p:nvSpPr>
        <p:spPr/>
        <p:txBody>
          <a:bodyPr/>
          <a:lstStyle/>
          <a:p>
            <a:pPr lvl="1" eaLnBrk="1" hangingPunct="1"/>
            <a:r>
              <a:rPr lang="en-US" sz="2500" smtClean="0"/>
              <a:t>Pastoral nomads</a:t>
            </a:r>
          </a:p>
          <a:p>
            <a:pPr lvl="1" eaLnBrk="1" hangingPunct="1"/>
            <a:r>
              <a:rPr lang="en-US" sz="2500" smtClean="0"/>
              <a:t>Each group as their own history</a:t>
            </a:r>
          </a:p>
          <a:p>
            <a:pPr lvl="1" eaLnBrk="1" hangingPunct="1"/>
            <a:r>
              <a:rPr lang="en-US" sz="2500" smtClean="0"/>
              <a:t>Mesopotamia influence</a:t>
            </a:r>
          </a:p>
          <a:p>
            <a:pPr lvl="2" eaLnBrk="1" hangingPunct="1"/>
            <a:r>
              <a:rPr lang="en-US" sz="2200" smtClean="0"/>
              <a:t>law of retribution, flood story, political style</a:t>
            </a:r>
          </a:p>
          <a:p>
            <a:pPr lvl="1" eaLnBrk="1" hangingPunct="1"/>
            <a:r>
              <a:rPr lang="en-US" sz="2500" smtClean="0"/>
              <a:t>Abraham</a:t>
            </a:r>
          </a:p>
          <a:p>
            <a:pPr lvl="1" eaLnBrk="1" hangingPunct="1"/>
            <a:r>
              <a:rPr lang="en-US" sz="2500" smtClean="0"/>
              <a:t>Moses </a:t>
            </a:r>
          </a:p>
          <a:p>
            <a:pPr lvl="1" eaLnBrk="1" hangingPunct="1"/>
            <a:r>
              <a:rPr lang="en-US" sz="2800" smtClean="0"/>
              <a:t>Assyrian conquets </a:t>
            </a:r>
          </a:p>
          <a:p>
            <a:pPr lvl="2" eaLnBrk="1" hangingPunct="1"/>
            <a:r>
              <a:rPr lang="en-US" sz="2400" smtClean="0"/>
              <a:t>Deportees return to Judea (Palestine)</a:t>
            </a:r>
          </a:p>
          <a:p>
            <a:pPr lvl="2" eaLnBrk="1" hangingPunct="1"/>
            <a:r>
              <a:rPr lang="en-US" sz="2400" smtClean="0"/>
              <a:t>become known as Jews (586 B.C.E.) </a:t>
            </a:r>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ctrTitle"/>
          </p:nvPr>
        </p:nvSpPr>
        <p:spPr/>
        <p:txBody>
          <a:bodyPr/>
          <a:lstStyle/>
          <a:p>
            <a:pPr eaLnBrk="1" hangingPunct="1"/>
            <a:r>
              <a:rPr lang="en-US" smtClean="0"/>
              <a:t>Africa</a:t>
            </a:r>
          </a:p>
        </p:txBody>
      </p:sp>
      <p:sp>
        <p:nvSpPr>
          <p:cNvPr id="27651" name="Rectangle 5"/>
          <p:cNvSpPr>
            <a:spLocks noGrp="1" noChangeArrowheads="1"/>
          </p:cNvSpPr>
          <p:nvPr>
            <p:ph type="subTitle" idx="1"/>
          </p:nvPr>
        </p:nvSpPr>
        <p:spPr/>
        <p:txBody>
          <a:bodyPr/>
          <a:lstStyle/>
          <a:p>
            <a:pPr eaLnBrk="1" hangingPunct="1"/>
            <a:endParaRPr lang="en-US" smtClean="0"/>
          </a:p>
        </p:txBody>
      </p:sp>
      <p:pic>
        <p:nvPicPr>
          <p:cNvPr id="27652" name="Picture 7" descr="pyramids1"/>
          <p:cNvPicPr>
            <a:picLocks noChangeAspect="1" noChangeArrowheads="1"/>
          </p:cNvPicPr>
          <p:nvPr/>
        </p:nvPicPr>
        <p:blipFill>
          <a:blip r:embed="rId3" cstate="print"/>
          <a:srcRect/>
          <a:stretch>
            <a:fillRect/>
          </a:stretch>
        </p:blipFill>
        <p:spPr bwMode="auto">
          <a:xfrm>
            <a:off x="381000" y="2895600"/>
            <a:ext cx="85344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ctrTitle" idx="4294967295"/>
          </p:nvPr>
        </p:nvSpPr>
        <p:spPr>
          <a:xfrm>
            <a:off x="685800" y="2130425"/>
            <a:ext cx="7772400" cy="1470025"/>
          </a:xfrm>
        </p:spPr>
        <p:txBody>
          <a:bodyPr/>
          <a:lstStyle/>
          <a:p>
            <a:r>
              <a:rPr lang="en-US" smtClean="0"/>
              <a:t>Human Environment Interaction</a:t>
            </a:r>
          </a:p>
        </p:txBody>
      </p:sp>
      <p:sp>
        <p:nvSpPr>
          <p:cNvPr id="28675" name="Rectangle 5"/>
          <p:cNvSpPr>
            <a:spLocks noGrp="1" noChangeArrowheads="1"/>
          </p:cNvSpPr>
          <p:nvPr>
            <p:ph type="subTitle" idx="4294967295"/>
          </p:nvPr>
        </p:nvSpPr>
        <p:spPr>
          <a:xfrm>
            <a:off x="1371600" y="3886200"/>
            <a:ext cx="6400800" cy="1752600"/>
          </a:xfrm>
        </p:spPr>
        <p:txBody>
          <a:bodyPr/>
          <a:lstStyle/>
          <a:p>
            <a:pPr marL="0" indent="0" algn="ct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Africa</a:t>
            </a:r>
          </a:p>
        </p:txBody>
      </p:sp>
      <p:sp>
        <p:nvSpPr>
          <p:cNvPr id="29699" name="Rectangle 3"/>
          <p:cNvSpPr>
            <a:spLocks noGrp="1" noChangeArrowheads="1"/>
          </p:cNvSpPr>
          <p:nvPr>
            <p:ph type="body" idx="1"/>
          </p:nvPr>
        </p:nvSpPr>
        <p:spPr/>
        <p:txBody>
          <a:bodyPr/>
          <a:lstStyle/>
          <a:p>
            <a:pPr lvl="1" eaLnBrk="1" hangingPunct="1"/>
            <a:r>
              <a:rPr lang="en-US" sz="2800" smtClean="0"/>
              <a:t>Sahara region used to be grassy steppe lands with water (10,000 B.C.E.) </a:t>
            </a:r>
          </a:p>
          <a:p>
            <a:pPr lvl="2" eaLnBrk="1" hangingPunct="1"/>
            <a:r>
              <a:rPr lang="en-US" sz="2800" smtClean="0"/>
              <a:t>Permanent settlements </a:t>
            </a:r>
          </a:p>
          <a:p>
            <a:pPr lvl="2" eaLnBrk="1" hangingPunct="1"/>
            <a:r>
              <a:rPr lang="en-US" sz="2800" smtClean="0"/>
              <a:t>sorghum and yams (7500 B.C.E.) </a:t>
            </a:r>
          </a:p>
          <a:p>
            <a:pPr lvl="1" eaLnBrk="1" hangingPunct="1"/>
            <a:r>
              <a:rPr lang="en-US" sz="2800" smtClean="0"/>
              <a:t>Climate becomes hotter and drier after 5000 B.C.E. </a:t>
            </a:r>
          </a:p>
          <a:p>
            <a:pPr lvl="2" eaLnBrk="1" hangingPunct="1"/>
            <a:r>
              <a:rPr lang="en-US" sz="2800" smtClean="0"/>
              <a:t>People are driven into river regions--Nile </a:t>
            </a:r>
          </a:p>
          <a:p>
            <a:pPr lvl="2" eaLnBrk="1" hangingPunct="1"/>
            <a:r>
              <a:rPr lang="en-US" sz="2800" smtClean="0"/>
              <a:t>Annual flooding</a:t>
            </a:r>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800" smtClean="0"/>
              <a:t>Egypt and Nubia: “Gifts of the Nile”</a:t>
            </a:r>
          </a:p>
        </p:txBody>
      </p:sp>
      <p:sp>
        <p:nvSpPr>
          <p:cNvPr id="30723" name="Rectangle 3"/>
          <p:cNvSpPr>
            <a:spLocks noGrp="1" noChangeArrowheads="1"/>
          </p:cNvSpPr>
          <p:nvPr>
            <p:ph type="body" idx="1"/>
          </p:nvPr>
        </p:nvSpPr>
        <p:spPr/>
        <p:txBody>
          <a:bodyPr/>
          <a:lstStyle/>
          <a:p>
            <a:pPr eaLnBrk="1" hangingPunct="1"/>
            <a:r>
              <a:rPr lang="en-US" smtClean="0"/>
              <a:t>Nile River is longest river in world</a:t>
            </a:r>
          </a:p>
          <a:p>
            <a:pPr eaLnBrk="1" hangingPunct="1"/>
            <a:r>
              <a:rPr lang="en-US" smtClean="0"/>
              <a:t>Annual flooding provided fertile land</a:t>
            </a:r>
          </a:p>
          <a:p>
            <a:pPr lvl="1" eaLnBrk="1" hangingPunct="1"/>
            <a:r>
              <a:rPr lang="en-US" smtClean="0"/>
              <a:t>Egypt--lower third of Nile (Toward Mediterranean Sea)</a:t>
            </a:r>
          </a:p>
          <a:p>
            <a:pPr lvl="1" eaLnBrk="1" hangingPunct="1"/>
            <a:r>
              <a:rPr lang="en-US" smtClean="0"/>
              <a:t>Nubia--middle third of Nile </a:t>
            </a:r>
          </a:p>
          <a:p>
            <a:pPr eaLnBrk="1" hangingPunct="1"/>
            <a:r>
              <a:rPr lang="en-US" smtClean="0"/>
              <a:t>Both groups would come under the influence of other neighboring groups</a:t>
            </a:r>
          </a:p>
          <a:p>
            <a:pPr eaLnBrk="1" hangingPunct="1"/>
            <a:r>
              <a:rPr lang="en-US" smtClean="0"/>
              <a:t>Agriculture is easy in Egypt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800" smtClean="0"/>
              <a:t>Sub-Sahara Africa: Bantu Migration</a:t>
            </a:r>
          </a:p>
        </p:txBody>
      </p:sp>
      <p:sp>
        <p:nvSpPr>
          <p:cNvPr id="31747" name="Rectangle 3"/>
          <p:cNvSpPr>
            <a:spLocks noGrp="1" noChangeArrowheads="1"/>
          </p:cNvSpPr>
          <p:nvPr>
            <p:ph type="body" sz="half" idx="1"/>
          </p:nvPr>
        </p:nvSpPr>
        <p:spPr/>
        <p:txBody>
          <a:bodyPr/>
          <a:lstStyle/>
          <a:p>
            <a:pPr eaLnBrk="1" hangingPunct="1"/>
            <a:r>
              <a:rPr lang="en-US" sz="2400" smtClean="0"/>
              <a:t>The dynamics of Bantu expansion </a:t>
            </a:r>
          </a:p>
          <a:p>
            <a:pPr lvl="1" eaLnBrk="1" hangingPunct="1"/>
            <a:r>
              <a:rPr lang="en-US" smtClean="0"/>
              <a:t>Bantu--language group from west central Africa </a:t>
            </a:r>
          </a:p>
          <a:p>
            <a:pPr lvl="2" eaLnBrk="1" hangingPunct="1"/>
            <a:r>
              <a:rPr lang="en-US" sz="2400" smtClean="0"/>
              <a:t>Cultivate yams and oil palms </a:t>
            </a:r>
          </a:p>
          <a:p>
            <a:pPr lvl="2" eaLnBrk="1" hangingPunct="1"/>
            <a:r>
              <a:rPr lang="en-US" sz="2400" smtClean="0"/>
              <a:t>Trade with hunting/gathering forest people</a:t>
            </a:r>
          </a:p>
          <a:p>
            <a:pPr eaLnBrk="1" hangingPunct="1"/>
            <a:endParaRPr lang="en-US" sz="2400" smtClean="0"/>
          </a:p>
        </p:txBody>
      </p:sp>
      <p:sp>
        <p:nvSpPr>
          <p:cNvPr id="31748" name="Rectangle 4"/>
          <p:cNvSpPr>
            <a:spLocks noGrp="1" noChangeArrowheads="1"/>
          </p:cNvSpPr>
          <p:nvPr>
            <p:ph type="body" sz="half" idx="2"/>
          </p:nvPr>
        </p:nvSpPr>
        <p:spPr/>
        <p:txBody>
          <a:bodyPr/>
          <a:lstStyle/>
          <a:p>
            <a:pPr eaLnBrk="1" hangingPunct="1"/>
            <a:endParaRPr lang="en-US" sz="2400" smtClean="0"/>
          </a:p>
        </p:txBody>
      </p:sp>
      <p:pic>
        <p:nvPicPr>
          <p:cNvPr id="31749" name="Picture 6" descr="WALL5295198"/>
          <p:cNvPicPr>
            <a:picLocks noChangeAspect="1" noChangeArrowheads="1"/>
          </p:cNvPicPr>
          <p:nvPr/>
        </p:nvPicPr>
        <p:blipFill>
          <a:blip r:embed="rId3" cstate="print"/>
          <a:srcRect/>
          <a:stretch>
            <a:fillRect/>
          </a:stretch>
        </p:blipFill>
        <p:spPr bwMode="auto">
          <a:xfrm>
            <a:off x="4876800" y="1676400"/>
            <a:ext cx="3886200" cy="456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Early Migrations of the Bantu </a:t>
            </a:r>
          </a:p>
        </p:txBody>
      </p:sp>
      <p:sp>
        <p:nvSpPr>
          <p:cNvPr id="32771" name="Rectangle 3"/>
          <p:cNvSpPr>
            <a:spLocks noGrp="1" noChangeArrowheads="1"/>
          </p:cNvSpPr>
          <p:nvPr>
            <p:ph type="body" idx="1"/>
          </p:nvPr>
        </p:nvSpPr>
        <p:spPr/>
        <p:txBody>
          <a:bodyPr/>
          <a:lstStyle/>
          <a:p>
            <a:pPr eaLnBrk="1" hangingPunct="1"/>
            <a:r>
              <a:rPr lang="en-US" smtClean="0"/>
              <a:t>Begins in 3000-1000 B.C.E.</a:t>
            </a:r>
          </a:p>
          <a:p>
            <a:pPr eaLnBrk="1" hangingPunct="1"/>
            <a:r>
              <a:rPr lang="en-US" smtClean="0"/>
              <a:t>By 1000 B.C.E. occupy most of Africa south of the equator</a:t>
            </a:r>
          </a:p>
          <a:p>
            <a:pPr eaLnBrk="1" hangingPunct="1"/>
            <a:r>
              <a:rPr lang="en-US" smtClean="0"/>
              <a:t>Agricultural surplus causes them to move inland from rivers; become involved in trade</a:t>
            </a:r>
          </a:p>
          <a:p>
            <a:pPr eaLnBrk="1" hangingPunct="1"/>
            <a:r>
              <a:rPr lang="en-US" smtClean="0"/>
              <a:t>migration increases due to iron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ctrTitle"/>
          </p:nvPr>
        </p:nvSpPr>
        <p:spPr/>
        <p:txBody>
          <a:bodyPr/>
          <a:lstStyle/>
          <a:p>
            <a:r>
              <a:rPr lang="en-US" smtClean="0"/>
              <a:t>Politics</a:t>
            </a:r>
          </a:p>
        </p:txBody>
      </p:sp>
      <p:sp>
        <p:nvSpPr>
          <p:cNvPr id="33795" name="Rectangle 5"/>
          <p:cNvSpPr>
            <a:spLocks noGrp="1" noChangeArrowheads="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smtClean="0"/>
              <a:t>Paleolithic Society</a:t>
            </a:r>
          </a:p>
        </p:txBody>
      </p:sp>
      <p:sp>
        <p:nvSpPr>
          <p:cNvPr id="5123" name="Rectangle 3"/>
          <p:cNvSpPr>
            <a:spLocks noGrp="1" noChangeArrowheads="1"/>
          </p:cNvSpPr>
          <p:nvPr>
            <p:ph type="body" idx="1"/>
          </p:nvPr>
        </p:nvSpPr>
        <p:spPr/>
        <p:txBody>
          <a:bodyPr/>
          <a:lstStyle/>
          <a:p>
            <a:pPr eaLnBrk="1" hangingPunct="1">
              <a:buFont typeface="Wingdings" pitchFamily="2" charset="2"/>
              <a:buNone/>
            </a:pPr>
            <a:r>
              <a:rPr lang="en-US" smtClean="0"/>
              <a:t>Economy and society of hunting and gathering peoples </a:t>
            </a:r>
          </a:p>
          <a:p>
            <a:pPr lvl="1" eaLnBrk="1" hangingPunct="1"/>
            <a:r>
              <a:rPr lang="en-US" sz="2800" smtClean="0"/>
              <a:t>Economic life </a:t>
            </a:r>
          </a:p>
          <a:p>
            <a:pPr lvl="2" eaLnBrk="1" hangingPunct="1"/>
            <a:r>
              <a:rPr lang="en-US" sz="2800" smtClean="0"/>
              <a:t>Lived an egalitarian existence </a:t>
            </a:r>
          </a:p>
          <a:p>
            <a:pPr lvl="2" eaLnBrk="1" hangingPunct="1"/>
            <a:r>
              <a:rPr lang="en-US" sz="2800" smtClean="0"/>
              <a:t>Lived in small bands, about 30 to 50 members </a:t>
            </a:r>
          </a:p>
          <a:p>
            <a:pPr lvl="1" eaLnBrk="1" hangingPunct="1"/>
            <a:r>
              <a:rPr lang="en-US" sz="2800" smtClean="0"/>
              <a:t>Some permanent settlements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The Unification of Egypt</a:t>
            </a:r>
          </a:p>
        </p:txBody>
      </p:sp>
      <p:sp>
        <p:nvSpPr>
          <p:cNvPr id="34819" name="Rectangle 3"/>
          <p:cNvSpPr>
            <a:spLocks noGrp="1" noChangeArrowheads="1"/>
          </p:cNvSpPr>
          <p:nvPr>
            <p:ph type="body" idx="1"/>
          </p:nvPr>
        </p:nvSpPr>
        <p:spPr/>
        <p:txBody>
          <a:bodyPr/>
          <a:lstStyle/>
          <a:p>
            <a:pPr eaLnBrk="1" hangingPunct="1">
              <a:buFont typeface="Wingdings" pitchFamily="2" charset="2"/>
              <a:buNone/>
            </a:pPr>
            <a:r>
              <a:rPr lang="en-US" sz="2400" smtClean="0"/>
              <a:t>Egypt, large and prosperous state by 3100 B.C.E. </a:t>
            </a:r>
            <a:endParaRPr lang="en-US" sz="2600" smtClean="0"/>
          </a:p>
          <a:p>
            <a:pPr lvl="1" eaLnBrk="1" hangingPunct="1"/>
            <a:r>
              <a:rPr lang="en-US" sz="2400" smtClean="0"/>
              <a:t>Pharaoh, absolute ruler and owns all land</a:t>
            </a:r>
            <a:endParaRPr lang="en-US" sz="2200" smtClean="0"/>
          </a:p>
          <a:p>
            <a:pPr lvl="1" eaLnBrk="1" hangingPunct="1"/>
            <a:r>
              <a:rPr lang="en-US" sz="2400" smtClean="0"/>
              <a:t>Menes (Narmer) unites kingdoms around lower Nile</a:t>
            </a:r>
          </a:p>
          <a:p>
            <a:pPr lvl="1" eaLnBrk="1" hangingPunct="1"/>
            <a:r>
              <a:rPr lang="en-US" sz="2400" smtClean="0"/>
              <a:t>Great pyramids of Giza built during this period; Khufu the largest </a:t>
            </a:r>
          </a:p>
        </p:txBody>
      </p:sp>
      <p:pic>
        <p:nvPicPr>
          <p:cNvPr id="34820" name="Picture 6" descr="Giza2"/>
          <p:cNvPicPr>
            <a:picLocks noChangeAspect="1" noChangeArrowheads="1"/>
          </p:cNvPicPr>
          <p:nvPr/>
        </p:nvPicPr>
        <p:blipFill>
          <a:blip r:embed="rId3" cstate="print"/>
          <a:srcRect/>
          <a:stretch>
            <a:fillRect/>
          </a:stretch>
        </p:blipFill>
        <p:spPr bwMode="auto">
          <a:xfrm>
            <a:off x="4191000" y="3810000"/>
            <a:ext cx="47625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Turmoil and Empire</a:t>
            </a:r>
          </a:p>
        </p:txBody>
      </p:sp>
      <p:sp>
        <p:nvSpPr>
          <p:cNvPr id="35843" name="Rectangle 3"/>
          <p:cNvSpPr>
            <a:spLocks noGrp="1" noChangeArrowheads="1"/>
          </p:cNvSpPr>
          <p:nvPr>
            <p:ph type="body" idx="1"/>
          </p:nvPr>
        </p:nvSpPr>
        <p:spPr/>
        <p:txBody>
          <a:bodyPr/>
          <a:lstStyle/>
          <a:p>
            <a:pPr eaLnBrk="1" hangingPunct="1"/>
            <a:r>
              <a:rPr lang="en-US" sz="2400" smtClean="0"/>
              <a:t>Hyksos</a:t>
            </a:r>
          </a:p>
          <a:p>
            <a:pPr lvl="1" eaLnBrk="1" hangingPunct="1"/>
            <a:r>
              <a:rPr lang="en-US" sz="2200" smtClean="0"/>
              <a:t>Nomadic horseman invade Egypt</a:t>
            </a:r>
          </a:p>
          <a:p>
            <a:pPr lvl="1" eaLnBrk="1" hangingPunct="1"/>
            <a:r>
              <a:rPr lang="en-US" sz="2200" smtClean="0"/>
              <a:t>Probably introduced horses</a:t>
            </a:r>
          </a:p>
          <a:p>
            <a:pPr lvl="1" eaLnBrk="1" hangingPunct="1"/>
            <a:r>
              <a:rPr lang="en-US" sz="2200" smtClean="0"/>
              <a:t>Conquer Memphis in 1674 BCE</a:t>
            </a:r>
          </a:p>
          <a:p>
            <a:pPr lvl="1" eaLnBrk="1" hangingPunct="1"/>
            <a:r>
              <a:rPr lang="en-US" sz="2200" smtClean="0"/>
              <a:t>Eventually pushed out</a:t>
            </a:r>
          </a:p>
          <a:p>
            <a:pPr lvl="1" eaLnBrk="1" hangingPunct="1">
              <a:buFont typeface="Wingdings" pitchFamily="2" charset="2"/>
              <a:buNone/>
            </a:pPr>
            <a:r>
              <a:rPr lang="en-US" sz="2200" b="1" smtClean="0"/>
              <a:t>The New Kingdom (1550 – 1070 B.C.E)</a:t>
            </a:r>
          </a:p>
          <a:p>
            <a:pPr lvl="1" eaLnBrk="1" hangingPunct="1"/>
            <a:r>
              <a:rPr lang="en-US" sz="2200" smtClean="0"/>
              <a:t>Using bronze weapons and chariots </a:t>
            </a:r>
          </a:p>
          <a:p>
            <a:pPr lvl="1" eaLnBrk="1" hangingPunct="1"/>
            <a:r>
              <a:rPr lang="en-US" sz="2200" smtClean="0"/>
              <a:t>Building projects: temples, palaces, statues </a:t>
            </a:r>
          </a:p>
          <a:p>
            <a:pPr lvl="1" eaLnBrk="1" hangingPunct="1"/>
            <a:r>
              <a:rPr lang="en-US" sz="2200" smtClean="0"/>
              <a:t>Empire including Palestine, Syrian, Nubia </a:t>
            </a:r>
          </a:p>
          <a:p>
            <a:pPr eaLnBrk="1" hangingPunct="1"/>
            <a:r>
              <a:rPr lang="en-US" sz="2400" smtClean="0"/>
              <a:t>Post 6</a:t>
            </a:r>
            <a:r>
              <a:rPr lang="en-US" sz="2400" baseline="30000" smtClean="0"/>
              <a:t>th</a:t>
            </a:r>
            <a:r>
              <a:rPr lang="en-US" sz="2400" smtClean="0"/>
              <a:t> century: Egyptians fell to Assyrians as well as other foreigners</a:t>
            </a:r>
          </a:p>
          <a:p>
            <a:pPr eaLnBrk="1" hangingPunct="1"/>
            <a:endParaRPr lang="en-US" sz="24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ctrTitle"/>
          </p:nvPr>
        </p:nvSpPr>
        <p:spPr/>
        <p:txBody>
          <a:bodyPr/>
          <a:lstStyle/>
          <a:p>
            <a:r>
              <a:rPr lang="en-US" smtClean="0"/>
              <a:t>Society</a:t>
            </a:r>
          </a:p>
        </p:txBody>
      </p:sp>
      <p:sp>
        <p:nvSpPr>
          <p:cNvPr id="36867" name="Rectangle 5"/>
          <p:cNvSpPr>
            <a:spLocks noGrp="1" noChangeArrowheads="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Complex Societies in Egypt</a:t>
            </a:r>
          </a:p>
        </p:txBody>
      </p:sp>
      <p:sp>
        <p:nvSpPr>
          <p:cNvPr id="37891" name="Rectangle 3"/>
          <p:cNvSpPr>
            <a:spLocks noGrp="1" noChangeArrowheads="1"/>
          </p:cNvSpPr>
          <p:nvPr>
            <p:ph type="body" idx="1"/>
          </p:nvPr>
        </p:nvSpPr>
        <p:spPr/>
        <p:txBody>
          <a:bodyPr/>
          <a:lstStyle/>
          <a:p>
            <a:pPr eaLnBrk="1" hangingPunct="1"/>
            <a:r>
              <a:rPr lang="en-US" sz="2400" smtClean="0"/>
              <a:t>The emergence of cities and stratified societies </a:t>
            </a:r>
          </a:p>
          <a:p>
            <a:pPr lvl="1" eaLnBrk="1" hangingPunct="1"/>
            <a:r>
              <a:rPr lang="en-US" sz="2400" smtClean="0"/>
              <a:t>Cities are not as prominent in Egypt as in Mesopotamia </a:t>
            </a:r>
          </a:p>
          <a:p>
            <a:pPr lvl="1" eaLnBrk="1" hangingPunct="1"/>
            <a:r>
              <a:rPr lang="en-US" sz="2400" smtClean="0"/>
              <a:t>Cities: Memphis, Thebes, Heliopolis</a:t>
            </a:r>
          </a:p>
          <a:p>
            <a:pPr lvl="1" eaLnBrk="1" hangingPunct="1"/>
            <a:r>
              <a:rPr lang="en-US" sz="2400" smtClean="0"/>
              <a:t>Nubian cities </a:t>
            </a:r>
          </a:p>
          <a:p>
            <a:pPr lvl="2" eaLnBrk="1" hangingPunct="1"/>
            <a:r>
              <a:rPr lang="en-US" sz="2400" smtClean="0"/>
              <a:t>Meroë, most influential city after Assyrian invasion because it is farther south</a:t>
            </a:r>
          </a:p>
          <a:p>
            <a:pPr lvl="2" eaLnBrk="1" hangingPunct="1"/>
            <a:endParaRPr lang="en-US" sz="21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Social Classes</a:t>
            </a:r>
          </a:p>
        </p:txBody>
      </p:sp>
      <p:sp>
        <p:nvSpPr>
          <p:cNvPr id="38915" name="Rectangle 3"/>
          <p:cNvSpPr>
            <a:spLocks noGrp="1" noChangeArrowheads="1"/>
          </p:cNvSpPr>
          <p:nvPr>
            <p:ph type="body" sz="half" idx="1"/>
          </p:nvPr>
        </p:nvSpPr>
        <p:spPr/>
        <p:txBody>
          <a:bodyPr/>
          <a:lstStyle/>
          <a:p>
            <a:pPr eaLnBrk="1" hangingPunct="1"/>
            <a:r>
              <a:rPr lang="en-US" sz="2400" smtClean="0"/>
              <a:t>Patriarchal Society</a:t>
            </a:r>
          </a:p>
          <a:p>
            <a:pPr lvl="1" eaLnBrk="1" hangingPunct="1"/>
            <a:r>
              <a:rPr lang="en-US" smtClean="0"/>
              <a:t>Professional army</a:t>
            </a:r>
          </a:p>
          <a:p>
            <a:pPr lvl="1" eaLnBrk="1" hangingPunct="1"/>
            <a:r>
              <a:rPr lang="en-US" smtClean="0"/>
              <a:t>Administrators</a:t>
            </a:r>
          </a:p>
          <a:p>
            <a:pPr lvl="1" eaLnBrk="1" hangingPunct="1"/>
            <a:r>
              <a:rPr lang="en-US" smtClean="0"/>
              <a:t>Peasants</a:t>
            </a:r>
          </a:p>
          <a:p>
            <a:pPr lvl="1" eaLnBrk="1" hangingPunct="1"/>
            <a:r>
              <a:rPr lang="en-US" smtClean="0"/>
              <a:t>Absent noble class</a:t>
            </a:r>
          </a:p>
          <a:p>
            <a:pPr eaLnBrk="1" hangingPunct="1"/>
            <a:r>
              <a:rPr lang="en-US" sz="2400" smtClean="0"/>
              <a:t>Women act as regents </a:t>
            </a:r>
          </a:p>
          <a:p>
            <a:pPr lvl="1" eaLnBrk="1" hangingPunct="1"/>
            <a:r>
              <a:rPr lang="en-US" smtClean="0"/>
              <a:t>Hatshepsut </a:t>
            </a:r>
          </a:p>
          <a:p>
            <a:pPr eaLnBrk="1" hangingPunct="1"/>
            <a:r>
              <a:rPr lang="en-US" sz="2400" smtClean="0"/>
              <a:t>Nubia: women serve as queens, priestesses, and scribes </a:t>
            </a:r>
          </a:p>
          <a:p>
            <a:pPr eaLnBrk="1" hangingPunct="1"/>
            <a:endParaRPr lang="en-US" sz="2400" smtClean="0"/>
          </a:p>
        </p:txBody>
      </p:sp>
      <p:sp>
        <p:nvSpPr>
          <p:cNvPr id="38916" name="Rectangle 4"/>
          <p:cNvSpPr>
            <a:spLocks noGrp="1" noChangeArrowheads="1"/>
          </p:cNvSpPr>
          <p:nvPr>
            <p:ph type="body" sz="half" idx="2"/>
          </p:nvPr>
        </p:nvSpPr>
        <p:spPr/>
        <p:txBody>
          <a:bodyPr/>
          <a:lstStyle/>
          <a:p>
            <a:pPr eaLnBrk="1" hangingPunct="1">
              <a:lnSpc>
                <a:spcPct val="90000"/>
              </a:lnSpc>
            </a:pPr>
            <a:endParaRPr lang="en-US" sz="2400" smtClean="0"/>
          </a:p>
        </p:txBody>
      </p:sp>
      <p:pic>
        <p:nvPicPr>
          <p:cNvPr id="38917" name="Picture 6" descr="mask-of-king-tut"/>
          <p:cNvPicPr>
            <a:picLocks noChangeAspect="1" noChangeArrowheads="1"/>
          </p:cNvPicPr>
          <p:nvPr/>
        </p:nvPicPr>
        <p:blipFill>
          <a:blip r:embed="rId3" cstate="print"/>
          <a:srcRect/>
          <a:stretch>
            <a:fillRect/>
          </a:stretch>
        </p:blipFill>
        <p:spPr bwMode="auto">
          <a:xfrm>
            <a:off x="5029200" y="1981200"/>
            <a:ext cx="35814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Sub-Saharan Societies and Culture</a:t>
            </a:r>
          </a:p>
        </p:txBody>
      </p:sp>
      <p:sp>
        <p:nvSpPr>
          <p:cNvPr id="39939" name="Rectangle 3"/>
          <p:cNvSpPr>
            <a:spLocks noGrp="1" noChangeArrowheads="1"/>
          </p:cNvSpPr>
          <p:nvPr>
            <p:ph type="body" idx="1"/>
          </p:nvPr>
        </p:nvSpPr>
        <p:spPr/>
        <p:txBody>
          <a:bodyPr/>
          <a:lstStyle/>
          <a:p>
            <a:pPr eaLnBrk="1" hangingPunct="1"/>
            <a:r>
              <a:rPr lang="en-US" smtClean="0"/>
              <a:t>Spread of agriculture by 1000 B.C.E. </a:t>
            </a:r>
          </a:p>
          <a:p>
            <a:pPr eaLnBrk="1" hangingPunct="1"/>
            <a:r>
              <a:rPr lang="en-US" smtClean="0"/>
              <a:t>Small communities, led by chiefs</a:t>
            </a:r>
          </a:p>
          <a:p>
            <a:pPr eaLnBrk="1" hangingPunct="1"/>
            <a:r>
              <a:rPr lang="en-US" smtClean="0"/>
              <a:t>Religion</a:t>
            </a:r>
          </a:p>
          <a:p>
            <a:pPr lvl="1" eaLnBrk="1" hangingPunct="1"/>
            <a:r>
              <a:rPr lang="en-US" smtClean="0"/>
              <a:t>Some worship single, impersonal divine force representing good and bad </a:t>
            </a:r>
          </a:p>
          <a:p>
            <a:pPr lvl="1" eaLnBrk="1" hangingPunct="1"/>
            <a:r>
              <a:rPr lang="en-US" smtClean="0"/>
              <a:t>Ancestoral worship, local gods</a:t>
            </a:r>
          </a:p>
          <a:p>
            <a:pPr eaLnBrk="1" hangingPunct="1"/>
            <a:r>
              <a:rPr lang="en-US" smtClean="0"/>
              <a:t>Much mixing and intermingling of cultures</a:t>
            </a:r>
          </a:p>
          <a:p>
            <a:pPr eaLnBrk="1" hangingPunct="1"/>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ctrTitle"/>
          </p:nvPr>
        </p:nvSpPr>
        <p:spPr/>
        <p:txBody>
          <a:bodyPr/>
          <a:lstStyle/>
          <a:p>
            <a:r>
              <a:rPr lang="en-US" smtClean="0"/>
              <a:t>Economics</a:t>
            </a:r>
          </a:p>
        </p:txBody>
      </p:sp>
      <p:sp>
        <p:nvSpPr>
          <p:cNvPr id="40963" name="Rectangle 5"/>
          <p:cNvSpPr>
            <a:spLocks noGrp="1" noChangeArrowheads="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800" smtClean="0"/>
              <a:t>Economic Specialization and Trade</a:t>
            </a:r>
          </a:p>
        </p:txBody>
      </p:sp>
      <p:sp>
        <p:nvSpPr>
          <p:cNvPr id="41987" name="Rectangle 3"/>
          <p:cNvSpPr>
            <a:spLocks noGrp="1" noChangeArrowheads="1"/>
          </p:cNvSpPr>
          <p:nvPr>
            <p:ph type="body" idx="1"/>
          </p:nvPr>
        </p:nvSpPr>
        <p:spPr/>
        <p:txBody>
          <a:bodyPr/>
          <a:lstStyle/>
          <a:p>
            <a:pPr eaLnBrk="1" hangingPunct="1"/>
            <a:r>
              <a:rPr lang="en-US" sz="2400" smtClean="0"/>
              <a:t>Bronze </a:t>
            </a:r>
          </a:p>
          <a:p>
            <a:pPr eaLnBrk="1" hangingPunct="1"/>
            <a:r>
              <a:rPr lang="en-US" sz="2400" smtClean="0"/>
              <a:t>copper &amp; tin rare and expensive </a:t>
            </a:r>
          </a:p>
          <a:p>
            <a:pPr eaLnBrk="1" hangingPunct="1"/>
            <a:r>
              <a:rPr lang="en-US" sz="2400" smtClean="0"/>
              <a:t>Iron metallurgy develops independently in Sudan </a:t>
            </a:r>
          </a:p>
          <a:p>
            <a:pPr eaLnBrk="1" hangingPunct="1"/>
            <a:r>
              <a:rPr lang="en-US" sz="2400" smtClean="0"/>
              <a:t>Transportation: sailboats, carts, and donkey caravans </a:t>
            </a:r>
          </a:p>
          <a:p>
            <a:pPr eaLnBrk="1" hangingPunct="1"/>
            <a:r>
              <a:rPr lang="en-US" sz="2400" smtClean="0"/>
              <a:t>Trade networks </a:t>
            </a:r>
          </a:p>
          <a:p>
            <a:pPr lvl="1" eaLnBrk="1" hangingPunct="1"/>
            <a:r>
              <a:rPr lang="en-US" sz="2400" smtClean="0"/>
              <a:t>from Nubia: ebony, gold, gems, slaves</a:t>
            </a:r>
          </a:p>
          <a:p>
            <a:pPr lvl="1" eaLnBrk="1" hangingPunct="1"/>
            <a:r>
              <a:rPr lang="en-US" sz="2400" smtClean="0"/>
              <a:t>From Egypt: pottery, wine, linen, decorative items </a:t>
            </a:r>
          </a:p>
          <a:p>
            <a:pPr lvl="1" eaLnBrk="1" hangingPunct="1"/>
            <a:r>
              <a:rPr lang="en-US" sz="2400" smtClean="0"/>
              <a:t>Egypt and Lebanon:  wood, like cedar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ctrTitle"/>
          </p:nvPr>
        </p:nvSpPr>
        <p:spPr/>
        <p:txBody>
          <a:bodyPr/>
          <a:lstStyle/>
          <a:p>
            <a:r>
              <a:rPr lang="en-US" smtClean="0"/>
              <a:t>Culture</a:t>
            </a:r>
          </a:p>
        </p:txBody>
      </p:sp>
      <p:sp>
        <p:nvSpPr>
          <p:cNvPr id="43011" name="Rectangle 5"/>
          <p:cNvSpPr>
            <a:spLocks noGrp="1" noChangeArrowheads="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Early Writings in the Nile Valley</a:t>
            </a:r>
          </a:p>
        </p:txBody>
      </p:sp>
      <p:sp>
        <p:nvSpPr>
          <p:cNvPr id="44035" name="Rectangle 3"/>
          <p:cNvSpPr>
            <a:spLocks noGrp="1" noChangeArrowheads="1"/>
          </p:cNvSpPr>
          <p:nvPr>
            <p:ph type="body" idx="1"/>
          </p:nvPr>
        </p:nvSpPr>
        <p:spPr/>
        <p:txBody>
          <a:bodyPr/>
          <a:lstStyle/>
          <a:p>
            <a:pPr eaLnBrk="1" hangingPunct="1"/>
            <a:r>
              <a:rPr lang="en-US" sz="2400" smtClean="0"/>
              <a:t>Hieroglyphics found on monuments and papyrus by 3200 B.C.E. </a:t>
            </a:r>
          </a:p>
          <a:p>
            <a:pPr eaLnBrk="1" hangingPunct="1"/>
            <a:r>
              <a:rPr lang="en-US" sz="2400" smtClean="0"/>
              <a:t>Scribes live very privileged lives </a:t>
            </a:r>
          </a:p>
          <a:p>
            <a:pPr eaLnBrk="1" hangingPunct="1">
              <a:buFont typeface="Wingdings" pitchFamily="2" charset="2"/>
              <a:buNone/>
            </a:pPr>
            <a:endParaRPr lang="en-US" sz="2400" smtClean="0"/>
          </a:p>
        </p:txBody>
      </p:sp>
      <p:pic>
        <p:nvPicPr>
          <p:cNvPr id="44036" name="Picture 7" descr="hieroglyphs3"/>
          <p:cNvPicPr>
            <a:picLocks noChangeAspect="1" noChangeArrowheads="1"/>
          </p:cNvPicPr>
          <p:nvPr/>
        </p:nvPicPr>
        <p:blipFill>
          <a:blip r:embed="rId3" cstate="print"/>
          <a:srcRect/>
          <a:stretch>
            <a:fillRect/>
          </a:stretch>
        </p:blipFill>
        <p:spPr bwMode="auto">
          <a:xfrm>
            <a:off x="1219200" y="3429000"/>
            <a:ext cx="6553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Paleolithic Culture</a:t>
            </a:r>
          </a:p>
        </p:txBody>
      </p:sp>
      <p:sp>
        <p:nvSpPr>
          <p:cNvPr id="6147" name="Rectangle 3"/>
          <p:cNvSpPr>
            <a:spLocks noGrp="1" noChangeArrowheads="1"/>
          </p:cNvSpPr>
          <p:nvPr>
            <p:ph type="body" sz="half" idx="1"/>
          </p:nvPr>
        </p:nvSpPr>
        <p:spPr/>
        <p:txBody>
          <a:bodyPr/>
          <a:lstStyle/>
          <a:p>
            <a:pPr eaLnBrk="1" hangingPunct="1">
              <a:buFont typeface="Wingdings" pitchFamily="2" charset="2"/>
              <a:buNone/>
            </a:pPr>
            <a:endParaRPr lang="en-US" sz="2400" smtClean="0"/>
          </a:p>
          <a:p>
            <a:pPr eaLnBrk="1" hangingPunct="1"/>
            <a:r>
              <a:rPr lang="en-US" sz="2400" smtClean="0"/>
              <a:t>Careful burial rituals</a:t>
            </a:r>
          </a:p>
          <a:p>
            <a:pPr eaLnBrk="1" hangingPunct="1"/>
            <a:r>
              <a:rPr lang="en-US" sz="2400" smtClean="0"/>
              <a:t>Venus figurines</a:t>
            </a:r>
          </a:p>
          <a:p>
            <a:pPr eaLnBrk="1" hangingPunct="1"/>
            <a:r>
              <a:rPr lang="en-US" sz="2400" smtClean="0"/>
              <a:t>Sophisticated weapons</a:t>
            </a:r>
          </a:p>
          <a:p>
            <a:pPr eaLnBrk="1" hangingPunct="1"/>
            <a:r>
              <a:rPr lang="en-US" sz="2400" smtClean="0"/>
              <a:t>Jewelry</a:t>
            </a:r>
          </a:p>
          <a:p>
            <a:pPr eaLnBrk="1" hangingPunct="1"/>
            <a:r>
              <a:rPr lang="en-US" sz="2400" smtClean="0"/>
              <a:t>Cave paintings</a:t>
            </a:r>
          </a:p>
          <a:p>
            <a:pPr eaLnBrk="1" hangingPunct="1"/>
            <a:endParaRPr lang="en-US" sz="2400" smtClean="0"/>
          </a:p>
        </p:txBody>
      </p:sp>
      <p:sp>
        <p:nvSpPr>
          <p:cNvPr id="6148" name="Rectangle 4"/>
          <p:cNvSpPr>
            <a:spLocks noGrp="1" noChangeArrowheads="1"/>
          </p:cNvSpPr>
          <p:nvPr>
            <p:ph type="body" sz="half" idx="2"/>
          </p:nvPr>
        </p:nvSpPr>
        <p:spPr/>
        <p:txBody>
          <a:bodyPr/>
          <a:lstStyle/>
          <a:p>
            <a:pPr eaLnBrk="1" hangingPunct="1">
              <a:lnSpc>
                <a:spcPct val="90000"/>
              </a:lnSpc>
            </a:pPr>
            <a:endParaRPr lang="en-US" sz="2400" smtClean="0"/>
          </a:p>
        </p:txBody>
      </p:sp>
      <p:pic>
        <p:nvPicPr>
          <p:cNvPr id="6149" name="Picture 6" descr="Image:Neanderthal 2D.jpg">
            <a:hlinkClick r:id="rId3"/>
          </p:cNvPr>
          <p:cNvPicPr>
            <a:picLocks noChangeAspect="1" noChangeArrowheads="1"/>
          </p:cNvPicPr>
          <p:nvPr/>
        </p:nvPicPr>
        <p:blipFill>
          <a:blip r:embed="rId4" cstate="print"/>
          <a:srcRect/>
          <a:stretch>
            <a:fillRect/>
          </a:stretch>
        </p:blipFill>
        <p:spPr bwMode="auto">
          <a:xfrm>
            <a:off x="4914900" y="1524000"/>
            <a:ext cx="40767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Religion</a:t>
            </a:r>
          </a:p>
        </p:txBody>
      </p:sp>
      <p:sp>
        <p:nvSpPr>
          <p:cNvPr id="45059" name="Rectangle 3"/>
          <p:cNvSpPr>
            <a:spLocks noGrp="1" noChangeArrowheads="1"/>
          </p:cNvSpPr>
          <p:nvPr>
            <p:ph type="body" sz="half" idx="1"/>
          </p:nvPr>
        </p:nvSpPr>
        <p:spPr/>
        <p:txBody>
          <a:bodyPr/>
          <a:lstStyle/>
          <a:p>
            <a:pPr eaLnBrk="1" hangingPunct="1"/>
            <a:r>
              <a:rPr lang="en-US" sz="2400" smtClean="0"/>
              <a:t>Principal gods: sun gods Amon and Re </a:t>
            </a:r>
          </a:p>
          <a:p>
            <a:pPr eaLnBrk="1" hangingPunct="1"/>
            <a:r>
              <a:rPr lang="en-US" sz="2400" smtClean="0"/>
              <a:t>Brief period of monotheism: Aten </a:t>
            </a:r>
          </a:p>
          <a:p>
            <a:pPr eaLnBrk="1" hangingPunct="1"/>
            <a:r>
              <a:rPr lang="en-US" sz="2400" smtClean="0"/>
              <a:t>Cult of Osiris </a:t>
            </a:r>
          </a:p>
          <a:p>
            <a:pPr lvl="1" eaLnBrk="1" hangingPunct="1"/>
            <a:r>
              <a:rPr lang="en-US" sz="2200" smtClean="0"/>
              <a:t>Osiris judges the heart of the dead against the feather of truth</a:t>
            </a:r>
          </a:p>
          <a:p>
            <a:pPr lvl="1" eaLnBrk="1" hangingPunct="1"/>
            <a:r>
              <a:rPr lang="en-US" sz="2200" smtClean="0"/>
              <a:t>Nubians combine Egyptian religions with their own</a:t>
            </a:r>
          </a:p>
          <a:p>
            <a:pPr eaLnBrk="1" hangingPunct="1"/>
            <a:endParaRPr lang="en-US" sz="2400" smtClean="0"/>
          </a:p>
        </p:txBody>
      </p:sp>
      <p:pic>
        <p:nvPicPr>
          <p:cNvPr id="45060" name="Picture 5" descr="ANUBIS-OSIRIS-BROWN-BG_593575"/>
          <p:cNvPicPr>
            <a:picLocks noGrp="1" noChangeAspect="1" noChangeArrowheads="1"/>
          </p:cNvPicPr>
          <p:nvPr>
            <p:ph type="body" sz="half" idx="2"/>
          </p:nvPr>
        </p:nvPicPr>
        <p:blipFill>
          <a:blip r:embed="rId3" cstate="print"/>
          <a:srcRect/>
          <a:stretch>
            <a:fillRect/>
          </a:stretch>
        </p:blipFill>
        <p:spPr>
          <a:xfrm>
            <a:off x="5319713" y="1722438"/>
            <a:ext cx="2924175" cy="4286250"/>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Mummification</a:t>
            </a:r>
          </a:p>
        </p:txBody>
      </p:sp>
      <p:sp>
        <p:nvSpPr>
          <p:cNvPr id="46083" name="Rectangle 3"/>
          <p:cNvSpPr>
            <a:spLocks noGrp="1" noChangeArrowheads="1"/>
          </p:cNvSpPr>
          <p:nvPr>
            <p:ph type="body" sz="half" idx="1"/>
          </p:nvPr>
        </p:nvSpPr>
        <p:spPr/>
        <p:txBody>
          <a:bodyPr/>
          <a:lstStyle/>
          <a:p>
            <a:pPr eaLnBrk="1" hangingPunct="1"/>
            <a:r>
              <a:rPr lang="en-US" sz="2400" smtClean="0"/>
              <a:t>At first only pharaohs are mummified (Old Kingdom) </a:t>
            </a:r>
          </a:p>
          <a:p>
            <a:pPr eaLnBrk="1" hangingPunct="1"/>
            <a:r>
              <a:rPr lang="en-US" sz="2400" smtClean="0"/>
              <a:t>Later ruling classes and wealthy can afford it </a:t>
            </a:r>
          </a:p>
          <a:p>
            <a:pPr eaLnBrk="1" hangingPunct="1"/>
            <a:r>
              <a:rPr lang="en-US" sz="2400" smtClean="0"/>
              <a:t>Eventually commoners have it too </a:t>
            </a:r>
          </a:p>
          <a:p>
            <a:pPr eaLnBrk="1" hangingPunct="1"/>
            <a:endParaRPr lang="en-US" sz="2400" smtClean="0"/>
          </a:p>
        </p:txBody>
      </p:sp>
      <p:sp>
        <p:nvSpPr>
          <p:cNvPr id="46084" name="Rectangle 4"/>
          <p:cNvSpPr>
            <a:spLocks noGrp="1" noChangeArrowheads="1"/>
          </p:cNvSpPr>
          <p:nvPr>
            <p:ph type="body" sz="half" idx="2"/>
          </p:nvPr>
        </p:nvSpPr>
        <p:spPr/>
        <p:txBody>
          <a:bodyPr/>
          <a:lstStyle/>
          <a:p>
            <a:pPr eaLnBrk="1" hangingPunct="1"/>
            <a:endParaRPr lang="en-US" sz="2400" smtClean="0"/>
          </a:p>
        </p:txBody>
      </p:sp>
      <p:pic>
        <p:nvPicPr>
          <p:cNvPr id="46085" name="Picture 8" descr="604mummify"/>
          <p:cNvPicPr>
            <a:picLocks noChangeAspect="1" noChangeArrowheads="1"/>
          </p:cNvPicPr>
          <p:nvPr/>
        </p:nvPicPr>
        <p:blipFill>
          <a:blip r:embed="rId3" cstate="print"/>
          <a:srcRect/>
          <a:stretch>
            <a:fillRect/>
          </a:stretch>
        </p:blipFill>
        <p:spPr bwMode="auto">
          <a:xfrm>
            <a:off x="4953000" y="2209800"/>
            <a:ext cx="3448050" cy="370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1"/>
          <p:cNvSpPr>
            <a:spLocks noGrp="1" noChangeArrowheads="1"/>
          </p:cNvSpPr>
          <p:nvPr>
            <p:ph type="title"/>
          </p:nvPr>
        </p:nvSpPr>
        <p:spPr/>
        <p:txBody>
          <a:bodyPr/>
          <a:lstStyle/>
          <a:p>
            <a:pPr eaLnBrk="1" hangingPunct="1"/>
            <a:r>
              <a:rPr lang="en-US" smtClean="0"/>
              <a:t>India</a:t>
            </a:r>
          </a:p>
        </p:txBody>
      </p:sp>
      <p:sp>
        <p:nvSpPr>
          <p:cNvPr id="47107" name="Rectangle 8"/>
          <p:cNvSpPr>
            <a:spLocks noGrp="1" noChangeArrowheads="1"/>
          </p:cNvSpPr>
          <p:nvPr>
            <p:ph type="subTitle" idx="4294967295"/>
          </p:nvPr>
        </p:nvSpPr>
        <p:spPr>
          <a:xfrm>
            <a:off x="0" y="3886200"/>
            <a:ext cx="6400800" cy="1752600"/>
          </a:xfrm>
        </p:spPr>
        <p:txBody>
          <a:bodyPr/>
          <a:lstStyle/>
          <a:p>
            <a:pPr marL="0" indent="0" algn="ctr" eaLnBrk="1" hangingPunct="1">
              <a:buFont typeface="Wingdings" pitchFamily="2" charset="2"/>
              <a:buNone/>
            </a:pPr>
            <a:endParaRPr lang="en-US" sz="4800" smtClean="0"/>
          </a:p>
        </p:txBody>
      </p:sp>
      <p:pic>
        <p:nvPicPr>
          <p:cNvPr id="47108" name="Picture 7" descr="India13"/>
          <p:cNvPicPr>
            <a:picLocks noChangeAspect="1" noChangeArrowheads="1"/>
          </p:cNvPicPr>
          <p:nvPr/>
        </p:nvPicPr>
        <p:blipFill>
          <a:blip r:embed="rId3" cstate="print"/>
          <a:srcRect/>
          <a:stretch>
            <a:fillRect/>
          </a:stretch>
        </p:blipFill>
        <p:spPr bwMode="auto">
          <a:xfrm>
            <a:off x="2743200" y="1752600"/>
            <a:ext cx="32004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ctrTitle"/>
          </p:nvPr>
        </p:nvSpPr>
        <p:spPr/>
        <p:txBody>
          <a:bodyPr/>
          <a:lstStyle/>
          <a:p>
            <a:r>
              <a:rPr lang="en-US" smtClean="0"/>
              <a:t>India and Human/Environment Interaction</a:t>
            </a:r>
          </a:p>
        </p:txBody>
      </p:sp>
      <p:sp>
        <p:nvSpPr>
          <p:cNvPr id="48131" name="Rectangle 5"/>
          <p:cNvSpPr>
            <a:spLocks noGrp="1" noChangeArrowheads="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Early Societies</a:t>
            </a:r>
          </a:p>
        </p:txBody>
      </p:sp>
      <p:sp>
        <p:nvSpPr>
          <p:cNvPr id="49155" name="Rectangle 3"/>
          <p:cNvSpPr>
            <a:spLocks noGrp="1" noChangeArrowheads="1"/>
          </p:cNvSpPr>
          <p:nvPr>
            <p:ph type="body" sz="half" idx="1"/>
          </p:nvPr>
        </p:nvSpPr>
        <p:spPr/>
        <p:txBody>
          <a:bodyPr/>
          <a:lstStyle/>
          <a:p>
            <a:pPr eaLnBrk="1" hangingPunct="1"/>
            <a:r>
              <a:rPr lang="en-US" sz="2000" smtClean="0"/>
              <a:t>Neolithic Villages: 3000 B.C.E. </a:t>
            </a:r>
          </a:p>
          <a:p>
            <a:pPr eaLnBrk="1" hangingPunct="1"/>
            <a:r>
              <a:rPr lang="en-US" sz="2000" smtClean="0"/>
              <a:t>The Indus River </a:t>
            </a:r>
          </a:p>
          <a:p>
            <a:pPr lvl="1" eaLnBrk="1" hangingPunct="1"/>
            <a:r>
              <a:rPr lang="en-US" sz="2000" smtClean="0"/>
              <a:t>Annually flooding</a:t>
            </a:r>
          </a:p>
          <a:p>
            <a:pPr lvl="1" eaLnBrk="1" hangingPunct="1"/>
            <a:r>
              <a:rPr lang="en-US" sz="2000" smtClean="0"/>
              <a:t>Runs through north India, with sources at Hindu Kush and the Himalayas </a:t>
            </a:r>
          </a:p>
          <a:p>
            <a:pPr lvl="1" eaLnBrk="1" hangingPunct="1"/>
            <a:r>
              <a:rPr lang="en-US" sz="2000" smtClean="0"/>
              <a:t>Wheat and barley were cultivated; cotton before 5000 B.C.E. </a:t>
            </a:r>
          </a:p>
          <a:p>
            <a:pPr eaLnBrk="1" hangingPunct="1">
              <a:buFont typeface="Wingdings" pitchFamily="2" charset="2"/>
              <a:buNone/>
            </a:pPr>
            <a:endParaRPr lang="en-US" sz="2000" smtClean="0"/>
          </a:p>
        </p:txBody>
      </p:sp>
      <p:sp>
        <p:nvSpPr>
          <p:cNvPr id="49156" name="Rectangle 4"/>
          <p:cNvSpPr>
            <a:spLocks noGrp="1" noChangeArrowheads="1"/>
          </p:cNvSpPr>
          <p:nvPr>
            <p:ph type="body" sz="half" idx="2"/>
          </p:nvPr>
        </p:nvSpPr>
        <p:spPr/>
        <p:txBody>
          <a:bodyPr/>
          <a:lstStyle/>
          <a:p>
            <a:pPr eaLnBrk="1" hangingPunct="1">
              <a:lnSpc>
                <a:spcPct val="90000"/>
              </a:lnSpc>
            </a:pPr>
            <a:endParaRPr lang="en-US" sz="2000" smtClean="0"/>
          </a:p>
        </p:txBody>
      </p:sp>
      <p:pic>
        <p:nvPicPr>
          <p:cNvPr id="49157" name="Picture 6" descr="indus"/>
          <p:cNvPicPr>
            <a:picLocks noChangeAspect="1" noChangeArrowheads="1"/>
          </p:cNvPicPr>
          <p:nvPr/>
        </p:nvPicPr>
        <p:blipFill>
          <a:blip r:embed="rId3" cstate="print"/>
          <a:srcRect/>
          <a:stretch>
            <a:fillRect/>
          </a:stretch>
        </p:blipFill>
        <p:spPr bwMode="auto">
          <a:xfrm>
            <a:off x="4953000" y="1752600"/>
            <a:ext cx="362902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Indo-European Migrations</a:t>
            </a:r>
          </a:p>
        </p:txBody>
      </p:sp>
      <p:sp>
        <p:nvSpPr>
          <p:cNvPr id="50179" name="Rectangle 3"/>
          <p:cNvSpPr>
            <a:spLocks noGrp="1" noChangeArrowheads="1"/>
          </p:cNvSpPr>
          <p:nvPr>
            <p:ph type="body" idx="1"/>
          </p:nvPr>
        </p:nvSpPr>
        <p:spPr/>
        <p:txBody>
          <a:bodyPr/>
          <a:lstStyle/>
          <a:p>
            <a:pPr eaLnBrk="1" hangingPunct="1"/>
            <a:r>
              <a:rPr lang="en-US" sz="2400" smtClean="0"/>
              <a:t>The Aryans and India </a:t>
            </a:r>
          </a:p>
          <a:p>
            <a:pPr lvl="1" eaLnBrk="1" hangingPunct="1"/>
            <a:r>
              <a:rPr lang="en-US" sz="2200" smtClean="0"/>
              <a:t>The early Aryans </a:t>
            </a:r>
          </a:p>
          <a:p>
            <a:pPr lvl="2" eaLnBrk="1" hangingPunct="1"/>
            <a:r>
              <a:rPr lang="en-US" smtClean="0"/>
              <a:t>Depended heavily on a pastoral economy </a:t>
            </a:r>
          </a:p>
          <a:p>
            <a:pPr lvl="2" eaLnBrk="1" hangingPunct="1"/>
            <a:r>
              <a:rPr lang="en-US" smtClean="0"/>
              <a:t>orally transmitted works called the Vedas </a:t>
            </a:r>
          </a:p>
          <a:p>
            <a:pPr lvl="2" eaLnBrk="1" hangingPunct="1"/>
            <a:r>
              <a:rPr lang="en-US" smtClean="0"/>
              <a:t>Sacred language (Sanskrit) and daily-use language (Prakit)</a:t>
            </a:r>
          </a:p>
          <a:p>
            <a:pPr eaLnBrk="1" hangingPunct="1"/>
            <a:r>
              <a:rPr lang="en-US" sz="2400" smtClean="0"/>
              <a:t>Aryan migrations in India: first Punjab and by 500 B.C.E. in northern Deccan </a:t>
            </a:r>
          </a:p>
          <a:p>
            <a:pPr eaLnBrk="1" hangingPunct="1"/>
            <a:r>
              <a:rPr lang="en-US" sz="2400" smtClean="0"/>
              <a:t>Used iron tools and developed agriculture </a:t>
            </a:r>
          </a:p>
          <a:p>
            <a:pPr eaLnBrk="1" hangingPunct="1"/>
            <a:r>
              <a:rPr lang="en-US" sz="2400" smtClean="0"/>
              <a:t>Lost tribal organizations but established regional kingdoms</a:t>
            </a:r>
          </a:p>
          <a:p>
            <a:pPr eaLnBrk="1" hangingPunct="1">
              <a:buFont typeface="Wingdings" pitchFamily="2" charset="2"/>
              <a:buNone/>
            </a:pPr>
            <a:endParaRPr lang="en-US" sz="2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ctrTitle"/>
          </p:nvPr>
        </p:nvSpPr>
        <p:spPr/>
        <p:txBody>
          <a:bodyPr/>
          <a:lstStyle/>
          <a:p>
            <a:r>
              <a:rPr lang="en-US" smtClean="0"/>
              <a:t>Ancient India</a:t>
            </a:r>
          </a:p>
        </p:txBody>
      </p:sp>
      <p:sp>
        <p:nvSpPr>
          <p:cNvPr id="51203" name="Rectangle 5"/>
          <p:cNvSpPr>
            <a:spLocks noGrp="1" noChangeArrowheads="1"/>
          </p:cNvSpPr>
          <p:nvPr>
            <p:ph type="subTitle" idx="1"/>
          </p:nvPr>
        </p:nvSpPr>
        <p:spPr/>
        <p:txBody>
          <a:bodyPr/>
          <a:lstStyle/>
          <a:p>
            <a:r>
              <a:rPr lang="en-US" smtClean="0"/>
              <a:t>State building, expansion, and politics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Harappa and Mohenjo-daro</a:t>
            </a:r>
          </a:p>
        </p:txBody>
      </p:sp>
      <p:sp>
        <p:nvSpPr>
          <p:cNvPr id="52227" name="Rectangle 3"/>
          <p:cNvSpPr>
            <a:spLocks noGrp="1" noChangeArrowheads="1"/>
          </p:cNvSpPr>
          <p:nvPr>
            <p:ph type="body" sz="half" idx="1"/>
          </p:nvPr>
        </p:nvSpPr>
        <p:spPr/>
        <p:txBody>
          <a:bodyPr/>
          <a:lstStyle/>
          <a:p>
            <a:pPr eaLnBrk="1" hangingPunct="1">
              <a:lnSpc>
                <a:spcPct val="90000"/>
              </a:lnSpc>
            </a:pPr>
            <a:r>
              <a:rPr lang="en-US" sz="2400" smtClean="0"/>
              <a:t>two main cities </a:t>
            </a:r>
          </a:p>
          <a:p>
            <a:pPr eaLnBrk="1" hangingPunct="1">
              <a:lnSpc>
                <a:spcPct val="90000"/>
              </a:lnSpc>
            </a:pPr>
            <a:r>
              <a:rPr lang="en-US" sz="2400" smtClean="0"/>
              <a:t>Each city had a fortified citadel; large granary </a:t>
            </a:r>
          </a:p>
          <a:p>
            <a:pPr eaLnBrk="1" hangingPunct="1">
              <a:lnSpc>
                <a:spcPct val="90000"/>
              </a:lnSpc>
            </a:pPr>
            <a:r>
              <a:rPr lang="en-US" sz="2400" smtClean="0"/>
              <a:t>Broad streets, marketplaces, temples, public buildings </a:t>
            </a:r>
          </a:p>
          <a:p>
            <a:pPr eaLnBrk="1" hangingPunct="1">
              <a:lnSpc>
                <a:spcPct val="90000"/>
              </a:lnSpc>
            </a:pPr>
            <a:r>
              <a:rPr lang="en-US" sz="2400" smtClean="0"/>
              <a:t>Standardized weights, measures, architectural styles, and brick sizes</a:t>
            </a:r>
          </a:p>
          <a:p>
            <a:pPr eaLnBrk="1" hangingPunct="1">
              <a:lnSpc>
                <a:spcPct val="90000"/>
              </a:lnSpc>
            </a:pPr>
            <a:r>
              <a:rPr lang="en-US" sz="2400" smtClean="0"/>
              <a:t>Harappan society declined from 1900 B.C.E.</a:t>
            </a:r>
            <a:r>
              <a:rPr lang="en-US" sz="2600" smtClean="0"/>
              <a:t> </a:t>
            </a:r>
          </a:p>
          <a:p>
            <a:pPr eaLnBrk="1" hangingPunct="1">
              <a:lnSpc>
                <a:spcPct val="90000"/>
              </a:lnSpc>
            </a:pPr>
            <a:endParaRPr lang="en-US" sz="2400" smtClean="0"/>
          </a:p>
          <a:p>
            <a:pPr eaLnBrk="1" hangingPunct="1">
              <a:lnSpc>
                <a:spcPct val="90000"/>
              </a:lnSpc>
            </a:pPr>
            <a:endParaRPr lang="en-US" sz="2400" smtClean="0"/>
          </a:p>
        </p:txBody>
      </p:sp>
      <p:sp>
        <p:nvSpPr>
          <p:cNvPr id="52228" name="Rectangle 4"/>
          <p:cNvSpPr>
            <a:spLocks noGrp="1" noChangeArrowheads="1"/>
          </p:cNvSpPr>
          <p:nvPr>
            <p:ph type="body" sz="half" idx="2"/>
          </p:nvPr>
        </p:nvSpPr>
        <p:spPr/>
        <p:txBody>
          <a:bodyPr/>
          <a:lstStyle/>
          <a:p>
            <a:pPr eaLnBrk="1" hangingPunct="1"/>
            <a:endParaRPr lang="en-US" sz="2400" smtClean="0"/>
          </a:p>
        </p:txBody>
      </p:sp>
      <p:pic>
        <p:nvPicPr>
          <p:cNvPr id="52229" name="Picture 6" descr="image?id=1141&amp;rendTypeId=4"/>
          <p:cNvPicPr>
            <a:picLocks noChangeAspect="1" noChangeArrowheads="1"/>
          </p:cNvPicPr>
          <p:nvPr/>
        </p:nvPicPr>
        <p:blipFill>
          <a:blip r:embed="rId3" cstate="print"/>
          <a:srcRect/>
          <a:stretch>
            <a:fillRect/>
          </a:stretch>
        </p:blipFill>
        <p:spPr bwMode="auto">
          <a:xfrm>
            <a:off x="4800600" y="1600200"/>
            <a:ext cx="4038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endParaRPr lang="en-US" smtClean="0"/>
          </a:p>
        </p:txBody>
      </p:sp>
      <p:sp>
        <p:nvSpPr>
          <p:cNvPr id="53251" name="Rectangle 3"/>
          <p:cNvSpPr>
            <a:spLocks noGrp="1" noChangeArrowheads="1"/>
          </p:cNvSpPr>
          <p:nvPr>
            <p:ph type="body" idx="1"/>
          </p:nvPr>
        </p:nvSpPr>
        <p:spPr/>
        <p:txBody>
          <a:bodyPr/>
          <a:lstStyle/>
          <a:p>
            <a:endParaRPr lang="en-US" smtClean="0"/>
          </a:p>
        </p:txBody>
      </p:sp>
      <p:pic>
        <p:nvPicPr>
          <p:cNvPr id="53252" name="Picture 5" descr="Indus Civilization map"/>
          <p:cNvPicPr>
            <a:picLocks noChangeAspect="1" noChangeArrowheads="1"/>
          </p:cNvPicPr>
          <p:nvPr/>
        </p:nvPicPr>
        <p:blipFill>
          <a:blip r:embed="rId2" cstate="print"/>
          <a:srcRect/>
          <a:stretch>
            <a:fillRect/>
          </a:stretch>
        </p:blipFill>
        <p:spPr bwMode="auto">
          <a:xfrm>
            <a:off x="914400" y="304800"/>
            <a:ext cx="7772400" cy="58674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lstStyle/>
          <a:p>
            <a:r>
              <a:rPr lang="en-US" smtClean="0"/>
              <a:t>Indian Society and Culture</a:t>
            </a:r>
          </a:p>
        </p:txBody>
      </p:sp>
      <p:sp>
        <p:nvSpPr>
          <p:cNvPr id="54275" name="Rectangle 8"/>
          <p:cNvSpPr>
            <a:spLocks noGrp="1" noChangeArrowheads="1"/>
          </p:cNvSpPr>
          <p:nvPr>
            <p:ph type="body" sz="half" idx="1"/>
          </p:nvPr>
        </p:nvSpPr>
        <p:spPr/>
        <p:txBody>
          <a:bodyPr/>
          <a:lstStyle/>
          <a:p>
            <a:endParaRPr lang="en-US" sz="2400" smtClean="0"/>
          </a:p>
        </p:txBody>
      </p:sp>
      <p:sp>
        <p:nvSpPr>
          <p:cNvPr id="54276" name="Rectangle 9"/>
          <p:cNvSpPr>
            <a:spLocks noGrp="1" noChangeArrowheads="1"/>
          </p:cNvSpPr>
          <p:nvPr>
            <p:ph type="body" sz="half" idx="2"/>
          </p:nvPr>
        </p:nvSpPr>
        <p:spPr/>
        <p:txBody>
          <a:bodyPr/>
          <a:lstStyle/>
          <a:p>
            <a:pPr>
              <a:buFont typeface="Wingdings" pitchFamily="2" charset="2"/>
              <a:buNone/>
            </a:pPr>
            <a:endParaRPr lang="en-US" sz="2400" smtClean="0"/>
          </a:p>
        </p:txBody>
      </p:sp>
      <p:pic>
        <p:nvPicPr>
          <p:cNvPr id="54277" name="Picture 7" descr="Mohenjo-daro_Priesterk%C3%B6nig"/>
          <p:cNvPicPr>
            <a:picLocks noChangeAspect="1" noChangeArrowheads="1"/>
          </p:cNvPicPr>
          <p:nvPr/>
        </p:nvPicPr>
        <p:blipFill>
          <a:blip r:embed="rId2" cstate="print"/>
          <a:srcRect/>
          <a:stretch>
            <a:fillRect/>
          </a:stretch>
        </p:blipFill>
        <p:spPr bwMode="auto">
          <a:xfrm>
            <a:off x="457200" y="1600200"/>
            <a:ext cx="4267200" cy="4800600"/>
          </a:xfrm>
          <a:prstGeom prst="rect">
            <a:avLst/>
          </a:prstGeom>
          <a:noFill/>
          <a:ln w="9525">
            <a:noFill/>
            <a:miter lim="800000"/>
            <a:headEnd/>
            <a:tailEnd/>
          </a:ln>
        </p:spPr>
      </p:pic>
      <p:pic>
        <p:nvPicPr>
          <p:cNvPr id="54278" name="Picture 11" descr="800px-Mohenjodaro_toy_002"/>
          <p:cNvPicPr>
            <a:picLocks noChangeAspect="1" noChangeArrowheads="1"/>
          </p:cNvPicPr>
          <p:nvPr/>
        </p:nvPicPr>
        <p:blipFill>
          <a:blip r:embed="rId3" cstate="print"/>
          <a:srcRect/>
          <a:stretch>
            <a:fillRect/>
          </a:stretch>
        </p:blipFill>
        <p:spPr bwMode="auto">
          <a:xfrm>
            <a:off x="4876800" y="1600200"/>
            <a:ext cx="38862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800" b="1" smtClean="0"/>
              <a:t>The Neolithic Era</a:t>
            </a:r>
          </a:p>
        </p:txBody>
      </p:sp>
      <p:sp>
        <p:nvSpPr>
          <p:cNvPr id="7171" name="Rectangle 3"/>
          <p:cNvSpPr>
            <a:spLocks noGrp="1" noChangeArrowheads="1"/>
          </p:cNvSpPr>
          <p:nvPr>
            <p:ph type="body" idx="1"/>
          </p:nvPr>
        </p:nvSpPr>
        <p:spPr/>
        <p:txBody>
          <a:bodyPr/>
          <a:lstStyle/>
          <a:p>
            <a:pPr eaLnBrk="1" hangingPunct="1">
              <a:lnSpc>
                <a:spcPct val="90000"/>
              </a:lnSpc>
            </a:pPr>
            <a:r>
              <a:rPr lang="en-US" sz="2000" smtClean="0"/>
              <a:t>The origins of agriculture </a:t>
            </a:r>
            <a:endParaRPr lang="en-US" sz="2200" smtClean="0"/>
          </a:p>
          <a:p>
            <a:pPr lvl="2" eaLnBrk="1" hangingPunct="1">
              <a:lnSpc>
                <a:spcPct val="90000"/>
              </a:lnSpc>
            </a:pPr>
            <a:r>
              <a:rPr lang="en-US" sz="1800" smtClean="0"/>
              <a:t>From about 12,000 to 6,000 years ago </a:t>
            </a:r>
          </a:p>
          <a:p>
            <a:pPr lvl="2" eaLnBrk="1" hangingPunct="1">
              <a:lnSpc>
                <a:spcPct val="90000"/>
              </a:lnSpc>
            </a:pPr>
            <a:r>
              <a:rPr lang="en-US" sz="1800" smtClean="0"/>
              <a:t>Neolithic women began systematic cultivation of plants </a:t>
            </a:r>
          </a:p>
          <a:p>
            <a:pPr lvl="2" eaLnBrk="1" hangingPunct="1">
              <a:lnSpc>
                <a:spcPct val="90000"/>
              </a:lnSpc>
            </a:pPr>
            <a:r>
              <a:rPr lang="en-US" sz="1800" smtClean="0"/>
              <a:t>Neolithic men began to domesticate animals</a:t>
            </a:r>
          </a:p>
          <a:p>
            <a:pPr lvl="1" eaLnBrk="1" hangingPunct="1">
              <a:lnSpc>
                <a:spcPct val="90000"/>
              </a:lnSpc>
            </a:pPr>
            <a:r>
              <a:rPr lang="en-US" sz="2000" smtClean="0"/>
              <a:t>Early agriculture around 9000 B.C.E. </a:t>
            </a:r>
          </a:p>
          <a:p>
            <a:pPr lvl="2" eaLnBrk="1" hangingPunct="1">
              <a:lnSpc>
                <a:spcPct val="90000"/>
              </a:lnSpc>
            </a:pPr>
            <a:r>
              <a:rPr lang="en-US" sz="1800" smtClean="0"/>
              <a:t>Agriculture emerged independently in several parts of the world</a:t>
            </a:r>
          </a:p>
          <a:p>
            <a:pPr eaLnBrk="1" hangingPunct="1">
              <a:lnSpc>
                <a:spcPct val="90000"/>
              </a:lnSpc>
            </a:pPr>
            <a:r>
              <a:rPr lang="en-US" sz="2300" smtClean="0"/>
              <a:t> Earliest cities in Mesopotamia, 4000 to 3500 B.C.E</a:t>
            </a:r>
          </a:p>
          <a:p>
            <a:pPr lvl="2" eaLnBrk="1" hangingPunct="1">
              <a:lnSpc>
                <a:spcPct val="90000"/>
              </a:lnSpc>
            </a:pPr>
            <a:endParaRPr lang="en-US" sz="1800" smtClean="0"/>
          </a:p>
          <a:p>
            <a:pPr lvl="2" eaLnBrk="1" hangingPunct="1">
              <a:lnSpc>
                <a:spcPct val="90000"/>
              </a:lnSpc>
              <a:buFont typeface="Wingdings" pitchFamily="2" charset="2"/>
              <a:buNone/>
            </a:pPr>
            <a:endParaRPr lang="en-US" smtClean="0"/>
          </a:p>
        </p:txBody>
      </p:sp>
      <p:pic>
        <p:nvPicPr>
          <p:cNvPr id="7172" name="Picture 6" descr="Image:Molino neolítico de vaivén.jpg">
            <a:hlinkClick r:id="rId3"/>
          </p:cNvPr>
          <p:cNvPicPr>
            <a:picLocks noChangeAspect="1" noChangeArrowheads="1"/>
          </p:cNvPicPr>
          <p:nvPr/>
        </p:nvPicPr>
        <p:blipFill>
          <a:blip r:embed="rId4" cstate="print"/>
          <a:srcRect/>
          <a:stretch>
            <a:fillRect/>
          </a:stretch>
        </p:blipFill>
        <p:spPr bwMode="auto">
          <a:xfrm>
            <a:off x="1524000" y="4267200"/>
            <a:ext cx="67056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Harapan Society and Culture</a:t>
            </a:r>
          </a:p>
        </p:txBody>
      </p:sp>
      <p:sp>
        <p:nvSpPr>
          <p:cNvPr id="55299" name="Rectangle 3"/>
          <p:cNvSpPr>
            <a:spLocks noGrp="1" noChangeArrowheads="1"/>
          </p:cNvSpPr>
          <p:nvPr>
            <p:ph type="body" sz="half" idx="1"/>
          </p:nvPr>
        </p:nvSpPr>
        <p:spPr>
          <a:xfrm>
            <a:off x="914400" y="1600200"/>
            <a:ext cx="3810000" cy="4530725"/>
          </a:xfrm>
        </p:spPr>
        <p:txBody>
          <a:bodyPr/>
          <a:lstStyle/>
          <a:p>
            <a:pPr eaLnBrk="1" hangingPunct="1">
              <a:lnSpc>
                <a:spcPct val="80000"/>
              </a:lnSpc>
            </a:pPr>
            <a:r>
              <a:rPr lang="en-US" sz="2400" smtClean="0"/>
              <a:t>Social distinctions</a:t>
            </a:r>
          </a:p>
          <a:p>
            <a:pPr lvl="1" eaLnBrk="1" hangingPunct="1">
              <a:lnSpc>
                <a:spcPct val="80000"/>
              </a:lnSpc>
            </a:pPr>
            <a:r>
              <a:rPr lang="en-US" sz="2200" smtClean="0"/>
              <a:t>Based on wealth, seen from living styles </a:t>
            </a:r>
          </a:p>
          <a:p>
            <a:pPr eaLnBrk="1" hangingPunct="1">
              <a:lnSpc>
                <a:spcPct val="80000"/>
              </a:lnSpc>
            </a:pPr>
            <a:r>
              <a:rPr lang="en-US" sz="2400" smtClean="0"/>
              <a:t>Religious beliefs strongly emphasized fertility </a:t>
            </a:r>
          </a:p>
          <a:p>
            <a:pPr eaLnBrk="1" hangingPunct="1">
              <a:lnSpc>
                <a:spcPct val="80000"/>
              </a:lnSpc>
            </a:pPr>
            <a:r>
              <a:rPr lang="en-US" sz="2400" smtClean="0"/>
              <a:t>Trees and animals were sacred</a:t>
            </a:r>
          </a:p>
          <a:p>
            <a:pPr eaLnBrk="1" hangingPunct="1">
              <a:lnSpc>
                <a:spcPct val="80000"/>
              </a:lnSpc>
            </a:pPr>
            <a:r>
              <a:rPr lang="en-US" sz="2400" smtClean="0"/>
              <a:t>Some similarities found between Harappan religion and Hinduism</a:t>
            </a:r>
          </a:p>
          <a:p>
            <a:pPr eaLnBrk="1" hangingPunct="1">
              <a:lnSpc>
                <a:spcPct val="80000"/>
              </a:lnSpc>
            </a:pPr>
            <a:endParaRPr lang="en-US" sz="2400" smtClean="0"/>
          </a:p>
        </p:txBody>
      </p:sp>
      <p:sp>
        <p:nvSpPr>
          <p:cNvPr id="55300" name="Rectangle 8"/>
          <p:cNvSpPr>
            <a:spLocks noGrp="1" noChangeArrowheads="1"/>
          </p:cNvSpPr>
          <p:nvPr>
            <p:ph type="body" sz="half" idx="4294967295"/>
          </p:nvPr>
        </p:nvSpPr>
        <p:spPr>
          <a:xfrm>
            <a:off x="4876800" y="1600200"/>
            <a:ext cx="3810000" cy="4530725"/>
          </a:xfrm>
        </p:spPr>
        <p:txBody>
          <a:bodyPr/>
          <a:lstStyle/>
          <a:p>
            <a:endParaRPr lang="en-US" sz="2400" smtClean="0"/>
          </a:p>
        </p:txBody>
      </p:sp>
      <p:pic>
        <p:nvPicPr>
          <p:cNvPr id="55301" name="Picture 10" descr="statue02"/>
          <p:cNvPicPr>
            <a:picLocks noChangeAspect="1" noChangeArrowheads="1"/>
          </p:cNvPicPr>
          <p:nvPr/>
        </p:nvPicPr>
        <p:blipFill>
          <a:blip r:embed="rId3" cstate="print"/>
          <a:srcRect/>
          <a:stretch>
            <a:fillRect/>
          </a:stretch>
        </p:blipFill>
        <p:spPr bwMode="auto">
          <a:xfrm>
            <a:off x="4800600" y="1600200"/>
            <a:ext cx="3962400" cy="456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Origins of the Caste System</a:t>
            </a:r>
          </a:p>
        </p:txBody>
      </p:sp>
      <p:sp>
        <p:nvSpPr>
          <p:cNvPr id="56323" name="Rectangle 3"/>
          <p:cNvSpPr>
            <a:spLocks noGrp="1" noChangeArrowheads="1"/>
          </p:cNvSpPr>
          <p:nvPr>
            <p:ph type="body" sz="half" idx="1"/>
          </p:nvPr>
        </p:nvSpPr>
        <p:spPr/>
        <p:txBody>
          <a:bodyPr/>
          <a:lstStyle/>
          <a:p>
            <a:pPr eaLnBrk="1" hangingPunct="1">
              <a:lnSpc>
                <a:spcPct val="90000"/>
              </a:lnSpc>
            </a:pPr>
            <a:r>
              <a:rPr lang="en-US" smtClean="0"/>
              <a:t>Caste and </a:t>
            </a:r>
            <a:r>
              <a:rPr lang="en-US" i="1" smtClean="0"/>
              <a:t>varna</a:t>
            </a:r>
            <a:r>
              <a:rPr lang="en-US" smtClean="0"/>
              <a:t> </a:t>
            </a:r>
          </a:p>
          <a:p>
            <a:pPr lvl="1" eaLnBrk="1" hangingPunct="1">
              <a:lnSpc>
                <a:spcPct val="90000"/>
              </a:lnSpc>
            </a:pPr>
            <a:r>
              <a:rPr lang="en-US" sz="3000" i="1" smtClean="0"/>
              <a:t>caste</a:t>
            </a:r>
            <a:r>
              <a:rPr lang="en-US" sz="3000" smtClean="0"/>
              <a:t>: hereditary, unchangeable social classes </a:t>
            </a:r>
          </a:p>
          <a:p>
            <a:pPr lvl="1" eaLnBrk="1" hangingPunct="1">
              <a:lnSpc>
                <a:spcPct val="90000"/>
              </a:lnSpc>
            </a:pPr>
            <a:endParaRPr lang="en-US" sz="3000" smtClean="0"/>
          </a:p>
        </p:txBody>
      </p:sp>
      <p:sp>
        <p:nvSpPr>
          <p:cNvPr id="56324" name="Rectangle 4"/>
          <p:cNvSpPr>
            <a:spLocks noGrp="1" noChangeArrowheads="1"/>
          </p:cNvSpPr>
          <p:nvPr>
            <p:ph type="body" sz="half" idx="2"/>
          </p:nvPr>
        </p:nvSpPr>
        <p:spPr/>
        <p:txBody>
          <a:bodyPr/>
          <a:lstStyle/>
          <a:p>
            <a:pPr eaLnBrk="1" hangingPunct="1"/>
            <a:r>
              <a:rPr lang="en-US" smtClean="0"/>
              <a:t>Subcaste, or </a:t>
            </a:r>
            <a:r>
              <a:rPr lang="en-US" i="1" smtClean="0"/>
              <a:t>jati</a:t>
            </a:r>
            <a:r>
              <a:rPr lang="en-US" smtClean="0"/>
              <a:t> </a:t>
            </a:r>
          </a:p>
          <a:p>
            <a:pPr lvl="1" eaLnBrk="1" hangingPunct="1"/>
            <a:r>
              <a:rPr lang="en-US" sz="2800" smtClean="0"/>
              <a:t>6</a:t>
            </a:r>
            <a:r>
              <a:rPr lang="en-US" sz="2800" baseline="30000" smtClean="0"/>
              <a:t>th</a:t>
            </a:r>
            <a:r>
              <a:rPr lang="en-US" sz="2800" smtClean="0"/>
              <a:t> century BCE</a:t>
            </a:r>
          </a:p>
          <a:p>
            <a:pPr lvl="1" eaLnBrk="1" hangingPunct="1"/>
            <a:r>
              <a:rPr lang="en-US" sz="2800" smtClean="0"/>
              <a:t>determined by occupations </a:t>
            </a:r>
          </a:p>
          <a:p>
            <a:pPr eaLnBrk="1" hangingPunct="1"/>
            <a:r>
              <a:rPr lang="en-US" smtClean="0"/>
              <a:t>social mobility difficult but still possible </a:t>
            </a:r>
          </a:p>
          <a:p>
            <a:pPr eaLnBrk="1" hangingPunct="1"/>
            <a:endParaRPr lang="en-US" smtClean="0"/>
          </a:p>
        </p:txBody>
      </p:sp>
      <p:pic>
        <p:nvPicPr>
          <p:cNvPr id="56325" name="Picture 6" descr="crowded-train"/>
          <p:cNvPicPr>
            <a:picLocks noChangeAspect="1" noChangeArrowheads="1"/>
          </p:cNvPicPr>
          <p:nvPr/>
        </p:nvPicPr>
        <p:blipFill>
          <a:blip r:embed="rId3" cstate="print"/>
          <a:srcRect/>
          <a:stretch>
            <a:fillRect/>
          </a:stretch>
        </p:blipFill>
        <p:spPr bwMode="auto">
          <a:xfrm>
            <a:off x="1066800" y="4267200"/>
            <a:ext cx="37338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Patriarchal Society</a:t>
            </a:r>
          </a:p>
        </p:txBody>
      </p:sp>
      <p:sp>
        <p:nvSpPr>
          <p:cNvPr id="57347" name="Rectangle 3"/>
          <p:cNvSpPr>
            <a:spLocks noGrp="1" noChangeArrowheads="1"/>
          </p:cNvSpPr>
          <p:nvPr>
            <p:ph type="body" idx="1"/>
          </p:nvPr>
        </p:nvSpPr>
        <p:spPr/>
        <p:txBody>
          <a:bodyPr/>
          <a:lstStyle/>
          <a:p>
            <a:pPr eaLnBrk="1" hangingPunct="1">
              <a:lnSpc>
                <a:spcPct val="80000"/>
              </a:lnSpc>
            </a:pPr>
            <a:r>
              <a:rPr lang="en-US" i="1" smtClean="0"/>
              <a:t>The Lawbook of Manu</a:t>
            </a:r>
            <a:r>
              <a:rPr lang="en-US" smtClean="0"/>
              <a:t> </a:t>
            </a:r>
          </a:p>
          <a:p>
            <a:pPr lvl="1" eaLnBrk="1" hangingPunct="1">
              <a:lnSpc>
                <a:spcPct val="80000"/>
              </a:lnSpc>
            </a:pPr>
            <a:r>
              <a:rPr lang="en-US" smtClean="0"/>
              <a:t>1</a:t>
            </a:r>
            <a:r>
              <a:rPr lang="en-US" baseline="30000" smtClean="0"/>
              <a:t>st</a:t>
            </a:r>
            <a:r>
              <a:rPr lang="en-US" smtClean="0"/>
              <a:t> century BCE</a:t>
            </a:r>
          </a:p>
          <a:p>
            <a:pPr lvl="1" eaLnBrk="1" hangingPunct="1">
              <a:lnSpc>
                <a:spcPct val="80000"/>
              </a:lnSpc>
            </a:pPr>
            <a:r>
              <a:rPr lang="en-US" sz="2800" smtClean="0"/>
              <a:t> moral behavior and social relationships </a:t>
            </a:r>
          </a:p>
          <a:p>
            <a:pPr lvl="1" eaLnBrk="1" hangingPunct="1">
              <a:lnSpc>
                <a:spcPct val="80000"/>
              </a:lnSpc>
            </a:pPr>
            <a:r>
              <a:rPr lang="en-US" sz="2800" smtClean="0"/>
              <a:t>Subjected women to the control and guidance of men </a:t>
            </a:r>
          </a:p>
          <a:p>
            <a:pPr lvl="1" eaLnBrk="1" hangingPunct="1">
              <a:lnSpc>
                <a:spcPct val="80000"/>
              </a:lnSpc>
            </a:pPr>
            <a:r>
              <a:rPr lang="en-US" sz="2800" smtClean="0"/>
              <a:t>Women's duties</a:t>
            </a:r>
          </a:p>
          <a:p>
            <a:pPr lvl="2" eaLnBrk="1" hangingPunct="1">
              <a:lnSpc>
                <a:spcPct val="80000"/>
              </a:lnSpc>
            </a:pPr>
            <a:r>
              <a:rPr lang="en-US" sz="2500" smtClean="0"/>
              <a:t>to bear children and maintain the household</a:t>
            </a:r>
          </a:p>
          <a:p>
            <a:pPr eaLnBrk="1" hangingPunct="1">
              <a:lnSpc>
                <a:spcPct val="80000"/>
              </a:lnSpc>
            </a:pPr>
            <a:r>
              <a:rPr lang="en-US" i="1" smtClean="0"/>
              <a:t>Sati</a:t>
            </a:r>
            <a:endParaRPr lang="en-US" smtClean="0"/>
          </a:p>
          <a:p>
            <a:pPr eaLnBrk="1" hangingPunct="1">
              <a:lnSpc>
                <a:spcPct val="80000"/>
              </a:lnSpc>
            </a:pPr>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Religion</a:t>
            </a:r>
          </a:p>
        </p:txBody>
      </p:sp>
      <p:sp>
        <p:nvSpPr>
          <p:cNvPr id="58371" name="Rectangle 3"/>
          <p:cNvSpPr>
            <a:spLocks noGrp="1" noChangeArrowheads="1"/>
          </p:cNvSpPr>
          <p:nvPr>
            <p:ph type="body" idx="1"/>
          </p:nvPr>
        </p:nvSpPr>
        <p:spPr/>
        <p:txBody>
          <a:bodyPr/>
          <a:lstStyle/>
          <a:p>
            <a:pPr eaLnBrk="1" hangingPunct="1"/>
            <a:r>
              <a:rPr lang="en-US" sz="2400" smtClean="0"/>
              <a:t>Aryan religion </a:t>
            </a:r>
          </a:p>
          <a:p>
            <a:pPr lvl="1" eaLnBrk="1" hangingPunct="1"/>
            <a:r>
              <a:rPr lang="en-US" sz="2400" smtClean="0"/>
              <a:t>polytheistic</a:t>
            </a:r>
          </a:p>
          <a:p>
            <a:pPr lvl="1" eaLnBrk="1" hangingPunct="1"/>
            <a:r>
              <a:rPr lang="en-US" sz="2400" smtClean="0"/>
              <a:t>Ritual sacrifices were more important than ethics </a:t>
            </a:r>
          </a:p>
          <a:p>
            <a:pPr lvl="2" eaLnBrk="1" hangingPunct="1"/>
            <a:r>
              <a:rPr lang="en-US" sz="2400" smtClean="0"/>
              <a:t>Priests were specialists of the ritual sacrifices </a:t>
            </a:r>
          </a:p>
          <a:p>
            <a:pPr lvl="1" eaLnBrk="1" hangingPunct="1"/>
            <a:r>
              <a:rPr lang="en-US" sz="2400" smtClean="0"/>
              <a:t>Shift after about 800 B.C.E. </a:t>
            </a:r>
            <a:endParaRPr lang="en-US" smtClean="0"/>
          </a:p>
          <a:p>
            <a:pPr lvl="2" eaLnBrk="1" hangingPunct="1"/>
            <a:r>
              <a:rPr lang="en-US" sz="2400" smtClean="0"/>
              <a:t>Dravidian notions of transmigration and reincarnation were adapted</a:t>
            </a:r>
          </a:p>
          <a:p>
            <a:pPr eaLnBrk="1" hangingPunct="1"/>
            <a:endParaRPr lang="en-US" sz="2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Cultural Diffusion </a:t>
            </a:r>
          </a:p>
        </p:txBody>
      </p:sp>
      <p:sp>
        <p:nvSpPr>
          <p:cNvPr id="59395" name="Rectangle 3"/>
          <p:cNvSpPr>
            <a:spLocks noGrp="1" noChangeArrowheads="1"/>
          </p:cNvSpPr>
          <p:nvPr>
            <p:ph type="body" idx="1"/>
          </p:nvPr>
        </p:nvSpPr>
        <p:spPr/>
        <p:txBody>
          <a:bodyPr/>
          <a:lstStyle/>
          <a:p>
            <a:pPr eaLnBrk="1" hangingPunct="1">
              <a:lnSpc>
                <a:spcPct val="90000"/>
              </a:lnSpc>
            </a:pPr>
            <a:r>
              <a:rPr lang="en-US" sz="2400" smtClean="0"/>
              <a:t>The blending of Aryan and Dravidian Culture</a:t>
            </a:r>
          </a:p>
          <a:p>
            <a:pPr eaLnBrk="1" hangingPunct="1">
              <a:lnSpc>
                <a:spcPct val="90000"/>
              </a:lnSpc>
            </a:pPr>
            <a:r>
              <a:rPr lang="en-US" sz="2400" smtClean="0"/>
              <a:t>The Upanishads, works of religious teachings (800-400 B.C.E.) </a:t>
            </a:r>
          </a:p>
          <a:p>
            <a:pPr lvl="1" eaLnBrk="1" hangingPunct="1">
              <a:lnSpc>
                <a:spcPct val="90000"/>
              </a:lnSpc>
            </a:pPr>
            <a:r>
              <a:rPr lang="en-US" sz="2400" smtClean="0"/>
              <a:t>Brahman: the universal soul </a:t>
            </a:r>
          </a:p>
          <a:p>
            <a:pPr lvl="1" eaLnBrk="1" hangingPunct="1">
              <a:lnSpc>
                <a:spcPct val="90000"/>
              </a:lnSpc>
            </a:pPr>
            <a:r>
              <a:rPr lang="en-US" sz="2400" smtClean="0"/>
              <a:t>Highest goal: to escape reincarnation and join with Brahman </a:t>
            </a:r>
          </a:p>
          <a:p>
            <a:pPr lvl="1" eaLnBrk="1" hangingPunct="1">
              <a:lnSpc>
                <a:spcPct val="90000"/>
              </a:lnSpc>
            </a:pPr>
            <a:r>
              <a:rPr lang="en-US" sz="2400" smtClean="0"/>
              <a:t>Karma</a:t>
            </a:r>
          </a:p>
          <a:p>
            <a:pPr lvl="1" eaLnBrk="1" hangingPunct="1">
              <a:lnSpc>
                <a:spcPct val="90000"/>
              </a:lnSpc>
            </a:pPr>
            <a:r>
              <a:rPr lang="en-US" sz="2400" i="1" smtClean="0"/>
              <a:t>Moksha</a:t>
            </a:r>
            <a:endParaRPr lang="en-US" sz="2400" smtClean="0"/>
          </a:p>
          <a:p>
            <a:pPr eaLnBrk="1" hangingPunct="1">
              <a:lnSpc>
                <a:spcPct val="90000"/>
              </a:lnSpc>
            </a:pPr>
            <a:r>
              <a:rPr lang="en-US" sz="2400" smtClean="0"/>
              <a:t>Religion and Vedic society </a:t>
            </a:r>
          </a:p>
          <a:p>
            <a:pPr lvl="1" eaLnBrk="1" hangingPunct="1">
              <a:lnSpc>
                <a:spcPct val="90000"/>
              </a:lnSpc>
            </a:pPr>
            <a:r>
              <a:rPr lang="en-US" sz="2400" smtClean="0"/>
              <a:t>Samsara and karma reinforced caste and social hierarchy </a:t>
            </a:r>
          </a:p>
          <a:p>
            <a:pPr lvl="1" eaLnBrk="1" hangingPunct="1">
              <a:lnSpc>
                <a:spcPct val="90000"/>
              </a:lnSpc>
            </a:pPr>
            <a:r>
              <a:rPr lang="en-US" sz="2400" smtClean="0"/>
              <a:t>Respect for all living things, a vegetarian diet</a:t>
            </a:r>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ctrTitle"/>
          </p:nvPr>
        </p:nvSpPr>
        <p:spPr/>
        <p:txBody>
          <a:bodyPr/>
          <a:lstStyle/>
          <a:p>
            <a:pPr eaLnBrk="1" hangingPunct="1"/>
            <a:r>
              <a:rPr lang="en-US" smtClean="0"/>
              <a:t>China</a:t>
            </a:r>
          </a:p>
        </p:txBody>
      </p:sp>
      <p:sp>
        <p:nvSpPr>
          <p:cNvPr id="60419" name="Rectangle 11"/>
          <p:cNvSpPr>
            <a:spLocks noGrp="1" noChangeArrowheads="1"/>
          </p:cNvSpPr>
          <p:nvPr>
            <p:ph type="subTitle" idx="1"/>
          </p:nvPr>
        </p:nvSpPr>
        <p:spPr/>
        <p:txBody>
          <a:bodyPr/>
          <a:lstStyle/>
          <a:p>
            <a:pPr eaLnBrk="1" hangingPunct="1"/>
            <a:endParaRPr lang="en-US" smtClean="0"/>
          </a:p>
        </p:txBody>
      </p:sp>
      <p:pic>
        <p:nvPicPr>
          <p:cNvPr id="60420" name="Picture 13" descr="Armoured_Infantryman"/>
          <p:cNvPicPr>
            <a:picLocks noChangeAspect="1" noChangeArrowheads="1"/>
          </p:cNvPicPr>
          <p:nvPr/>
        </p:nvPicPr>
        <p:blipFill>
          <a:blip r:embed="rId3" cstate="print"/>
          <a:srcRect/>
          <a:stretch>
            <a:fillRect/>
          </a:stretch>
        </p:blipFill>
        <p:spPr bwMode="auto">
          <a:xfrm>
            <a:off x="4495800" y="914400"/>
            <a:ext cx="4191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ctrTitle" idx="4294967295"/>
          </p:nvPr>
        </p:nvSpPr>
        <p:spPr>
          <a:xfrm>
            <a:off x="685800" y="2130425"/>
            <a:ext cx="7772400" cy="1470025"/>
          </a:xfrm>
        </p:spPr>
        <p:txBody>
          <a:bodyPr/>
          <a:lstStyle/>
          <a:p>
            <a:r>
              <a:rPr lang="en-US" smtClean="0"/>
              <a:t>Human Environment Interaction</a:t>
            </a:r>
          </a:p>
        </p:txBody>
      </p:sp>
      <p:sp>
        <p:nvSpPr>
          <p:cNvPr id="61443" name="Rectangle 5"/>
          <p:cNvSpPr>
            <a:spLocks noGrp="1" noChangeArrowheads="1"/>
          </p:cNvSpPr>
          <p:nvPr>
            <p:ph type="subTitle" idx="4294967295"/>
          </p:nvPr>
        </p:nvSpPr>
        <p:spPr>
          <a:xfrm>
            <a:off x="1371600" y="3886200"/>
            <a:ext cx="6400800" cy="1752600"/>
          </a:xfrm>
        </p:spPr>
        <p:txBody>
          <a:bodyPr/>
          <a:lstStyle/>
          <a:p>
            <a:pPr marL="0" indent="0" algn="ct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China</a:t>
            </a:r>
          </a:p>
        </p:txBody>
      </p:sp>
      <p:sp>
        <p:nvSpPr>
          <p:cNvPr id="62467" name="Rectangle 3"/>
          <p:cNvSpPr>
            <a:spLocks noGrp="1" noChangeArrowheads="1"/>
          </p:cNvSpPr>
          <p:nvPr>
            <p:ph type="body" sz="half" idx="1"/>
          </p:nvPr>
        </p:nvSpPr>
        <p:spPr/>
        <p:txBody>
          <a:bodyPr/>
          <a:lstStyle/>
          <a:p>
            <a:pPr lvl="1" eaLnBrk="1" hangingPunct="1">
              <a:buSzPct val="90000"/>
              <a:buFont typeface="Wingdings" pitchFamily="2" charset="2"/>
              <a:buChar char="§"/>
            </a:pPr>
            <a:r>
              <a:rPr lang="en-US" sz="2000" smtClean="0"/>
              <a:t>The Yellow River </a:t>
            </a:r>
          </a:p>
          <a:p>
            <a:pPr lvl="2" eaLnBrk="1" hangingPunct="1">
              <a:buSzPct val="90000"/>
              <a:buFont typeface="Wingdings" pitchFamily="2" charset="2"/>
              <a:buChar char="§"/>
            </a:pPr>
            <a:r>
              <a:rPr lang="en-US" smtClean="0"/>
              <a:t>Annually flooding</a:t>
            </a:r>
          </a:p>
          <a:p>
            <a:pPr lvl="2" eaLnBrk="1" hangingPunct="1">
              <a:buSzPct val="90000"/>
              <a:buFont typeface="Wingdings" pitchFamily="2" charset="2"/>
              <a:buChar char="§"/>
            </a:pPr>
            <a:r>
              <a:rPr lang="en-US" smtClean="0"/>
              <a:t>"China's Sorrow" </a:t>
            </a:r>
          </a:p>
          <a:p>
            <a:pPr lvl="2" eaLnBrk="1" hangingPunct="1">
              <a:buSzPct val="90000"/>
              <a:buFont typeface="Wingdings" pitchFamily="2" charset="2"/>
              <a:buChar char="§"/>
            </a:pPr>
            <a:r>
              <a:rPr lang="en-US" smtClean="0"/>
              <a:t>Loess provided rich soil, soft and easy to work</a:t>
            </a:r>
          </a:p>
          <a:p>
            <a:pPr lvl="1" eaLnBrk="1" hangingPunct="1">
              <a:buSzPct val="90000"/>
              <a:buFont typeface="Wingdings" pitchFamily="2" charset="2"/>
              <a:buChar char="§"/>
            </a:pPr>
            <a:r>
              <a:rPr lang="en-US" sz="2000" smtClean="0"/>
              <a:t>Neolithic societies after 5000 B.C.E. </a:t>
            </a:r>
          </a:p>
          <a:p>
            <a:pPr lvl="1" eaLnBrk="1" hangingPunct="1">
              <a:buSzPct val="90000"/>
              <a:buFont typeface="Wingdings" pitchFamily="2" charset="2"/>
              <a:buChar char="§"/>
            </a:pPr>
            <a:r>
              <a:rPr lang="en-US" sz="2000" smtClean="0"/>
              <a:t>Isolated from the rest of the major civilizations</a:t>
            </a:r>
          </a:p>
          <a:p>
            <a:pPr lvl="1" eaLnBrk="1" hangingPunct="1">
              <a:buSzPct val="90000"/>
              <a:buFont typeface="Wingdings" pitchFamily="2" charset="2"/>
              <a:buChar char="§"/>
            </a:pPr>
            <a:r>
              <a:rPr lang="en-US" sz="2000" smtClean="0"/>
              <a:t>The Yangzi valley; dependable river; two crops of rice per year </a:t>
            </a:r>
          </a:p>
          <a:p>
            <a:pPr lvl="1" eaLnBrk="1" hangingPunct="1"/>
            <a:endParaRPr lang="en-US" sz="2000" smtClean="0"/>
          </a:p>
        </p:txBody>
      </p:sp>
      <p:sp>
        <p:nvSpPr>
          <p:cNvPr id="62468" name="Rectangle 4"/>
          <p:cNvSpPr>
            <a:spLocks noGrp="1" noChangeArrowheads="1"/>
          </p:cNvSpPr>
          <p:nvPr>
            <p:ph type="body" sz="half" idx="2"/>
          </p:nvPr>
        </p:nvSpPr>
        <p:spPr/>
        <p:txBody>
          <a:bodyPr/>
          <a:lstStyle/>
          <a:p>
            <a:pPr eaLnBrk="1" hangingPunct="1">
              <a:lnSpc>
                <a:spcPct val="90000"/>
              </a:lnSpc>
            </a:pPr>
            <a:endParaRPr lang="en-US" sz="2400" smtClean="0"/>
          </a:p>
        </p:txBody>
      </p:sp>
      <p:pic>
        <p:nvPicPr>
          <p:cNvPr id="62469" name="Picture 6" descr="huang_he"/>
          <p:cNvPicPr>
            <a:picLocks noChangeAspect="1" noChangeArrowheads="1"/>
          </p:cNvPicPr>
          <p:nvPr/>
        </p:nvPicPr>
        <p:blipFill>
          <a:blip r:embed="rId3" cstate="print"/>
          <a:srcRect/>
          <a:stretch>
            <a:fillRect/>
          </a:stretch>
        </p:blipFill>
        <p:spPr bwMode="auto">
          <a:xfrm>
            <a:off x="4953000" y="1676400"/>
            <a:ext cx="3810000" cy="456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ctrTitle"/>
          </p:nvPr>
        </p:nvSpPr>
        <p:spPr/>
        <p:txBody>
          <a:bodyPr/>
          <a:lstStyle/>
          <a:p>
            <a:r>
              <a:rPr lang="en-US" smtClean="0"/>
              <a:t>Politics</a:t>
            </a:r>
          </a:p>
        </p:txBody>
      </p:sp>
      <p:sp>
        <p:nvSpPr>
          <p:cNvPr id="63491" name="Rectangle 5"/>
          <p:cNvSpPr>
            <a:spLocks noGrp="1" noChangeArrowheads="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Chinese Dynasties</a:t>
            </a:r>
          </a:p>
        </p:txBody>
      </p:sp>
      <p:sp>
        <p:nvSpPr>
          <p:cNvPr id="64515" name="Rectangle 3"/>
          <p:cNvSpPr>
            <a:spLocks noGrp="1" noChangeArrowheads="1"/>
          </p:cNvSpPr>
          <p:nvPr>
            <p:ph type="body" idx="1"/>
          </p:nvPr>
        </p:nvSpPr>
        <p:spPr/>
        <p:txBody>
          <a:bodyPr/>
          <a:lstStyle/>
          <a:p>
            <a:pPr marL="342900" lvl="1" indent="-342900" eaLnBrk="1" hangingPunct="1">
              <a:buClr>
                <a:schemeClr val="folHlink"/>
              </a:buClr>
              <a:buSzTx/>
            </a:pPr>
            <a:r>
              <a:rPr lang="en-US" sz="2400" smtClean="0"/>
              <a:t>The Xia dynasty 2200 B.C.E. </a:t>
            </a:r>
          </a:p>
          <a:p>
            <a:pPr eaLnBrk="1" hangingPunct="1">
              <a:buSzTx/>
            </a:pPr>
            <a:r>
              <a:rPr lang="en-US" sz="2400" smtClean="0"/>
              <a:t>Shang Dynasty 1766-1122 BCE</a:t>
            </a:r>
          </a:p>
          <a:p>
            <a:pPr lvl="2" eaLnBrk="1" hangingPunct="1">
              <a:buSzTx/>
              <a:buFont typeface="Wingdings" pitchFamily="2" charset="2"/>
              <a:buChar char="§"/>
            </a:pPr>
            <a:r>
              <a:rPr lang="en-US" sz="2400" smtClean="0"/>
              <a:t>written records and material remains discovered </a:t>
            </a:r>
          </a:p>
          <a:p>
            <a:pPr lvl="2" eaLnBrk="1" hangingPunct="1">
              <a:buSzTx/>
              <a:buFont typeface="Wingdings" pitchFamily="2" charset="2"/>
              <a:buChar char="§"/>
            </a:pPr>
            <a:r>
              <a:rPr lang="en-US" sz="2400" smtClean="0"/>
              <a:t>Bronze metallurgy, monopolized by ruling elite </a:t>
            </a:r>
          </a:p>
          <a:p>
            <a:pPr lvl="2" eaLnBrk="1" hangingPunct="1">
              <a:buSzTx/>
              <a:buFont typeface="Wingdings" pitchFamily="2" charset="2"/>
              <a:buChar char="§"/>
            </a:pPr>
            <a:r>
              <a:rPr lang="en-US" sz="2400" smtClean="0"/>
              <a:t>Horses and chariots traveled with Indo-European migrants to China </a:t>
            </a:r>
          </a:p>
          <a:p>
            <a:pPr lvl="2" eaLnBrk="1" hangingPunct="1">
              <a:buSzTx/>
              <a:buFont typeface="Wingdings" pitchFamily="2" charset="2"/>
              <a:buChar char="§"/>
            </a:pPr>
            <a:r>
              <a:rPr lang="en-US" sz="2400" smtClean="0"/>
              <a:t>Agricultural surpluses supported large troops </a:t>
            </a:r>
          </a:p>
          <a:p>
            <a:pPr lvl="2" eaLnBrk="1" hangingPunct="1">
              <a:buSzTx/>
              <a:buFont typeface="Wingdings" pitchFamily="2" charset="2"/>
              <a:buChar char="§"/>
            </a:pPr>
            <a:r>
              <a:rPr lang="en-US" sz="2400" smtClean="0"/>
              <a:t>A vast network of walled towns </a:t>
            </a:r>
          </a:p>
          <a:p>
            <a:pPr eaLnBrk="1" hangingPunct="1"/>
            <a:endParaRPr lang="en-US"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Spread of Farming</a:t>
            </a:r>
          </a:p>
        </p:txBody>
      </p:sp>
      <p:sp>
        <p:nvSpPr>
          <p:cNvPr id="8195" name="Rectangle 3"/>
          <p:cNvSpPr>
            <a:spLocks noGrp="1" noChangeArrowheads="1"/>
          </p:cNvSpPr>
          <p:nvPr>
            <p:ph type="body" idx="1"/>
          </p:nvPr>
        </p:nvSpPr>
        <p:spPr/>
        <p:txBody>
          <a:bodyPr/>
          <a:lstStyle/>
          <a:p>
            <a:pPr eaLnBrk="1" hangingPunct="1"/>
            <a:endParaRPr lang="en-US" smtClean="0"/>
          </a:p>
        </p:txBody>
      </p:sp>
      <p:pic>
        <p:nvPicPr>
          <p:cNvPr id="8196" name="Picture 5" descr="The Spread of Agriculture Map, 10000-1000 BCE"/>
          <p:cNvPicPr>
            <a:picLocks noChangeAspect="1" noChangeArrowheads="1"/>
          </p:cNvPicPr>
          <p:nvPr/>
        </p:nvPicPr>
        <p:blipFill>
          <a:blip r:embed="rId3" cstate="print"/>
          <a:srcRect/>
          <a:stretch>
            <a:fillRect/>
          </a:stretch>
        </p:blipFill>
        <p:spPr bwMode="auto">
          <a:xfrm>
            <a:off x="304800" y="1447800"/>
            <a:ext cx="8610600" cy="511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The Zhou Dynasty 1122-256 BCE</a:t>
            </a:r>
          </a:p>
        </p:txBody>
      </p:sp>
      <p:sp>
        <p:nvSpPr>
          <p:cNvPr id="65539" name="Rectangle 3"/>
          <p:cNvSpPr>
            <a:spLocks noGrp="1" noChangeArrowheads="1"/>
          </p:cNvSpPr>
          <p:nvPr>
            <p:ph type="body" sz="half" idx="1"/>
          </p:nvPr>
        </p:nvSpPr>
        <p:spPr/>
        <p:txBody>
          <a:bodyPr/>
          <a:lstStyle/>
          <a:p>
            <a:pPr eaLnBrk="1" hangingPunct="1"/>
            <a:r>
              <a:rPr lang="en-US" sz="2000" smtClean="0"/>
              <a:t>Creation of Mandate of heaven</a:t>
            </a:r>
          </a:p>
          <a:p>
            <a:pPr lvl="1" eaLnBrk="1" hangingPunct="1"/>
            <a:r>
              <a:rPr lang="en-US" sz="2000" smtClean="0"/>
              <a:t>The Zhou needed to justify the overthrow </a:t>
            </a:r>
          </a:p>
          <a:p>
            <a:pPr lvl="1" eaLnBrk="1" hangingPunct="1"/>
            <a:r>
              <a:rPr lang="en-US" sz="2000" smtClean="0"/>
              <a:t>Mandate of heaven only given to virtuous rulers</a:t>
            </a:r>
          </a:p>
          <a:p>
            <a:pPr eaLnBrk="1" hangingPunct="1"/>
            <a:r>
              <a:rPr lang="en-US" sz="2000" smtClean="0"/>
              <a:t>decentralized administration </a:t>
            </a:r>
          </a:p>
          <a:p>
            <a:pPr eaLnBrk="1" hangingPunct="1"/>
            <a:r>
              <a:rPr lang="en-US" sz="2000" smtClean="0"/>
              <a:t>Iron metallurgy spread </a:t>
            </a:r>
          </a:p>
          <a:p>
            <a:pPr lvl="1" eaLnBrk="1" hangingPunct="1"/>
            <a:r>
              <a:rPr lang="en-US" sz="2000" smtClean="0"/>
              <a:t>Decline</a:t>
            </a:r>
          </a:p>
          <a:p>
            <a:pPr lvl="1" eaLnBrk="1" hangingPunct="1"/>
            <a:r>
              <a:rPr lang="en-US" sz="2000" smtClean="0"/>
              <a:t>Nomadic invasion sacked capital in 711 B.C.E. </a:t>
            </a:r>
          </a:p>
          <a:p>
            <a:pPr lvl="1" eaLnBrk="1" hangingPunct="1"/>
            <a:r>
              <a:rPr lang="en-US" sz="2000" smtClean="0"/>
              <a:t>The Warring States (403-221 B.C.E.) </a:t>
            </a:r>
          </a:p>
          <a:p>
            <a:pPr eaLnBrk="1" hangingPunct="1"/>
            <a:endParaRPr lang="en-US" sz="2000" smtClean="0"/>
          </a:p>
        </p:txBody>
      </p:sp>
      <p:sp>
        <p:nvSpPr>
          <p:cNvPr id="65540" name="Rectangle 6"/>
          <p:cNvSpPr>
            <a:spLocks noGrp="1" noChangeArrowheads="1"/>
          </p:cNvSpPr>
          <p:nvPr>
            <p:ph type="body" sz="half" idx="2"/>
          </p:nvPr>
        </p:nvSpPr>
        <p:spPr/>
        <p:txBody>
          <a:bodyPr/>
          <a:lstStyle/>
          <a:p>
            <a:pPr eaLnBrk="1" hangingPunct="1">
              <a:lnSpc>
                <a:spcPct val="90000"/>
              </a:lnSpc>
            </a:pPr>
            <a:r>
              <a:rPr lang="en-US" sz="2000" smtClean="0"/>
              <a:t>Wine vessel</a:t>
            </a:r>
          </a:p>
        </p:txBody>
      </p:sp>
      <p:pic>
        <p:nvPicPr>
          <p:cNvPr id="65541" name="Picture 5" descr="bronze"/>
          <p:cNvPicPr>
            <a:picLocks noChangeAspect="1" noChangeArrowheads="1"/>
          </p:cNvPicPr>
          <p:nvPr/>
        </p:nvPicPr>
        <p:blipFill>
          <a:blip r:embed="rId3" cstate="print"/>
          <a:srcRect/>
          <a:stretch>
            <a:fillRect/>
          </a:stretch>
        </p:blipFill>
        <p:spPr bwMode="auto">
          <a:xfrm>
            <a:off x="4876800" y="1981200"/>
            <a:ext cx="3733800" cy="41529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p:txBody>
          <a:bodyPr/>
          <a:lstStyle/>
          <a:p>
            <a:r>
              <a:rPr lang="en-US" smtClean="0"/>
              <a:t>Culture</a:t>
            </a:r>
          </a:p>
        </p:txBody>
      </p:sp>
      <p:sp>
        <p:nvSpPr>
          <p:cNvPr id="66563" name="Rectangle 5"/>
          <p:cNvSpPr>
            <a:spLocks noGrp="1" noChangeArrowheads="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Family and Patriarchy</a:t>
            </a:r>
          </a:p>
        </p:txBody>
      </p:sp>
      <p:sp>
        <p:nvSpPr>
          <p:cNvPr id="67587" name="Rectangle 3"/>
          <p:cNvSpPr>
            <a:spLocks noGrp="1" noChangeArrowheads="1"/>
          </p:cNvSpPr>
          <p:nvPr>
            <p:ph type="body" idx="1"/>
          </p:nvPr>
        </p:nvSpPr>
        <p:spPr/>
        <p:txBody>
          <a:bodyPr/>
          <a:lstStyle/>
          <a:p>
            <a:pPr eaLnBrk="1" hangingPunct="1">
              <a:lnSpc>
                <a:spcPct val="90000"/>
              </a:lnSpc>
            </a:pPr>
            <a:r>
              <a:rPr lang="en-US" sz="2400" smtClean="0"/>
              <a:t>Veneration of ancestors </a:t>
            </a:r>
          </a:p>
          <a:p>
            <a:pPr lvl="1" eaLnBrk="1" hangingPunct="1">
              <a:lnSpc>
                <a:spcPct val="90000"/>
              </a:lnSpc>
            </a:pPr>
            <a:r>
              <a:rPr lang="en-US" sz="2400" smtClean="0"/>
              <a:t>Belief in ancestors' presence and their continuing influence </a:t>
            </a:r>
          </a:p>
          <a:p>
            <a:pPr lvl="1" eaLnBrk="1" hangingPunct="1">
              <a:lnSpc>
                <a:spcPct val="90000"/>
              </a:lnSpc>
            </a:pPr>
            <a:r>
              <a:rPr lang="en-US" sz="2400" smtClean="0"/>
              <a:t>Family heads presided over rites of honoring ancestors' spirits</a:t>
            </a:r>
          </a:p>
          <a:p>
            <a:pPr eaLnBrk="1" hangingPunct="1">
              <a:lnSpc>
                <a:spcPct val="90000"/>
              </a:lnSpc>
            </a:pPr>
            <a:r>
              <a:rPr lang="en-US" sz="2400" smtClean="0"/>
              <a:t>Patriarchal society evolved out of matrilineal one </a:t>
            </a:r>
          </a:p>
          <a:p>
            <a:pPr lvl="1" eaLnBrk="1" hangingPunct="1">
              <a:lnSpc>
                <a:spcPct val="90000"/>
              </a:lnSpc>
            </a:pPr>
            <a:r>
              <a:rPr lang="en-US" sz="2400" smtClean="0"/>
              <a:t>The rise of large states brought focus on men's contribution </a:t>
            </a:r>
          </a:p>
          <a:p>
            <a:pPr lvl="1" eaLnBrk="1" hangingPunct="1">
              <a:lnSpc>
                <a:spcPct val="90000"/>
              </a:lnSpc>
            </a:pPr>
            <a:r>
              <a:rPr lang="en-US" sz="2400" smtClean="0"/>
              <a:t>After the Shang, females devalued</a:t>
            </a:r>
          </a:p>
          <a:p>
            <a:pPr eaLnBrk="1" hangingPunct="1">
              <a:lnSpc>
                <a:spcPct val="90000"/>
              </a:lnSpc>
            </a:pPr>
            <a:endParaRPr lang="en-US" sz="2400" smtClean="0"/>
          </a:p>
        </p:txBody>
      </p:sp>
      <p:pic>
        <p:nvPicPr>
          <p:cNvPr id="67588" name="Picture 6" descr="200px-Ancestor_worship004"/>
          <p:cNvPicPr>
            <a:picLocks noChangeAspect="1" noChangeArrowheads="1"/>
          </p:cNvPicPr>
          <p:nvPr/>
        </p:nvPicPr>
        <p:blipFill>
          <a:blip r:embed="rId3" cstate="print"/>
          <a:srcRect/>
          <a:stretch>
            <a:fillRect/>
          </a:stretch>
        </p:blipFill>
        <p:spPr bwMode="auto">
          <a:xfrm>
            <a:off x="6553200" y="4419600"/>
            <a:ext cx="2438400" cy="22098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Culture</a:t>
            </a:r>
          </a:p>
        </p:txBody>
      </p:sp>
      <p:sp>
        <p:nvSpPr>
          <p:cNvPr id="68611" name="Rectangle 3"/>
          <p:cNvSpPr>
            <a:spLocks noGrp="1" noChangeArrowheads="1"/>
          </p:cNvSpPr>
          <p:nvPr>
            <p:ph type="body" sz="half" idx="1"/>
          </p:nvPr>
        </p:nvSpPr>
        <p:spPr/>
        <p:txBody>
          <a:bodyPr/>
          <a:lstStyle/>
          <a:p>
            <a:pPr eaLnBrk="1" hangingPunct="1"/>
            <a:r>
              <a:rPr lang="en-US" sz="2000" smtClean="0"/>
              <a:t>Absence of organized religion and priestly class </a:t>
            </a:r>
            <a:endParaRPr lang="en-US" sz="2200" smtClean="0"/>
          </a:p>
          <a:p>
            <a:pPr lvl="1" eaLnBrk="1" hangingPunct="1"/>
            <a:r>
              <a:rPr lang="en-US" sz="2000" smtClean="0"/>
              <a:t>Oracle bones used by fortune-tellers </a:t>
            </a:r>
          </a:p>
          <a:p>
            <a:pPr lvl="1" eaLnBrk="1" hangingPunct="1"/>
            <a:r>
              <a:rPr lang="en-US" sz="2000" smtClean="0"/>
              <a:t>Early Chinese writing, from pictograph to ideograph </a:t>
            </a:r>
          </a:p>
          <a:p>
            <a:pPr lvl="2" eaLnBrk="1" hangingPunct="1"/>
            <a:r>
              <a:rPr lang="en-US" smtClean="0"/>
              <a:t>Modern Chinese writing is direct descendant of Shang writing</a:t>
            </a:r>
          </a:p>
          <a:p>
            <a:pPr eaLnBrk="1" hangingPunct="1"/>
            <a:endParaRPr lang="en-US" sz="2400" smtClean="0"/>
          </a:p>
        </p:txBody>
      </p:sp>
      <p:sp>
        <p:nvSpPr>
          <p:cNvPr id="68612" name="Rectangle 6"/>
          <p:cNvSpPr>
            <a:spLocks noGrp="1" noChangeArrowheads="1"/>
          </p:cNvSpPr>
          <p:nvPr>
            <p:ph type="body" sz="half" idx="2"/>
          </p:nvPr>
        </p:nvSpPr>
        <p:spPr/>
        <p:txBody>
          <a:bodyPr/>
          <a:lstStyle/>
          <a:p>
            <a:pPr eaLnBrk="1" hangingPunct="1"/>
            <a:r>
              <a:rPr lang="en-US" sz="2400" smtClean="0"/>
              <a:t>Oracle bone from Shang</a:t>
            </a:r>
          </a:p>
        </p:txBody>
      </p:sp>
      <p:pic>
        <p:nvPicPr>
          <p:cNvPr id="68613" name="Picture 5" descr="oracle_bone"/>
          <p:cNvPicPr>
            <a:picLocks noChangeAspect="1" noChangeArrowheads="1"/>
          </p:cNvPicPr>
          <p:nvPr/>
        </p:nvPicPr>
        <p:blipFill>
          <a:blip r:embed="rId3" cstate="print"/>
          <a:srcRect/>
          <a:stretch>
            <a:fillRect/>
          </a:stretch>
        </p:blipFill>
        <p:spPr bwMode="auto">
          <a:xfrm>
            <a:off x="5029200" y="2438400"/>
            <a:ext cx="35052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Cultural Exchange</a:t>
            </a:r>
          </a:p>
        </p:txBody>
      </p:sp>
      <p:sp>
        <p:nvSpPr>
          <p:cNvPr id="69635" name="Rectangle 3"/>
          <p:cNvSpPr>
            <a:spLocks noGrp="1" noChangeArrowheads="1"/>
          </p:cNvSpPr>
          <p:nvPr>
            <p:ph type="body" idx="1"/>
          </p:nvPr>
        </p:nvSpPr>
        <p:spPr/>
        <p:txBody>
          <a:bodyPr/>
          <a:lstStyle/>
          <a:p>
            <a:pPr eaLnBrk="1" hangingPunct="1"/>
            <a:r>
              <a:rPr lang="en-US" sz="2400" smtClean="0"/>
              <a:t>Nomadic peoples of the steppe lands--herders </a:t>
            </a:r>
          </a:p>
          <a:p>
            <a:pPr lvl="2" eaLnBrk="1" hangingPunct="1"/>
            <a:r>
              <a:rPr lang="en-US" sz="2400" smtClean="0"/>
              <a:t>Traded with Chinese</a:t>
            </a:r>
          </a:p>
          <a:p>
            <a:pPr lvl="2" eaLnBrk="1" hangingPunct="1"/>
            <a:r>
              <a:rPr lang="en-US" sz="2400" smtClean="0"/>
              <a:t>frequently invaded</a:t>
            </a:r>
          </a:p>
          <a:p>
            <a:pPr lvl="2" eaLnBrk="1" hangingPunct="1"/>
            <a:r>
              <a:rPr lang="en-US" sz="2400" smtClean="0"/>
              <a:t>did not imitate Chinese ways </a:t>
            </a:r>
          </a:p>
          <a:p>
            <a:pPr lvl="2" eaLnBrk="1" hangingPunct="1"/>
            <a:r>
              <a:rPr lang="en-US" sz="2400" smtClean="0"/>
              <a:t>relied on grains and manufactured goods of the Chinese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ctrTitle"/>
          </p:nvPr>
        </p:nvSpPr>
        <p:spPr/>
        <p:txBody>
          <a:bodyPr/>
          <a:lstStyle/>
          <a:p>
            <a:r>
              <a:rPr lang="en-US" smtClean="0"/>
              <a:t>Chinese Society</a:t>
            </a:r>
          </a:p>
        </p:txBody>
      </p:sp>
      <p:sp>
        <p:nvSpPr>
          <p:cNvPr id="71683" name="Rectangle 5"/>
          <p:cNvSpPr>
            <a:spLocks noGrp="1" noChangeArrowheads="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Society </a:t>
            </a:r>
          </a:p>
        </p:txBody>
      </p:sp>
      <p:sp>
        <p:nvSpPr>
          <p:cNvPr id="72707" name="Rectangle 3"/>
          <p:cNvSpPr>
            <a:spLocks noGrp="1" noChangeArrowheads="1"/>
          </p:cNvSpPr>
          <p:nvPr>
            <p:ph type="body" idx="1"/>
          </p:nvPr>
        </p:nvSpPr>
        <p:spPr/>
        <p:txBody>
          <a:bodyPr/>
          <a:lstStyle/>
          <a:p>
            <a:pPr eaLnBrk="1" hangingPunct="1">
              <a:buFont typeface="Wingdings" pitchFamily="2" charset="2"/>
              <a:buNone/>
            </a:pPr>
            <a:r>
              <a:rPr lang="en-US" smtClean="0"/>
              <a:t>The social order: based on wealth</a:t>
            </a:r>
          </a:p>
          <a:p>
            <a:pPr eaLnBrk="1" hangingPunct="1"/>
            <a:r>
              <a:rPr lang="en-US" smtClean="0"/>
              <a:t>Hereditary aristocrats</a:t>
            </a:r>
          </a:p>
          <a:p>
            <a:pPr eaLnBrk="1" hangingPunct="1"/>
            <a:r>
              <a:rPr lang="en-US" smtClean="0"/>
              <a:t>Administrative and military offices </a:t>
            </a:r>
          </a:p>
          <a:p>
            <a:pPr eaLnBrk="1" hangingPunct="1"/>
            <a:r>
              <a:rPr lang="en-US" smtClean="0"/>
              <a:t>Free artisans and craftsmen mostly worked for elites</a:t>
            </a:r>
          </a:p>
          <a:p>
            <a:pPr eaLnBrk="1" hangingPunct="1"/>
            <a:r>
              <a:rPr lang="en-US" smtClean="0"/>
              <a:t>Peasants</a:t>
            </a:r>
          </a:p>
          <a:p>
            <a:pPr eaLnBrk="1" hangingPunct="1"/>
            <a:r>
              <a:rPr lang="en-US" smtClean="0"/>
              <a:t>Women's work</a:t>
            </a:r>
          </a:p>
          <a:p>
            <a:pPr lvl="1" eaLnBrk="1" hangingPunct="1"/>
            <a:r>
              <a:rPr lang="en-US" smtClean="0"/>
              <a:t>wine making, weaving, silkworm raising </a:t>
            </a:r>
          </a:p>
          <a:p>
            <a:pPr eaLnBrk="1" hangingPunct="1"/>
            <a:r>
              <a:rPr lang="en-US" smtClean="0"/>
              <a:t>Slaves, mostly war prisoners</a:t>
            </a:r>
          </a:p>
          <a:p>
            <a:pPr eaLnBrk="1" hangingPunct="1"/>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ctrTitle"/>
          </p:nvPr>
        </p:nvSpPr>
        <p:spPr/>
        <p:txBody>
          <a:bodyPr/>
          <a:lstStyle/>
          <a:p>
            <a:r>
              <a:rPr lang="en-US" smtClean="0"/>
              <a:t>China’s Economic Systems</a:t>
            </a:r>
          </a:p>
        </p:txBody>
      </p:sp>
      <p:sp>
        <p:nvSpPr>
          <p:cNvPr id="73731" name="Rectangle 5"/>
          <p:cNvSpPr>
            <a:spLocks noGrp="1" noChangeArrowheads="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mtClean="0"/>
              <a:t>Economics</a:t>
            </a:r>
          </a:p>
        </p:txBody>
      </p:sp>
      <p:sp>
        <p:nvSpPr>
          <p:cNvPr id="74755" name="Rectangle 3"/>
          <p:cNvSpPr>
            <a:spLocks noGrp="1" noChangeArrowheads="1"/>
          </p:cNvSpPr>
          <p:nvPr>
            <p:ph type="body" idx="1"/>
          </p:nvPr>
        </p:nvSpPr>
        <p:spPr/>
        <p:txBody>
          <a:bodyPr/>
          <a:lstStyle/>
          <a:p>
            <a:pPr>
              <a:lnSpc>
                <a:spcPct val="90000"/>
              </a:lnSpc>
            </a:pPr>
            <a:r>
              <a:rPr lang="en-US" smtClean="0"/>
              <a:t>Merchants and trade are significant</a:t>
            </a:r>
          </a:p>
          <a:p>
            <a:pPr>
              <a:lnSpc>
                <a:spcPct val="90000"/>
              </a:lnSpc>
            </a:pPr>
            <a:r>
              <a:rPr lang="en-US" smtClean="0"/>
              <a:t>Under the Zhou:</a:t>
            </a:r>
          </a:p>
          <a:p>
            <a:pPr lvl="1">
              <a:lnSpc>
                <a:spcPct val="90000"/>
              </a:lnSpc>
            </a:pPr>
            <a:r>
              <a:rPr lang="en-US" smtClean="0"/>
              <a:t>Roads and canals will be built</a:t>
            </a:r>
          </a:p>
          <a:p>
            <a:pPr lvl="1">
              <a:lnSpc>
                <a:spcPct val="90000"/>
              </a:lnSpc>
            </a:pPr>
            <a:r>
              <a:rPr lang="en-US" smtClean="0"/>
              <a:t>Money is coined</a:t>
            </a:r>
          </a:p>
          <a:p>
            <a:pPr lvl="1">
              <a:lnSpc>
                <a:spcPct val="90000"/>
              </a:lnSpc>
            </a:pPr>
            <a:r>
              <a:rPr lang="en-US" smtClean="0"/>
              <a:t>Blast furnaces built for iron</a:t>
            </a:r>
          </a:p>
          <a:p>
            <a:pPr>
              <a:lnSpc>
                <a:spcPct val="90000"/>
              </a:lnSpc>
            </a:pPr>
            <a:r>
              <a:rPr lang="en-US" smtClean="0"/>
              <a:t>Traded with:</a:t>
            </a:r>
          </a:p>
          <a:p>
            <a:pPr lvl="1">
              <a:lnSpc>
                <a:spcPct val="90000"/>
              </a:lnSpc>
            </a:pPr>
            <a:r>
              <a:rPr lang="en-US" smtClean="0"/>
              <a:t>Nomadic people People to the west (central Asia) to the south (SE Asia)</a:t>
            </a:r>
          </a:p>
          <a:p>
            <a:pPr lvl="1">
              <a:lnSpc>
                <a:spcPct val="90000"/>
              </a:lnSpc>
            </a:pPr>
            <a:r>
              <a:rPr lang="en-US" smtClean="0"/>
              <a:t>Korea and offshore islands</a:t>
            </a:r>
          </a:p>
          <a:p>
            <a:pPr lvl="1">
              <a:lnSpc>
                <a:spcPct val="90000"/>
              </a:lnSpc>
            </a:pPr>
            <a:r>
              <a:rPr lang="en-US" smtClean="0"/>
              <a:t>Maritime neighbors included India</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ctrTitle"/>
          </p:nvPr>
        </p:nvSpPr>
        <p:spPr/>
        <p:txBody>
          <a:bodyPr/>
          <a:lstStyle/>
          <a:p>
            <a:r>
              <a:rPr lang="en-US" smtClean="0"/>
              <a:t>The Americas and Oceania</a:t>
            </a:r>
          </a:p>
        </p:txBody>
      </p:sp>
      <p:sp>
        <p:nvSpPr>
          <p:cNvPr id="75779" name="Rectangle 5"/>
          <p:cNvSpPr>
            <a:spLocks noGrp="1" noChangeArrowheads="1"/>
          </p:cNvSpPr>
          <p:nvPr>
            <p:ph type="subTitle" idx="1"/>
          </p:nvPr>
        </p:nvSpPr>
        <p:spPr/>
        <p:txBody>
          <a:bodyPr/>
          <a:lstStyle/>
          <a:p>
            <a:r>
              <a:rPr lang="en-US" smtClean="0"/>
              <a:t>Worlds Apart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p:txBody>
          <a:bodyPr/>
          <a:lstStyle/>
          <a:p>
            <a:pPr eaLnBrk="1" hangingPunct="1"/>
            <a:r>
              <a:rPr lang="en-US" smtClean="0"/>
              <a:t>Rise of ‘Civilizations’ and the Complex Society</a:t>
            </a:r>
          </a:p>
        </p:txBody>
      </p:sp>
      <p:sp>
        <p:nvSpPr>
          <p:cNvPr id="9219"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p:txBody>
          <a:bodyPr/>
          <a:lstStyle/>
          <a:p>
            <a:pPr algn="ctr" eaLnBrk="1" hangingPunct="1"/>
            <a:r>
              <a:rPr lang="en-US" sz="4400" smtClean="0"/>
              <a:t>Mesoamerica</a:t>
            </a:r>
          </a:p>
        </p:txBody>
      </p:sp>
      <p:sp>
        <p:nvSpPr>
          <p:cNvPr id="76803" name="Rectangle 12"/>
          <p:cNvSpPr>
            <a:spLocks noGrp="1" noChangeArrowheads="1"/>
          </p:cNvSpPr>
          <p:nvPr>
            <p:ph type="body" idx="1"/>
          </p:nvPr>
        </p:nvSpPr>
        <p:spPr/>
        <p:txBody>
          <a:bodyPr/>
          <a:lstStyle/>
          <a:p>
            <a:pPr eaLnBrk="1" hangingPunct="1"/>
            <a:endParaRPr lang="en-US" smtClean="0"/>
          </a:p>
        </p:txBody>
      </p:sp>
      <p:pic>
        <p:nvPicPr>
          <p:cNvPr id="76804" name="Picture 10" descr="mapa"/>
          <p:cNvPicPr>
            <a:picLocks noChangeAspect="1" noChangeArrowheads="1"/>
          </p:cNvPicPr>
          <p:nvPr/>
        </p:nvPicPr>
        <p:blipFill>
          <a:blip r:embed="rId3" cstate="print"/>
          <a:srcRect/>
          <a:stretch>
            <a:fillRect/>
          </a:stretch>
        </p:blipFill>
        <p:spPr bwMode="auto">
          <a:xfrm>
            <a:off x="1143000" y="1676400"/>
            <a:ext cx="74676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Migration</a:t>
            </a:r>
          </a:p>
        </p:txBody>
      </p:sp>
      <p:sp>
        <p:nvSpPr>
          <p:cNvPr id="77827" name="Rectangle 3"/>
          <p:cNvSpPr>
            <a:spLocks noGrp="1" noChangeArrowheads="1"/>
          </p:cNvSpPr>
          <p:nvPr>
            <p:ph type="body" idx="1"/>
          </p:nvPr>
        </p:nvSpPr>
        <p:spPr/>
        <p:txBody>
          <a:bodyPr/>
          <a:lstStyle/>
          <a:p>
            <a:pPr eaLnBrk="1" hangingPunct="1"/>
            <a:r>
              <a:rPr lang="en-US" sz="2400" smtClean="0"/>
              <a:t>Large wave of humans traveled from Siberia to Alaska around 13,000 B.C.E. </a:t>
            </a:r>
          </a:p>
          <a:p>
            <a:pPr lvl="2" eaLnBrk="1" hangingPunct="1"/>
            <a:r>
              <a:rPr lang="en-US" sz="2400" smtClean="0"/>
              <a:t>Agriculture began 7500 B.C.E.</a:t>
            </a:r>
          </a:p>
          <a:p>
            <a:pPr lvl="1" eaLnBrk="1" hangingPunct="1"/>
            <a:r>
              <a:rPr lang="en-US" sz="2400" smtClean="0"/>
              <a:t>Early agriculture</a:t>
            </a:r>
          </a:p>
          <a:p>
            <a:pPr lvl="2" eaLnBrk="1" hangingPunct="1"/>
            <a:r>
              <a:rPr lang="en-US" sz="2400" smtClean="0"/>
              <a:t>beans, squashes, chilis</a:t>
            </a:r>
          </a:p>
          <a:p>
            <a:pPr lvl="2" eaLnBrk="1" hangingPunct="1"/>
            <a:r>
              <a:rPr lang="en-US" sz="2400" smtClean="0"/>
              <a:t>maize became the staple; 5000 B.C.E.</a:t>
            </a:r>
          </a:p>
          <a:p>
            <a:pPr lvl="2" eaLnBrk="1" hangingPunct="1"/>
            <a:r>
              <a:rPr lang="en-US" sz="2400" smtClean="0"/>
              <a:t>no large domesticated animals </a:t>
            </a:r>
          </a:p>
          <a:p>
            <a:pPr lvl="2" eaLnBrk="1" hangingPunct="1"/>
            <a:r>
              <a:rPr lang="en-US" sz="2400" smtClean="0"/>
              <a:t>no wheeled vehicles</a:t>
            </a:r>
          </a:p>
          <a:p>
            <a:pPr lvl="1" eaLnBrk="1" hangingPunct="1"/>
            <a:r>
              <a:rPr lang="en-US" sz="2400" smtClean="0"/>
              <a:t>Olmecs “the rubber people” 1200 B.C.E.</a:t>
            </a:r>
          </a:p>
          <a:p>
            <a:pPr lvl="2" eaLnBrk="1" hangingPunct="1"/>
            <a:r>
              <a:rPr lang="en-US" sz="2400" smtClean="0"/>
              <a:t>Influence	</a:t>
            </a:r>
          </a:p>
          <a:p>
            <a:pPr lvl="3" eaLnBrk="1" hangingPunct="1"/>
            <a:r>
              <a:rPr lang="en-US" sz="2100" smtClean="0"/>
              <a:t>maize, pyramids, calendar, human sacrifice, ball game </a:t>
            </a:r>
          </a:p>
          <a:p>
            <a:pPr eaLnBrk="1" hangingPunct="1"/>
            <a:endParaRPr lang="en-US" sz="24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South America</a:t>
            </a:r>
          </a:p>
        </p:txBody>
      </p:sp>
      <p:sp>
        <p:nvSpPr>
          <p:cNvPr id="78851" name="Rectangle 3"/>
          <p:cNvSpPr>
            <a:spLocks noGrp="1" noChangeArrowheads="1"/>
          </p:cNvSpPr>
          <p:nvPr>
            <p:ph type="body" sz="half" idx="1"/>
          </p:nvPr>
        </p:nvSpPr>
        <p:spPr/>
        <p:txBody>
          <a:bodyPr/>
          <a:lstStyle/>
          <a:p>
            <a:pPr eaLnBrk="1" hangingPunct="1"/>
            <a:r>
              <a:rPr lang="en-US" sz="2400" dirty="0" smtClean="0"/>
              <a:t>Migration</a:t>
            </a:r>
          </a:p>
          <a:p>
            <a:pPr lvl="1" eaLnBrk="1" hangingPunct="1"/>
            <a:r>
              <a:rPr lang="en-US" sz="2500" dirty="0" smtClean="0"/>
              <a:t>By 12,000 B.C.E. peoples reached South America </a:t>
            </a:r>
          </a:p>
          <a:p>
            <a:pPr lvl="1" eaLnBrk="1" hangingPunct="1"/>
            <a:r>
              <a:rPr lang="en-US" sz="2500" dirty="0" smtClean="0"/>
              <a:t>By 8000 B.C.E. they began to experiment with agriculture </a:t>
            </a:r>
          </a:p>
          <a:p>
            <a:pPr lvl="1" eaLnBrk="1" hangingPunct="1"/>
            <a:r>
              <a:rPr lang="en-US" sz="2500" dirty="0" smtClean="0"/>
              <a:t>Complex societies 1000 B.C.E. </a:t>
            </a:r>
          </a:p>
          <a:p>
            <a:pPr lvl="1" eaLnBrk="1" hangingPunct="1"/>
            <a:r>
              <a:rPr lang="en-US" sz="2500" dirty="0" smtClean="0"/>
              <a:t>located in modern-day Peru</a:t>
            </a:r>
          </a:p>
          <a:p>
            <a:pPr eaLnBrk="1" hangingPunct="1"/>
            <a:endParaRPr lang="en-US" sz="2400" dirty="0" smtClean="0"/>
          </a:p>
        </p:txBody>
      </p:sp>
      <p:sp>
        <p:nvSpPr>
          <p:cNvPr id="78852" name="Rectangle 4"/>
          <p:cNvSpPr>
            <a:spLocks noGrp="1" noChangeArrowheads="1"/>
          </p:cNvSpPr>
          <p:nvPr>
            <p:ph type="body" sz="half" idx="2"/>
          </p:nvPr>
        </p:nvSpPr>
        <p:spPr/>
        <p:txBody>
          <a:bodyPr/>
          <a:lstStyle/>
          <a:p>
            <a:pPr eaLnBrk="1" hangingPunct="1">
              <a:lnSpc>
                <a:spcPct val="90000"/>
              </a:lnSpc>
            </a:pPr>
            <a:endParaRPr lang="en-US" sz="2400" smtClean="0"/>
          </a:p>
        </p:txBody>
      </p:sp>
      <p:pic>
        <p:nvPicPr>
          <p:cNvPr id="78853" name="Picture 6" descr="450px-Cabeza_Clava_Chavin"/>
          <p:cNvPicPr>
            <a:picLocks noChangeAspect="1" noChangeArrowheads="1"/>
          </p:cNvPicPr>
          <p:nvPr/>
        </p:nvPicPr>
        <p:blipFill>
          <a:blip r:embed="rId3" cstate="print"/>
          <a:srcRect/>
          <a:stretch>
            <a:fillRect/>
          </a:stretch>
        </p:blipFill>
        <p:spPr bwMode="auto">
          <a:xfrm>
            <a:off x="5105400" y="1676400"/>
            <a:ext cx="35814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The Chavin Cult</a:t>
            </a:r>
          </a:p>
        </p:txBody>
      </p:sp>
      <p:sp>
        <p:nvSpPr>
          <p:cNvPr id="79875" name="Rectangle 3"/>
          <p:cNvSpPr>
            <a:spLocks noGrp="1" noChangeArrowheads="1"/>
          </p:cNvSpPr>
          <p:nvPr>
            <p:ph type="body" idx="1"/>
          </p:nvPr>
        </p:nvSpPr>
        <p:spPr/>
        <p:txBody>
          <a:bodyPr/>
          <a:lstStyle/>
          <a:p>
            <a:pPr eaLnBrk="1" hangingPunct="1"/>
            <a:r>
              <a:rPr lang="en-US" smtClean="0"/>
              <a:t>900 to 300 B.C.E.</a:t>
            </a:r>
          </a:p>
          <a:p>
            <a:pPr eaLnBrk="1" hangingPunct="1"/>
            <a:r>
              <a:rPr lang="en-US" smtClean="0"/>
              <a:t>Main crops</a:t>
            </a:r>
          </a:p>
          <a:p>
            <a:pPr lvl="1" eaLnBrk="1" hangingPunct="1"/>
            <a:r>
              <a:rPr lang="en-US" smtClean="0"/>
              <a:t>Beans, sweet potatoes, peanuts, cotton</a:t>
            </a:r>
          </a:p>
          <a:p>
            <a:pPr eaLnBrk="1" hangingPunct="1"/>
            <a:r>
              <a:rPr lang="en-US" smtClean="0"/>
              <a:t>Devised techniques of producing cotton textiles and fishing nets </a:t>
            </a:r>
          </a:p>
          <a:p>
            <a:pPr eaLnBrk="1" hangingPunct="1"/>
            <a:r>
              <a:rPr lang="en-US" smtClean="0"/>
              <a:t>Discovered gold, silver, and copper metallurgy </a:t>
            </a:r>
          </a:p>
          <a:p>
            <a:pPr eaLnBrk="1" hangingPunct="1"/>
            <a:r>
              <a:rPr lang="en-US" smtClean="0"/>
              <a:t>Irrigation, trade, military, no writing </a:t>
            </a:r>
          </a:p>
          <a:p>
            <a:pPr eaLnBrk="1" hangingPunct="1"/>
            <a:r>
              <a:rPr lang="en-US" smtClean="0"/>
              <a:t>Artistic legacy</a:t>
            </a:r>
          </a:p>
          <a:p>
            <a:pPr eaLnBrk="1" hangingPunct="1"/>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p:txBody>
          <a:bodyPr/>
          <a:lstStyle/>
          <a:p>
            <a:pPr algn="ctr" eaLnBrk="1" hangingPunct="1"/>
            <a:r>
              <a:rPr lang="en-US" smtClean="0"/>
              <a:t>Oceania</a:t>
            </a:r>
          </a:p>
        </p:txBody>
      </p:sp>
      <p:sp>
        <p:nvSpPr>
          <p:cNvPr id="80899" name="Rectangle 5"/>
          <p:cNvSpPr>
            <a:spLocks noGrp="1" noChangeArrowheads="1"/>
          </p:cNvSpPr>
          <p:nvPr>
            <p:ph type="body" idx="1"/>
          </p:nvPr>
        </p:nvSpPr>
        <p:spPr/>
        <p:txBody>
          <a:bodyPr/>
          <a:lstStyle/>
          <a:p>
            <a:pPr eaLnBrk="1" hangingPunct="1"/>
            <a:endParaRPr lang="en-US" smtClean="0"/>
          </a:p>
        </p:txBody>
      </p:sp>
      <p:pic>
        <p:nvPicPr>
          <p:cNvPr id="80900" name="Picture 7" descr="Oceania"/>
          <p:cNvPicPr>
            <a:picLocks noChangeAspect="1" noChangeArrowheads="1"/>
          </p:cNvPicPr>
          <p:nvPr/>
        </p:nvPicPr>
        <p:blipFill>
          <a:blip r:embed="rId3" cstate="print"/>
          <a:srcRect/>
          <a:stretch>
            <a:fillRect/>
          </a:stretch>
        </p:blipFill>
        <p:spPr bwMode="auto">
          <a:xfrm>
            <a:off x="914400" y="1600200"/>
            <a:ext cx="77724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Oceania</a:t>
            </a:r>
          </a:p>
        </p:txBody>
      </p:sp>
      <p:sp>
        <p:nvSpPr>
          <p:cNvPr id="81923" name="Rectangle 3"/>
          <p:cNvSpPr>
            <a:spLocks noGrp="1" noChangeArrowheads="1"/>
          </p:cNvSpPr>
          <p:nvPr>
            <p:ph type="body" idx="1"/>
          </p:nvPr>
        </p:nvSpPr>
        <p:spPr/>
        <p:txBody>
          <a:bodyPr/>
          <a:lstStyle/>
          <a:p>
            <a:pPr eaLnBrk="1" hangingPunct="1">
              <a:lnSpc>
                <a:spcPct val="90000"/>
              </a:lnSpc>
            </a:pPr>
            <a:r>
              <a:rPr lang="en-US" smtClean="0"/>
              <a:t>Early societies in Australia and New Guinea </a:t>
            </a:r>
          </a:p>
          <a:p>
            <a:pPr lvl="1" eaLnBrk="1" hangingPunct="1">
              <a:lnSpc>
                <a:spcPct val="90000"/>
              </a:lnSpc>
            </a:pPr>
            <a:r>
              <a:rPr lang="en-US" sz="2800" smtClean="0"/>
              <a:t>Human migrants 60,000 BCE</a:t>
            </a:r>
          </a:p>
          <a:p>
            <a:pPr lvl="2" eaLnBrk="1" hangingPunct="1">
              <a:lnSpc>
                <a:spcPct val="90000"/>
              </a:lnSpc>
            </a:pPr>
            <a:r>
              <a:rPr lang="en-US" sz="2800" smtClean="0"/>
              <a:t>Australia: hunting and gathering until the 19th and 20</a:t>
            </a:r>
            <a:r>
              <a:rPr lang="en-US" sz="2800" baseline="30000" smtClean="0"/>
              <a:t>th</a:t>
            </a:r>
            <a:r>
              <a:rPr lang="en-US" sz="2800" smtClean="0"/>
              <a:t> centuries C.E. </a:t>
            </a:r>
          </a:p>
          <a:p>
            <a:pPr lvl="2" eaLnBrk="1" hangingPunct="1">
              <a:lnSpc>
                <a:spcPct val="90000"/>
              </a:lnSpc>
            </a:pPr>
            <a:r>
              <a:rPr lang="en-US" sz="2800" smtClean="0"/>
              <a:t>New Guinea: Turned to agriculture about 3000 B.C.E.; root crops and herding animals</a:t>
            </a:r>
          </a:p>
          <a:p>
            <a:pPr eaLnBrk="1" hangingPunct="1">
              <a:lnSpc>
                <a:spcPct val="90000"/>
              </a:lnSpc>
            </a:pPr>
            <a:r>
              <a:rPr lang="en-US" smtClean="0"/>
              <a:t>Eventual migrations to Micronesia and Madagascar </a:t>
            </a:r>
          </a:p>
          <a:p>
            <a:pPr eaLnBrk="1" hangingPunct="1">
              <a:lnSpc>
                <a:spcPct val="90000"/>
              </a:lnSpc>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Earliest Civilizations</a:t>
            </a:r>
          </a:p>
        </p:txBody>
      </p:sp>
      <p:sp>
        <p:nvSpPr>
          <p:cNvPr id="10243" name="Rectangle 3"/>
          <p:cNvSpPr>
            <a:spLocks noGrp="1" noChangeArrowheads="1"/>
          </p:cNvSpPr>
          <p:nvPr>
            <p:ph type="body" idx="1"/>
          </p:nvPr>
        </p:nvSpPr>
        <p:spPr/>
        <p:txBody>
          <a:bodyPr/>
          <a:lstStyle/>
          <a:p>
            <a:pPr eaLnBrk="1" hangingPunct="1"/>
            <a:endParaRPr lang="en-US" smtClean="0"/>
          </a:p>
        </p:txBody>
      </p:sp>
      <p:pic>
        <p:nvPicPr>
          <p:cNvPr id="10244" name="Picture 4" descr="start1"/>
          <p:cNvPicPr>
            <a:picLocks noChangeAspect="1" noChangeArrowheads="1"/>
          </p:cNvPicPr>
          <p:nvPr/>
        </p:nvPicPr>
        <p:blipFill>
          <a:blip r:embed="rId3" cstate="print"/>
          <a:srcRect/>
          <a:stretch>
            <a:fillRect/>
          </a:stretch>
        </p:blipFill>
        <p:spPr bwMode="auto">
          <a:xfrm>
            <a:off x="838200" y="1600200"/>
            <a:ext cx="7467600" cy="456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p:txBody>
          <a:bodyPr/>
          <a:lstStyle/>
          <a:p>
            <a:pPr eaLnBrk="1" hangingPunct="1"/>
            <a:r>
              <a:rPr lang="en-US" smtClean="0"/>
              <a:t>Mesoptomia</a:t>
            </a:r>
          </a:p>
        </p:txBody>
      </p:sp>
      <p:sp>
        <p:nvSpPr>
          <p:cNvPr id="11267"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themeOverride>
</file>

<file path=docProps/app.xml><?xml version="1.0" encoding="utf-8"?>
<Properties xmlns="http://schemas.openxmlformats.org/officeDocument/2006/extended-properties" xmlns:vt="http://schemas.openxmlformats.org/officeDocument/2006/docPropsVTypes">
  <Template>Layers</Template>
  <TotalTime>24745</TotalTime>
  <Words>1885</Words>
  <Application>Microsoft Office PowerPoint</Application>
  <PresentationFormat>On-screen Show (4:3)</PresentationFormat>
  <Paragraphs>414</Paragraphs>
  <Slides>75</Slides>
  <Notes>55</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Layers</vt:lpstr>
      <vt:lpstr>Origins of Man</vt:lpstr>
      <vt:lpstr>The Early Man</vt:lpstr>
      <vt:lpstr>Paleolithic Society</vt:lpstr>
      <vt:lpstr>Paleolithic Culture</vt:lpstr>
      <vt:lpstr>The Neolithic Era</vt:lpstr>
      <vt:lpstr>Spread of Farming</vt:lpstr>
      <vt:lpstr>Rise of ‘Civilizations’ and the Complex Society</vt:lpstr>
      <vt:lpstr>Earliest Civilizations</vt:lpstr>
      <vt:lpstr>Mesoptomia</vt:lpstr>
      <vt:lpstr>Mesopotamia: "the land between the rivers"</vt:lpstr>
      <vt:lpstr>Politics</vt:lpstr>
      <vt:lpstr>Sumer</vt:lpstr>
      <vt:lpstr>Rise of Empire</vt:lpstr>
      <vt:lpstr>The Later Mesopotamian Empires</vt:lpstr>
      <vt:lpstr>Economics</vt:lpstr>
      <vt:lpstr>Trade</vt:lpstr>
      <vt:lpstr>Phoenicians</vt:lpstr>
      <vt:lpstr>Society</vt:lpstr>
      <vt:lpstr>Social Classes</vt:lpstr>
      <vt:lpstr>Culture</vt:lpstr>
      <vt:lpstr>Culture</vt:lpstr>
      <vt:lpstr>Hebrews, Israelites, and Jews</vt:lpstr>
      <vt:lpstr>Africa</vt:lpstr>
      <vt:lpstr>Human Environment Interaction</vt:lpstr>
      <vt:lpstr>Africa</vt:lpstr>
      <vt:lpstr>Egypt and Nubia: “Gifts of the Nile”</vt:lpstr>
      <vt:lpstr>Sub-Sahara Africa: Bantu Migration</vt:lpstr>
      <vt:lpstr>Early Migrations of the Bantu </vt:lpstr>
      <vt:lpstr>Politics</vt:lpstr>
      <vt:lpstr>The Unification of Egypt</vt:lpstr>
      <vt:lpstr>Turmoil and Empire</vt:lpstr>
      <vt:lpstr>Society</vt:lpstr>
      <vt:lpstr>Complex Societies in Egypt</vt:lpstr>
      <vt:lpstr>Social Classes</vt:lpstr>
      <vt:lpstr>Sub-Saharan Societies and Culture</vt:lpstr>
      <vt:lpstr>Economics</vt:lpstr>
      <vt:lpstr>Economic Specialization and Trade</vt:lpstr>
      <vt:lpstr>Culture</vt:lpstr>
      <vt:lpstr>Early Writings in the Nile Valley</vt:lpstr>
      <vt:lpstr>Religion</vt:lpstr>
      <vt:lpstr>Mummification</vt:lpstr>
      <vt:lpstr>India</vt:lpstr>
      <vt:lpstr>India and Human/Environment Interaction</vt:lpstr>
      <vt:lpstr>Early Societies</vt:lpstr>
      <vt:lpstr>Indo-European Migrations</vt:lpstr>
      <vt:lpstr>Ancient India</vt:lpstr>
      <vt:lpstr>Harappa and Mohenjo-daro</vt:lpstr>
      <vt:lpstr>Slide 48</vt:lpstr>
      <vt:lpstr>Indian Society and Culture</vt:lpstr>
      <vt:lpstr>Harapan Society and Culture</vt:lpstr>
      <vt:lpstr>Origins of the Caste System</vt:lpstr>
      <vt:lpstr>Patriarchal Society</vt:lpstr>
      <vt:lpstr>Religion</vt:lpstr>
      <vt:lpstr>Cultural Diffusion </vt:lpstr>
      <vt:lpstr>China</vt:lpstr>
      <vt:lpstr>Human Environment Interaction</vt:lpstr>
      <vt:lpstr>China</vt:lpstr>
      <vt:lpstr>Politics</vt:lpstr>
      <vt:lpstr>Chinese Dynasties</vt:lpstr>
      <vt:lpstr>The Zhou Dynasty 1122-256 BCE</vt:lpstr>
      <vt:lpstr>Culture</vt:lpstr>
      <vt:lpstr>Family and Patriarchy</vt:lpstr>
      <vt:lpstr>Culture</vt:lpstr>
      <vt:lpstr>Cultural Exchange</vt:lpstr>
      <vt:lpstr>Chinese Society</vt:lpstr>
      <vt:lpstr>Society </vt:lpstr>
      <vt:lpstr>China’s Economic Systems</vt:lpstr>
      <vt:lpstr>Economics</vt:lpstr>
      <vt:lpstr>The Americas and Oceania</vt:lpstr>
      <vt:lpstr>Mesoamerica</vt:lpstr>
      <vt:lpstr>Migration</vt:lpstr>
      <vt:lpstr>South America</vt:lpstr>
      <vt:lpstr>The Chavin Cult</vt:lpstr>
      <vt:lpstr>Oceania</vt:lpstr>
      <vt:lpstr>Oceania</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dc:title>
  <dc:creator>e200501128</dc:creator>
  <cp:lastModifiedBy>WZC14041</cp:lastModifiedBy>
  <cp:revision>170</cp:revision>
  <dcterms:created xsi:type="dcterms:W3CDTF">2008-05-02T00:55:26Z</dcterms:created>
  <dcterms:modified xsi:type="dcterms:W3CDTF">2009-08-26T14:21:37Z</dcterms:modified>
</cp:coreProperties>
</file>