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sldIdLst>
    <p:sldId id="377" r:id="rId2"/>
    <p:sldId id="314" r:id="rId3"/>
    <p:sldId id="315" r:id="rId4"/>
    <p:sldId id="317" r:id="rId5"/>
    <p:sldId id="378" r:id="rId6"/>
    <p:sldId id="318" r:id="rId7"/>
    <p:sldId id="398" r:id="rId8"/>
    <p:sldId id="337" r:id="rId9"/>
    <p:sldId id="338" r:id="rId10"/>
    <p:sldId id="339" r:id="rId11"/>
    <p:sldId id="340" r:id="rId12"/>
    <p:sldId id="343" r:id="rId13"/>
    <p:sldId id="344" r:id="rId14"/>
    <p:sldId id="430" r:id="rId15"/>
    <p:sldId id="346" r:id="rId16"/>
    <p:sldId id="429" r:id="rId17"/>
    <p:sldId id="341" r:id="rId18"/>
    <p:sldId id="342" r:id="rId19"/>
    <p:sldId id="347" r:id="rId20"/>
    <p:sldId id="402" r:id="rId21"/>
    <p:sldId id="348" r:id="rId22"/>
    <p:sldId id="349" r:id="rId23"/>
    <p:sldId id="351" r:id="rId24"/>
    <p:sldId id="352" r:id="rId25"/>
    <p:sldId id="355" r:id="rId26"/>
    <p:sldId id="356" r:id="rId27"/>
    <p:sldId id="357" r:id="rId28"/>
    <p:sldId id="358" r:id="rId29"/>
    <p:sldId id="359" r:id="rId30"/>
    <p:sldId id="433" r:id="rId31"/>
    <p:sldId id="432" r:id="rId32"/>
    <p:sldId id="360" r:id="rId33"/>
    <p:sldId id="361" r:id="rId34"/>
    <p:sldId id="362" r:id="rId35"/>
    <p:sldId id="439" r:id="rId36"/>
    <p:sldId id="364" r:id="rId37"/>
    <p:sldId id="365" r:id="rId38"/>
    <p:sldId id="454" r:id="rId39"/>
    <p:sldId id="455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80" r:id="rId48"/>
    <p:sldId id="464" r:id="rId49"/>
    <p:sldId id="465" r:id="rId50"/>
    <p:sldId id="466" r:id="rId51"/>
    <p:sldId id="467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62" end="7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 autoAdjust="0"/>
  </p:normalViewPr>
  <p:slideViewPr>
    <p:cSldViewPr>
      <p:cViewPr varScale="1">
        <p:scale>
          <a:sx n="81" d="100"/>
          <a:sy n="81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326A49-FFE7-42C5-9240-CFAEE8C02F5F}" type="datetimeFigureOut">
              <a:rPr lang="en-US"/>
              <a:pPr>
                <a:defRPr/>
              </a:pPr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E4BDAB-AFB2-4B05-ADCE-411D65675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3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F8882-6631-47D6-9D34-56DD53DDA41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4C1835-8897-48D1-9DBB-3B24004C3DC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741E3-AEE4-468F-8305-AEFCABD3AD0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66291-AC6D-4A2F-BE4F-15191733519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1F0E7-47A2-43B2-9823-002ED799571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7DB63-9451-448D-A9E1-2F48C7B4A05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CA874-B17A-4AD3-909A-4694805371C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B4886-0724-4F3A-93CE-A370AE3589D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CAA201-0A8F-4A72-99AA-82E8D04A728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5E530-2063-4193-91BA-AF6D18E2A0D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1CB63-3D93-4031-825A-D48BF97DE7C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48714-5DA7-40C6-AAEC-E084A60679D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F7754-5EF4-467D-9381-D9EB89A2753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80715-61F7-403F-8DE3-8DD1B856E62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CBCFF-543B-47A3-9CB0-E103465B6B4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2CA2A7-E7E0-4D7B-BF27-887C9C7F56A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E1634-46A8-49F2-BB2B-A4451EBFC5C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A0AE97-5E5E-426D-9221-AB62F97C92A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E0D95-A58B-4016-9DDE-B86F309E4EC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BAE7D-E540-42A5-8A62-9172D0364EE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9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0C6312-7BD5-405A-9A62-12421EED5AE6}" type="slidenum">
              <a:rPr lang="en-US" sz="1200"/>
              <a:pPr algn="r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B19620-636F-43CD-9229-DE3F8AF2DF5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90D05-876D-4D14-812B-8A3CAC9A515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9C1FB-ADFE-4FD4-AB25-968F8225715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93277-31FD-4C97-94D1-CE1B4D29A4D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50E2C-8501-412C-A869-FFBE48BCD4C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D09A6-DDC0-4A2D-BFB0-94D36F7560F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0AA8E-D14E-45C7-8B50-125B0AAB425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D184AA-BE5B-431C-9EF1-B8DE20A35D1F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DCD680-2188-4EB0-BC2F-3A8963A1A16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1D397-A17E-46CD-B1C4-A0AFAD7B730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FCF42A-5AA2-483C-B610-66211F221F6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BDF23-4851-4728-B0C3-FB9227ADB6A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543DB-7B10-414B-92D8-465DA6D43EE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154A4-8685-409B-B14B-B63D62B79D2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BE00D-9BE9-4567-9E29-C460474893B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0D655-CCB0-4FBC-8DD2-A91F01D70F0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57E44-9A3F-4371-8E5A-63AFEC92126D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EA27E-F555-4ED6-93C0-3EAF9F41F4A8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9E5E59-F6C5-48E2-855B-111CC8839BD4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A13CF-443A-4A77-8B84-2DBC32E4726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34A116-ECCD-4FC2-B8F7-204C855ECCEB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4580AB-B81B-455D-93AF-A5385A883D02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8A651-B054-4B04-BF80-62327A5DAFA7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DCF35-30C8-40DA-8A24-D81A5BEF00F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B9B69-3B2E-4FF5-AA01-4715AF5EB074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27C94-207E-4C0C-8478-1A439941E965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58F2BC-4172-4723-9EB5-BA2454722805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5DA619-E8DD-41D0-B4DA-E7FFE121B45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1FC35-52DD-4FB1-88D8-B48B9C8A041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C2BB7-4D20-4A54-9A84-2E726ECBF9A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CE52E-B57F-465F-8939-D3162A207D1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36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BFF9-05A0-435E-9686-2F982B24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FBD3-694B-482A-8534-A123A9BC2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4F7E-C6A0-4781-AB1A-C493B7578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531-8D62-4812-AB4E-E91177EA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7B5D-BC3E-4EA6-B685-157C7842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2ACA-4802-4D8D-907A-FAA3842EF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7EFF-C257-4EF5-97E6-EA461E3CD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5C28-4F5E-4290-9926-247B72873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6A08-1453-46D6-9BF4-E2A78356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BCB03-7C2D-4AC8-89ED-EAE1272F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C806-127D-4E17-B9C7-34061480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7B1B-628D-4A0F-B6DF-4B3D9E498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5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517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517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8990D1B-76FD-4982-9098-594C202C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mor.phe.us/writings/Yin-Yang.jpg&amp;imgrefurl=http://mor.phe.us/writings/Yin-Yang.html&amp;h=408&amp;w=399&amp;sz=41&amp;hl=en&amp;start=3&amp;um=1&amp;usg=__mOZf_SVlEjUgu54nwgkQgqlVoUo=&amp;tbnid=I0sSW-xi078PzM:&amp;tbnh=125&amp;tbnw=122&amp;prev=/images?q=Daoism&amp;um=1&amp;hl=en&amp;sa=N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Classical Society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500 BCE to 500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Colonization</a:t>
            </a:r>
          </a:p>
          <a:p>
            <a:pPr eaLnBrk="1" hangingPunct="1"/>
            <a:r>
              <a:rPr lang="en-US" sz="2000" dirty="0" smtClean="0"/>
              <a:t>Greeks founded more than 400 colonies </a:t>
            </a:r>
          </a:p>
          <a:p>
            <a:pPr lvl="2" eaLnBrk="1" hangingPunct="1"/>
            <a:r>
              <a:rPr lang="en-US" sz="2000" dirty="0" smtClean="0"/>
              <a:t>Facilitated trade among Mediterranean lands and people </a:t>
            </a:r>
          </a:p>
          <a:p>
            <a:pPr lvl="2" eaLnBrk="1" hangingPunct="1"/>
            <a:r>
              <a:rPr lang="en-US" sz="2000" dirty="0" smtClean="0"/>
              <a:t>Spread of Greek language and cultural traditions 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Persian War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Persian War (500-479 B.C.E.)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Greek cities (located in Turkey)revolted against Persia, 500 B.C.E.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Battle of Marathon and Salamis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 Economy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Trade resulted in population growth &amp; more colonies </a:t>
            </a:r>
          </a:p>
          <a:p>
            <a:pPr lvl="2" eaLnBrk="1" hangingPunct="1"/>
            <a:r>
              <a:rPr lang="en-US" sz="2000" smtClean="0"/>
              <a:t>Production of olive oil and wine, in exchange for grain and other items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22884" name="Picture 9" descr="KISH_04_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68865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Patriarchal throughout city-states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Athenian society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Maritime trade brought about prosperity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Aristocratic landowners were primary beneficiaries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Class tension became intensified in the 6th century B.C.E.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Spartan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Discouraged social distinction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Distinction was drawn by prowess, discipline, and military talent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women enjoyed higher status than women of other poleis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Slavery: property of their owners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Worked as cultivators, domestic servants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Educated or skilled slaves worked as craftsmen and business managers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Philosophy based on human reason </a:t>
            </a:r>
          </a:p>
          <a:p>
            <a:pPr lvl="1" eaLnBrk="1" hangingPunct="1"/>
            <a:r>
              <a:rPr lang="en-US" sz="2000" dirty="0" smtClean="0"/>
              <a:t>Socrates</a:t>
            </a:r>
          </a:p>
          <a:p>
            <a:pPr lvl="1" eaLnBrk="1" hangingPunct="1"/>
            <a:r>
              <a:rPr lang="en-US" sz="2000" dirty="0" smtClean="0"/>
              <a:t>Plato </a:t>
            </a:r>
          </a:p>
          <a:p>
            <a:pPr lvl="1" eaLnBrk="1" hangingPunct="1"/>
            <a:r>
              <a:rPr lang="en-US" sz="2000" dirty="0" smtClean="0"/>
              <a:t>Aristotle</a:t>
            </a:r>
          </a:p>
          <a:p>
            <a:pPr lvl="1" eaLnBrk="1" hangingPunct="1"/>
            <a:r>
              <a:rPr lang="en-US" sz="2000" dirty="0" smtClean="0"/>
              <a:t>Legacy of Greek philosophy </a:t>
            </a:r>
          </a:p>
          <a:p>
            <a:pPr lvl="2" eaLnBrk="1" hangingPunct="1"/>
            <a:r>
              <a:rPr lang="en-US" dirty="0" smtClean="0"/>
              <a:t>Intellectual authorities for European philosophers until 17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 lvl="2" eaLnBrk="1" hangingPunct="1"/>
            <a:r>
              <a:rPr lang="en-US" dirty="0" smtClean="0"/>
              <a:t>Intellectual inspiration for Christian and Islamic theologians</a:t>
            </a:r>
          </a:p>
          <a:p>
            <a:endParaRPr lang="en-US" dirty="0" smtClean="0"/>
          </a:p>
        </p:txBody>
      </p:sp>
      <p:pic>
        <p:nvPicPr>
          <p:cNvPr id="5" name="Content Placeholder 4" descr="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Works of Homer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Religion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Cult of Dionysus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Drama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was performed at annual theatrical festivals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tragedians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Comic drama took delight in lampooning the public figures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Olympic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Panhellenic festivals (like Olympic Games) became popular</a:t>
            </a:r>
            <a:r>
              <a:rPr lang="en-US" sz="2200" smtClean="0"/>
              <a:t> 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12595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  <p:pic>
        <p:nvPicPr>
          <p:cNvPr id="125957" name="Picture 10" descr="Olympic-Game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73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Hellenistic World</a:t>
            </a:r>
          </a:p>
        </p:txBody>
      </p:sp>
      <p:sp>
        <p:nvSpPr>
          <p:cNvPr id="1269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Philip of Macedon (reigned 359-336 B.C.E.) brought Greece under control </a:t>
            </a:r>
          </a:p>
          <a:p>
            <a:pPr eaLnBrk="1" hangingPunct="1"/>
            <a:r>
              <a:rPr lang="en-US" sz="2000" dirty="0" smtClean="0"/>
              <a:t>Alexander of Macedon</a:t>
            </a:r>
          </a:p>
          <a:p>
            <a:pPr lvl="1" eaLnBrk="1" hangingPunct="1"/>
            <a:r>
              <a:rPr lang="en-US" sz="2000" dirty="0" smtClean="0"/>
              <a:t>By 331 B.C.E., controlled Syria, Egypt, Mesopotamia </a:t>
            </a:r>
          </a:p>
          <a:p>
            <a:pPr lvl="1" eaLnBrk="1" hangingPunct="1"/>
            <a:r>
              <a:rPr lang="en-US" sz="2000" dirty="0" smtClean="0"/>
              <a:t>Invaded Persia and burned Persepolis</a:t>
            </a:r>
          </a:p>
          <a:p>
            <a:pPr lvl="1" eaLnBrk="1" hangingPunct="1"/>
            <a:r>
              <a:rPr lang="en-US" sz="2000" dirty="0" smtClean="0"/>
              <a:t>Crossed Indus River by 327 B.C.E.</a:t>
            </a:r>
          </a:p>
          <a:p>
            <a:pPr eaLnBrk="1" hangingPunct="1"/>
            <a:r>
              <a:rPr lang="en-US" sz="2000" dirty="0" smtClean="0"/>
              <a:t>Sudden and Unexpected death at age 33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128005" name="Picture 6" descr="pictures-alexander-grea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7719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Political…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Hellenistic Empire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Antigonid</a:t>
            </a:r>
            <a:r>
              <a:rPr lang="en-US" sz="2000" dirty="0" smtClean="0"/>
              <a:t> empire (from General </a:t>
            </a:r>
            <a:r>
              <a:rPr lang="en-US" sz="2000" dirty="0" err="1" smtClean="0"/>
              <a:t>Antigonus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Greece and Macedon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Smallest of Hellenistic Empire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Economy of Athens and Corinth flourished through trade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Ptolemaic empire (from General Ptolemy)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Egypt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Rulers did not interfere with Egyptian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Alexandria, capital at mouth of the Nile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Alexandria Museum and Alexandria Library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Seleucid empire (from General </a:t>
            </a:r>
            <a:r>
              <a:rPr lang="en-US" sz="2000" dirty="0" err="1" smtClean="0"/>
              <a:t>Seleucus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Turkey, Middle East, Afghanistan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Saw greatest of Greek influence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Colonists created a Mediterranean-style urban society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Hellenistic Religion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Hellenistic philosophies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each addressed individual needs through inner peace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Epicureans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Skeptics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Religions of salvation spread through trade routes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Cult of Osiris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Speculation about a single, universal god emerged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Interaction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Indo-European speakers </a:t>
            </a:r>
          </a:p>
          <a:p>
            <a:pPr lvl="1" eaLnBrk="1" hangingPunct="1"/>
            <a:r>
              <a:rPr lang="en-US" sz="2800" smtClean="0"/>
              <a:t>Medes, Persians</a:t>
            </a:r>
          </a:p>
          <a:p>
            <a:pPr eaLnBrk="1" hangingPunct="1"/>
            <a:r>
              <a:rPr lang="en-US" sz="3000" smtClean="0"/>
              <a:t>share cultural traits with Aryans </a:t>
            </a:r>
          </a:p>
          <a:p>
            <a:pPr eaLnBrk="1" hangingPunct="1"/>
            <a:r>
              <a:rPr lang="en-US" sz="3000" smtClean="0"/>
              <a:t>Largest extent of empire: 35 million people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Rome</a:t>
            </a:r>
          </a:p>
        </p:txBody>
      </p:sp>
      <p:sp>
        <p:nvSpPr>
          <p:cNvPr id="131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Republic to Empire</a:t>
            </a:r>
          </a:p>
        </p:txBody>
      </p:sp>
      <p:pic>
        <p:nvPicPr>
          <p:cNvPr id="131076" name="Picture 7" descr="caesarba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14400"/>
            <a:ext cx="2457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Interaction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The Etruscans</a:t>
            </a:r>
          </a:p>
          <a:p>
            <a:pPr lvl="1" eaLnBrk="1" hangingPunct="1"/>
            <a:r>
              <a:rPr lang="en-US" sz="2200" smtClean="0"/>
              <a:t>The Etruscans dominated Italy 8th to 5</a:t>
            </a:r>
            <a:r>
              <a:rPr lang="en-US" sz="2200" baseline="30000" smtClean="0"/>
              <a:t>th</a:t>
            </a:r>
            <a:r>
              <a:rPr lang="en-US" sz="2200" smtClean="0"/>
              <a:t> B.C.E. </a:t>
            </a:r>
          </a:p>
          <a:p>
            <a:pPr lvl="1" eaLnBrk="1" hangingPunct="1"/>
            <a:r>
              <a:rPr lang="en-US" sz="2200" smtClean="0"/>
              <a:t>Tiber River</a:t>
            </a:r>
          </a:p>
          <a:p>
            <a:pPr eaLnBrk="1" hangingPunct="1"/>
            <a:r>
              <a:rPr lang="en-US" sz="2400" smtClean="0"/>
              <a:t>Climate and time is similar to that of Greece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321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Politics: The Roman Republic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331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Establishment of the republic </a:t>
            </a:r>
          </a:p>
          <a:p>
            <a:pPr lvl="1" eaLnBrk="1" hangingPunct="1"/>
            <a:r>
              <a:rPr lang="en-US" sz="2400" dirty="0" smtClean="0"/>
              <a:t>Consuls</a:t>
            </a:r>
          </a:p>
          <a:p>
            <a:pPr lvl="1" eaLnBrk="1" hangingPunct="1"/>
            <a:r>
              <a:rPr lang="en-US" sz="2400" dirty="0" smtClean="0"/>
              <a:t>Senate advised the consuls and ratified major decisions </a:t>
            </a:r>
          </a:p>
          <a:p>
            <a:pPr lvl="1" eaLnBrk="1" hangingPunct="1"/>
            <a:r>
              <a:rPr lang="en-US" sz="2400" dirty="0" smtClean="0"/>
              <a:t>Both Senate and consuls represented the interests of the patricians</a:t>
            </a:r>
          </a:p>
          <a:p>
            <a:pPr eaLnBrk="1" hangingPunct="1"/>
            <a:r>
              <a:rPr lang="en-US" sz="2400" dirty="0" smtClean="0"/>
              <a:t>Conflicts between patricians and plebeians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Republic to Empire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Punic Wars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Imperial expansion and domestic problems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land redistribution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Military commanders recruited rural and urban poor--intensely loyal armies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Gaius Marius &amp; </a:t>
            </a:r>
            <a:r>
              <a:rPr lang="en-US" sz="2000" dirty="0" err="1" smtClean="0"/>
              <a:t>Lucius</a:t>
            </a:r>
            <a:r>
              <a:rPr lang="en-US" sz="2000" dirty="0" smtClean="0"/>
              <a:t> Cornelius Sulla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Civil war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Foundation of Empire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Julius Caesar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Seized Rome in 49 B.C.E.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"dictator for life," 46 B.C.E.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Social reforms and centralized control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Pax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romana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Well-engineered Roman roads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postal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twelve tables 450 B.C.E.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2" name="Picture 9" descr="julius_caesar_stat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243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Trade </a:t>
            </a:r>
          </a:p>
          <a:p>
            <a:pPr eaLnBrk="1" hangingPunct="1"/>
            <a:r>
              <a:rPr lang="en-US" smtClean="0"/>
              <a:t>Owners of </a:t>
            </a:r>
            <a:r>
              <a:rPr lang="en-US" i="1" smtClean="0"/>
              <a:t>latifundia</a:t>
            </a:r>
            <a:r>
              <a:rPr lang="en-US" smtClean="0"/>
              <a:t> focused on specialized production for export </a:t>
            </a:r>
          </a:p>
          <a:p>
            <a:pPr lvl="1" eaLnBrk="1" hangingPunct="1"/>
            <a:endParaRPr lang="en-US" sz="2600" smtClean="0"/>
          </a:p>
          <a:p>
            <a:pPr lvl="1" eaLnBrk="1" hangingPunct="1"/>
            <a:endParaRPr lang="en-US" sz="2600" smtClean="0"/>
          </a:p>
          <a:p>
            <a:pPr lvl="1" eaLnBrk="1" hangingPunct="1"/>
            <a:endParaRPr lang="en-US" sz="26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Achievements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Rome itself</a:t>
            </a:r>
          </a:p>
          <a:p>
            <a:pPr eaLnBrk="1" hangingPunct="1"/>
            <a:r>
              <a:rPr lang="en-US" sz="2400" dirty="0" smtClean="0"/>
              <a:t>Statues, pools, fountains, arches, temples, stadiums </a:t>
            </a:r>
          </a:p>
          <a:p>
            <a:pPr eaLnBrk="1" hangingPunct="1"/>
            <a:r>
              <a:rPr lang="en-US" sz="2400" dirty="0" smtClean="0"/>
              <a:t>concrete</a:t>
            </a:r>
          </a:p>
          <a:p>
            <a:pPr eaLnBrk="1" hangingPunct="1"/>
            <a:r>
              <a:rPr lang="en-US" sz="2400" dirty="0" smtClean="0"/>
              <a:t>Rome attracted numerous immigrants 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139269" name="Picture 6" descr="rome_coliseum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Family and Society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Patricians and Plebians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i="1" smtClean="0"/>
              <a:t>pater familias</a:t>
            </a:r>
            <a:endParaRPr lang="en-US" sz="2400" smtClean="0"/>
          </a:p>
          <a:p>
            <a:pPr lvl="1" eaLnBrk="1" hangingPunct="1"/>
            <a:r>
              <a:rPr lang="en-US" sz="2400" smtClean="0"/>
              <a:t>Women </a:t>
            </a:r>
          </a:p>
          <a:p>
            <a:pPr eaLnBrk="1" hangingPunct="1"/>
            <a:r>
              <a:rPr lang="en-US" sz="2400" smtClean="0"/>
              <a:t>Wealth and social change </a:t>
            </a:r>
          </a:p>
          <a:p>
            <a:pPr lvl="1" eaLnBrk="1" hangingPunct="1"/>
            <a:r>
              <a:rPr lang="en-US" sz="2400" smtClean="0"/>
              <a:t>Cultivators and urban masses </a:t>
            </a:r>
          </a:p>
          <a:p>
            <a:pPr lvl="1" eaLnBrk="1" hangingPunct="1"/>
            <a:r>
              <a:rPr lang="en-US" sz="2400" smtClean="0"/>
              <a:t>"bread and circuses"</a:t>
            </a:r>
          </a:p>
          <a:p>
            <a:pPr eaLnBrk="1" hangingPunct="1"/>
            <a:r>
              <a:rPr lang="en-US" sz="2400" smtClean="0"/>
              <a:t>Slavery</a:t>
            </a:r>
          </a:p>
          <a:p>
            <a:pPr lvl="1" eaLnBrk="1" hangingPunct="1"/>
            <a:r>
              <a:rPr lang="en-US" sz="2200" smtClean="0"/>
              <a:t>one-third of the population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5" name="Content Placeholder 4" descr="5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8100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Culture: Influence of Greece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200" smtClean="0"/>
              <a:t>Roman deities</a:t>
            </a:r>
          </a:p>
          <a:p>
            <a:pPr lvl="1" eaLnBrk="1" hangingPunct="1"/>
            <a:r>
              <a:rPr lang="en-US" sz="2200" smtClean="0"/>
              <a:t>Stoicism </a:t>
            </a:r>
          </a:p>
          <a:p>
            <a:pPr lvl="2" eaLnBrk="1" hangingPunct="1"/>
            <a:r>
              <a:rPr lang="en-US" sz="2100" smtClean="0"/>
              <a:t>Appealed to Roman intellectuals </a:t>
            </a:r>
          </a:p>
          <a:p>
            <a:pPr lvl="2" eaLnBrk="1" hangingPunct="1"/>
            <a:r>
              <a:rPr lang="en-US" sz="2100" smtClean="0"/>
              <a:t>Cicero (106-43 B.C.E.)</a:t>
            </a:r>
          </a:p>
          <a:p>
            <a:pPr lvl="1" eaLnBrk="1" hangingPunct="1"/>
            <a:r>
              <a:rPr lang="en-US" sz="2200" smtClean="0"/>
              <a:t>Religions of salvation gave sense of purpose and promised afterlife </a:t>
            </a:r>
          </a:p>
          <a:p>
            <a:pPr lvl="2" eaLnBrk="1" hangingPunct="1"/>
            <a:r>
              <a:rPr lang="en-US" sz="2100" smtClean="0"/>
              <a:t>Roman roads</a:t>
            </a:r>
          </a:p>
          <a:p>
            <a:pPr lvl="2" eaLnBrk="1" hangingPunct="1"/>
            <a:r>
              <a:rPr lang="en-US" sz="2100" smtClean="0"/>
              <a:t>Mithraism</a:t>
            </a:r>
          </a:p>
          <a:p>
            <a:pPr lvl="2" eaLnBrk="1" hangingPunct="1"/>
            <a:r>
              <a:rPr lang="en-US" sz="2100" smtClean="0"/>
              <a:t>Cult of Isis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Christianity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Jesus of Nazareth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Jewish teacher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Attracted large crowds through his wisdom and miraculous powers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Crucifixion in early 30s C.E.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New Testament and the Old Testament became the holy book of Christianity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Paul of Tarsus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Rapid growth of early Christianity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Strong appeal to lower classes, urban population, and women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5" name="Content Placeholder 4" descr="1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36576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Politics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 err="1" smtClean="0"/>
              <a:t>Achaemenid</a:t>
            </a:r>
            <a:r>
              <a:rPr lang="en-US" sz="2000" dirty="0" smtClean="0"/>
              <a:t> Empire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23 satrapies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Local officials were of native origin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Persian Royal Road and postal stations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law, justice, administration, toleration led to political stability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Darius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Xerxes (r. 486-465 B.C.E.)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Persian Wars (500-479 BCE)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Persian rulers failed to put down a rebellion, sparred for 150 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Alexander of Macedon invaded Persia in 334 B.C.E.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Later empires would borrow Persian government techniques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Rise of Christianity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 b="1" dirty="0" smtClean="0"/>
              <a:t>Christianity was the most prominent survivor of the collapse of Roman Empire </a:t>
            </a:r>
          </a:p>
          <a:p>
            <a:pPr lvl="1" eaLnBrk="1" hangingPunct="1"/>
            <a:r>
              <a:rPr lang="en-US" sz="1800" b="1" dirty="0" smtClean="0"/>
              <a:t>Edict of Milan</a:t>
            </a:r>
          </a:p>
          <a:p>
            <a:pPr lvl="2" eaLnBrk="1" hangingPunct="1"/>
            <a:r>
              <a:rPr lang="en-US" sz="1800" b="1" dirty="0" smtClean="0"/>
              <a:t>Christians could openly practice their faith</a:t>
            </a:r>
          </a:p>
          <a:p>
            <a:pPr lvl="1" eaLnBrk="1" hangingPunct="1"/>
            <a:r>
              <a:rPr lang="en-US" sz="1800" b="1" dirty="0" smtClean="0"/>
              <a:t>Emperor Theodosius </a:t>
            </a:r>
          </a:p>
          <a:p>
            <a:pPr lvl="2" eaLnBrk="1" hangingPunct="1"/>
            <a:r>
              <a:rPr lang="en-US" sz="1800" b="1" dirty="0" smtClean="0"/>
              <a:t>official religion in Rome</a:t>
            </a:r>
          </a:p>
          <a:p>
            <a:pPr eaLnBrk="1" hangingPunct="1"/>
            <a:r>
              <a:rPr lang="en-US" sz="1800" b="1" dirty="0" smtClean="0"/>
              <a:t>The Church became increasingly institutionalized </a:t>
            </a:r>
          </a:p>
          <a:p>
            <a:pPr lvl="1" eaLnBrk="1" hangingPunct="1"/>
            <a:r>
              <a:rPr lang="en-US" sz="1800" b="1" dirty="0" smtClean="0"/>
              <a:t>hierarchy of church officials </a:t>
            </a:r>
          </a:p>
          <a:p>
            <a:pPr lvl="1" eaLnBrk="1" hangingPunct="1"/>
            <a:r>
              <a:rPr lang="en-US" sz="1800" b="1" dirty="0" smtClean="0"/>
              <a:t>The bishop of Rome; </a:t>
            </a:r>
          </a:p>
          <a:p>
            <a:pPr lvl="1" eaLnBrk="1" hangingPunct="1"/>
            <a:r>
              <a:rPr lang="en-US" sz="1800" b="1" dirty="0" smtClean="0"/>
              <a:t>served as a cultural and political foundation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5" name="Content Placeholder 4" descr="2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39624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Silk Road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400" dirty="0" smtClean="0"/>
              <a:t>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Classical Empires </a:t>
            </a:r>
          </a:p>
          <a:p>
            <a:pPr lvl="1" eaLnBrk="1" hangingPunct="1"/>
            <a:r>
              <a:rPr lang="en-US" dirty="0" smtClean="0"/>
              <a:t>Investment in roads &amp; bridges </a:t>
            </a:r>
          </a:p>
          <a:p>
            <a:pPr lvl="1" eaLnBrk="1" hangingPunct="1"/>
            <a:r>
              <a:rPr lang="en-US" dirty="0" smtClean="0"/>
              <a:t>Borders were expanded</a:t>
            </a:r>
          </a:p>
          <a:p>
            <a:pPr lvl="1" eaLnBrk="1" hangingPunct="1"/>
            <a:r>
              <a:rPr lang="en-US" dirty="0" smtClean="0"/>
              <a:t>Mariners from Ptolemaic Egypt learned about the monsoon system in India</a:t>
            </a:r>
          </a:p>
          <a:p>
            <a:pPr lvl="1" eaLnBrk="1" hangingPunct="1"/>
            <a:r>
              <a:rPr lang="en-US" dirty="0" smtClean="0"/>
              <a:t>One of the principal commodities was silk</a:t>
            </a:r>
          </a:p>
          <a:p>
            <a:pPr lvl="1" eaLnBrk="1" hangingPunct="1"/>
            <a:r>
              <a:rPr lang="en-US" dirty="0" smtClean="0"/>
              <a:t>Trade took place in stages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Cultural exchanges involved religions like Hinduism, Christianity, and Buddhism</a:t>
            </a:r>
          </a:p>
          <a:p>
            <a:r>
              <a:rPr lang="en-US" sz="2000" dirty="0" smtClean="0"/>
              <a:t>Biological exchanges involved smallpox and the plague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Silk Roads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Trade </a:t>
            </a:r>
            <a:r>
              <a:rPr lang="en-US" sz="2000" dirty="0" smtClean="0"/>
              <a:t>goods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Silk and spices traveled west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Central Asia produced horses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Roman empire provided glassware, jewelry, textiles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organization of long-distance trade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long-distance trade existed in stages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On the seas, long-distance trade was dominated by different empires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dirty="0" smtClean="0"/>
              <a:t>Cultural Exchanges: </a:t>
            </a:r>
            <a:br>
              <a:rPr lang="en-US" sz="3800" dirty="0" smtClean="0"/>
            </a:br>
            <a:r>
              <a:rPr lang="en-US" sz="3800" dirty="0" smtClean="0"/>
              <a:t>Buddhism &amp; Hinduism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Buddhism in central Asia and China </a:t>
            </a:r>
          </a:p>
          <a:p>
            <a:pPr lvl="2" eaLnBrk="1" hangingPunct="1"/>
            <a:r>
              <a:rPr lang="en-US" sz="2400" dirty="0" smtClean="0"/>
              <a:t>Spread by foreign merchants</a:t>
            </a:r>
          </a:p>
          <a:p>
            <a:pPr lvl="1" eaLnBrk="1" hangingPunct="1"/>
            <a:r>
              <a:rPr lang="en-US" dirty="0" smtClean="0"/>
              <a:t>Buddhism and Hinduism eventually spread to Southeast Asia</a:t>
            </a:r>
          </a:p>
          <a:p>
            <a:pPr lvl="1" eaLnBrk="1" hangingPunct="1"/>
            <a:r>
              <a:rPr lang="en-US" dirty="0" smtClean="0"/>
              <a:t>‘Rajas’ in SE Asia</a:t>
            </a:r>
          </a:p>
          <a:p>
            <a:pPr lvl="2" eaLnBrk="1" hangingPunct="1"/>
            <a:r>
              <a:rPr lang="en-US" dirty="0" smtClean="0"/>
              <a:t>Example of Hindu influence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Exchange: Christianity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Christianity</a:t>
            </a:r>
          </a:p>
          <a:p>
            <a:pPr lvl="1"/>
            <a:r>
              <a:rPr lang="en-US" sz="2000" dirty="0" smtClean="0"/>
              <a:t>Followed trade routes</a:t>
            </a:r>
          </a:p>
          <a:p>
            <a:pPr lvl="1"/>
            <a:r>
              <a:rPr lang="en-US" sz="2000" dirty="0" smtClean="0"/>
              <a:t>Missionary work</a:t>
            </a:r>
          </a:p>
          <a:p>
            <a:pPr lvl="1"/>
            <a:r>
              <a:rPr lang="en-US" sz="2000" dirty="0" smtClean="0"/>
              <a:t>Spread throughout Roman Empire</a:t>
            </a:r>
          </a:p>
          <a:p>
            <a:r>
              <a:rPr lang="en-US" sz="2000" dirty="0" smtClean="0"/>
              <a:t>Formation of sects</a:t>
            </a:r>
          </a:p>
          <a:p>
            <a:pPr lvl="1"/>
            <a:r>
              <a:rPr lang="en-US" sz="2000" dirty="0" smtClean="0"/>
              <a:t>Nestorian Christianity in SW Asia</a:t>
            </a:r>
          </a:p>
          <a:p>
            <a:pPr lvl="1"/>
            <a:r>
              <a:rPr lang="en-US" sz="2000" dirty="0" smtClean="0"/>
              <a:t>Ascetic lifestyles</a:t>
            </a:r>
          </a:p>
          <a:p>
            <a:r>
              <a:rPr lang="en-US" sz="2000" dirty="0" smtClean="0"/>
              <a:t>Communities will be seen through the Silk Routes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400" dirty="0" smtClean="0"/>
              <a:t>Stone tablet found in </a:t>
            </a:r>
            <a:r>
              <a:rPr lang="en-US" sz="1400" dirty="0" err="1" smtClean="0"/>
              <a:t>X’ian</a:t>
            </a:r>
            <a:r>
              <a:rPr lang="en-US" sz="1400" dirty="0" smtClean="0"/>
              <a:t> in 781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Cultural Exchanges: Manichaeism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Mixture of </a:t>
            </a:r>
            <a:r>
              <a:rPr lang="en-US" sz="2000" dirty="0" err="1" smtClean="0"/>
              <a:t>Zorasterianism</a:t>
            </a:r>
            <a:r>
              <a:rPr lang="en-US" sz="2000" dirty="0" smtClean="0"/>
              <a:t>, Christianity, and Buddhism </a:t>
            </a:r>
          </a:p>
          <a:p>
            <a:pPr eaLnBrk="1" hangingPunct="1"/>
            <a:r>
              <a:rPr lang="en-US" sz="2000" dirty="0" smtClean="0"/>
              <a:t>Prophet Mani</a:t>
            </a:r>
          </a:p>
          <a:p>
            <a:pPr lvl="1" eaLnBrk="1" hangingPunct="1"/>
            <a:r>
              <a:rPr lang="en-US" sz="2000" dirty="0" smtClean="0"/>
              <a:t>Dualism</a:t>
            </a:r>
          </a:p>
          <a:p>
            <a:pPr lvl="1" eaLnBrk="1" hangingPunct="1"/>
            <a:r>
              <a:rPr lang="en-US" sz="2000" dirty="0" smtClean="0"/>
              <a:t>means to achieve personal salvation </a:t>
            </a:r>
          </a:p>
          <a:p>
            <a:pPr lvl="1" eaLnBrk="1" hangingPunct="1"/>
            <a:r>
              <a:rPr lang="en-US" sz="2000" dirty="0" smtClean="0"/>
              <a:t>Ascetic lifestyle and high ethical standards </a:t>
            </a:r>
          </a:p>
          <a:p>
            <a:pPr eaLnBrk="1" hangingPunct="1"/>
            <a:r>
              <a:rPr lang="en-US" sz="2000" dirty="0" smtClean="0"/>
              <a:t>Spread of Manichaeism</a:t>
            </a:r>
          </a:p>
          <a:p>
            <a:pPr lvl="1" eaLnBrk="1" hangingPunct="1"/>
            <a:r>
              <a:rPr lang="en-US" sz="2000" dirty="0" smtClean="0"/>
              <a:t>appealed to merchants </a:t>
            </a:r>
          </a:p>
          <a:p>
            <a:pPr lvl="1" eaLnBrk="1" hangingPunct="1"/>
            <a:r>
              <a:rPr lang="en-US" sz="2000" dirty="0" smtClean="0"/>
              <a:t>Appeared in all large cities of Roman empire, 3rd century C.E.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Biological Exchanges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smallpox, measles, bubonic plague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Aided by long-distance travelers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33% drop in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Effects of epidemic diseases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economies contracted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Small regional economies emerged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Epidemics weakened Han and Roman empires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Content Placeholder 4" descr="g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613705"/>
            <a:ext cx="3810000" cy="2503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Classical China</a:t>
            </a:r>
          </a:p>
        </p:txBody>
      </p:sp>
      <p:sp>
        <p:nvSpPr>
          <p:cNvPr id="9318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Qin Dynasty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Centralized </a:t>
            </a:r>
            <a:r>
              <a:rPr lang="en-US" sz="2000" dirty="0" err="1" smtClean="0"/>
              <a:t>gov’t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adopted Legalist policies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Organized a powerful army equipped with iron weapons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Built 4,000 miles of roads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Qin </a:t>
            </a:r>
            <a:r>
              <a:rPr lang="en-US" sz="2000" dirty="0" err="1" smtClean="0"/>
              <a:t>Shihuangdi</a:t>
            </a:r>
            <a:r>
              <a:rPr lang="en-US" sz="2000" dirty="0" smtClean="0"/>
              <a:t> 221 B.C.E.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Great Wall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Buried 460 scholars alive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collapse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rebellions due to public works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9523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Social development in classical Persia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Influence of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Nomadic society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importance of family and clan relationships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Imperial administration 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called for educated bureaucrats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Free classes were bulk of society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Largest class: slaves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prisoners of war and debtors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733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Han Dynasty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Early Han policies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Sought a middle way between Zhou and Qin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Han </a:t>
            </a:r>
            <a:r>
              <a:rPr lang="en-US" sz="2400" dirty="0" err="1" smtClean="0"/>
              <a:t>Wudi</a:t>
            </a:r>
            <a:r>
              <a:rPr lang="en-US" sz="2400" dirty="0" smtClean="0"/>
              <a:t> 141-87 B.C.E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adopted Legalist policies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Confucian educational system for training bureaucrats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colonized northern Vietnam and Korea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/>
          </a:p>
        </p:txBody>
      </p:sp>
      <p:sp>
        <p:nvSpPr>
          <p:cNvPr id="9728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600200"/>
            <a:ext cx="38100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Collapse of the Han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Variety of reasons</a:t>
            </a:r>
          </a:p>
          <a:p>
            <a:pPr lvl="1" eaLnBrk="1" hangingPunct="1"/>
            <a:r>
              <a:rPr lang="en-US" sz="2400" dirty="0" smtClean="0"/>
              <a:t>economic</a:t>
            </a:r>
          </a:p>
          <a:p>
            <a:pPr lvl="1" eaLnBrk="1" hangingPunct="1"/>
            <a:r>
              <a:rPr lang="en-US" sz="2400" dirty="0" smtClean="0"/>
              <a:t>political</a:t>
            </a:r>
          </a:p>
          <a:p>
            <a:pPr lvl="2" eaLnBrk="1" hangingPunct="1"/>
            <a:r>
              <a:rPr lang="en-US" sz="2400" dirty="0" smtClean="0"/>
              <a:t>Factions at court paralyzed the central government </a:t>
            </a:r>
          </a:p>
          <a:p>
            <a:pPr lvl="1" eaLnBrk="1" hangingPunct="1"/>
            <a:r>
              <a:rPr lang="en-US" sz="2400" dirty="0" smtClean="0"/>
              <a:t>social</a:t>
            </a:r>
          </a:p>
          <a:p>
            <a:pPr eaLnBrk="1" hangingPunct="1"/>
            <a:r>
              <a:rPr lang="en-US" sz="2400" dirty="0" smtClean="0"/>
              <a:t>Yellow Turban Uprising</a:t>
            </a:r>
          </a:p>
          <a:p>
            <a:pPr lvl="1" eaLnBrk="1" hangingPunct="1"/>
            <a:r>
              <a:rPr lang="en-US" sz="2400" dirty="0" smtClean="0"/>
              <a:t>empire dissolved; China was divided into regional kingdoms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9830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Confucius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Confucius (551-479 B.C.E.)</a:t>
            </a:r>
          </a:p>
          <a:p>
            <a:pPr lvl="1" eaLnBrk="1" hangingPunct="1"/>
            <a:r>
              <a:rPr lang="en-US" sz="2000" dirty="0" smtClean="0"/>
              <a:t>Educator and political advisor </a:t>
            </a:r>
          </a:p>
          <a:p>
            <a:pPr lvl="1" eaLnBrk="1" hangingPunct="1"/>
            <a:r>
              <a:rPr lang="en-US" sz="2000" i="1" dirty="0" smtClean="0"/>
              <a:t>Analects 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Confucian ideas </a:t>
            </a:r>
          </a:p>
          <a:p>
            <a:pPr eaLnBrk="1" hangingPunct="1"/>
            <a:r>
              <a:rPr lang="en-US" sz="2000" dirty="0" smtClean="0"/>
              <a:t>Advocated government by benevolence and humanity</a:t>
            </a:r>
          </a:p>
          <a:p>
            <a:pPr eaLnBrk="1" hangingPunct="1"/>
            <a:r>
              <a:rPr lang="en-US" sz="2000" dirty="0" smtClean="0"/>
              <a:t>Believed that humans selfishly pursue own interests </a:t>
            </a:r>
          </a:p>
          <a:p>
            <a:pPr eaLnBrk="1" hangingPunct="1"/>
            <a:r>
              <a:rPr lang="en-US" sz="2000" dirty="0" smtClean="0"/>
              <a:t>harsh social discipline to bring order to society </a:t>
            </a:r>
          </a:p>
          <a:p>
            <a:pPr eaLnBrk="1" hangingPunct="1"/>
            <a:r>
              <a:rPr lang="en-US" sz="2000" dirty="0" smtClean="0"/>
              <a:t>Advocated moral education and good public behavior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Daoism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Laozi</a:t>
            </a:r>
            <a:r>
              <a:rPr lang="en-US" sz="2400" dirty="0" smtClean="0"/>
              <a:t> (500s BCE)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Advocated a life in harmony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/>
              <a:t>    with nature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i="1" dirty="0" smtClean="0"/>
              <a:t>Dao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the way of nature, the way of the cosmos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Ambition and activism had only brought the world to chaos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 smtClean="0"/>
              <a:t>wuwei</a:t>
            </a:r>
            <a:endParaRPr lang="en-US" sz="2400" i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Action through inaction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Advocated small, self-sufficient communities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served as counterbalance to Confucian activism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101380" name="Picture 12" descr="Yin-Ya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Legalism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Late 300s BCE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doctrine of practical and efficient statecraft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Legalist doctrine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The state's strength was in agriculture and military force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Discouraged commerce, education, and the arts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Harnessing self-interest of the people for the needs of the state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Called for harsh penalties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Advocated collective responsibility before the law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Content Placeholder 4" descr="q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60562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Patriarchal social structure </a:t>
            </a:r>
          </a:p>
          <a:p>
            <a:pPr lvl="2" eaLnBrk="1" hangingPunct="1"/>
            <a:r>
              <a:rPr lang="en-US" sz="2000" dirty="0" smtClean="0"/>
              <a:t>Ban Zhao's </a:t>
            </a:r>
            <a:r>
              <a:rPr lang="en-US" sz="2000" i="1" dirty="0" smtClean="0"/>
              <a:t>Admonitions for Women</a:t>
            </a: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2000" dirty="0" smtClean="0"/>
              <a:t>Confucians ideal of children obey and honor parents</a:t>
            </a:r>
          </a:p>
          <a:p>
            <a:pPr eaLnBrk="1" hangingPunct="1"/>
            <a:r>
              <a:rPr lang="en-US" sz="2000" dirty="0" smtClean="0"/>
              <a:t>Social Hierarchy</a:t>
            </a:r>
          </a:p>
          <a:p>
            <a:pPr lvl="1" eaLnBrk="1" hangingPunct="1"/>
            <a:r>
              <a:rPr lang="en-US" sz="2000" dirty="0" smtClean="0"/>
              <a:t>See chart on page 202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Economy and Society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Economy</a:t>
            </a:r>
          </a:p>
          <a:p>
            <a:pPr lvl="1" eaLnBrk="1" hangingPunct="1"/>
            <a:r>
              <a:rPr lang="en-US" sz="2200" dirty="0" smtClean="0"/>
              <a:t>majority of population: peasants/farmers</a:t>
            </a:r>
          </a:p>
          <a:p>
            <a:pPr lvl="1" eaLnBrk="1" hangingPunct="1"/>
            <a:r>
              <a:rPr lang="en-US" sz="2200" dirty="0" smtClean="0"/>
              <a:t>Silk textiles</a:t>
            </a:r>
          </a:p>
          <a:p>
            <a:pPr lvl="1" eaLnBrk="1" hangingPunct="1"/>
            <a:r>
              <a:rPr lang="en-US" sz="2200" dirty="0" smtClean="0"/>
              <a:t>Paper production</a:t>
            </a:r>
          </a:p>
          <a:p>
            <a:pPr eaLnBrk="1" hangingPunct="1"/>
            <a:r>
              <a:rPr lang="en-US" sz="2400" dirty="0" smtClean="0"/>
              <a:t>Expeditions consumed the empire's surplus </a:t>
            </a:r>
          </a:p>
          <a:p>
            <a:pPr lvl="1" eaLnBrk="1" hangingPunct="1"/>
            <a:r>
              <a:rPr lang="en-US" sz="2200" dirty="0" smtClean="0"/>
              <a:t>Raised taxes </a:t>
            </a:r>
          </a:p>
          <a:p>
            <a:pPr eaLnBrk="1" hangingPunct="1"/>
            <a:r>
              <a:rPr lang="en-US" sz="2400" dirty="0" smtClean="0"/>
              <a:t>Social tensions arise</a:t>
            </a:r>
          </a:p>
          <a:p>
            <a:pPr eaLnBrk="1" hangingPunct="1"/>
            <a:r>
              <a:rPr lang="en-US" sz="2400" dirty="0" smtClean="0"/>
              <a:t>Problems of land distribution </a:t>
            </a:r>
          </a:p>
          <a:p>
            <a:pPr lvl="1" eaLnBrk="1" hangingPunct="1"/>
            <a:r>
              <a:rPr lang="en-US" sz="2200" dirty="0" smtClean="0"/>
              <a:t>Wang </a:t>
            </a:r>
            <a:r>
              <a:rPr lang="en-US" sz="2200" dirty="0" err="1" smtClean="0"/>
              <a:t>Mang</a:t>
            </a:r>
            <a:r>
              <a:rPr lang="en-US" sz="2200" dirty="0" smtClean="0"/>
              <a:t> 9-23 C.E.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Decline of Rome and Han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2000" u="sng" dirty="0" smtClean="0">
                <a:solidFill>
                  <a:srgbClr val="0070C0"/>
                </a:solidFill>
              </a:rPr>
              <a:t>Internal decay: Roman empire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coups(235-284 CE)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Diocletian splits empire (284-305 C.E.)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Constantine moves capital to Constantinople</a:t>
            </a:r>
          </a:p>
          <a:p>
            <a:pPr eaLnBrk="1" hangingPunct="1"/>
            <a:r>
              <a:rPr lang="en-US" sz="2000" u="sng" dirty="0" smtClean="0">
                <a:solidFill>
                  <a:srgbClr val="0070C0"/>
                </a:solidFill>
              </a:rPr>
              <a:t>External Issues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Germanic migrations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western Roman empire collapses (476 C.E.)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</a:rPr>
              <a:t>Imperial authority survived in the eastern half of the empire for 1000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2000" u="sng" dirty="0" smtClean="0">
                <a:solidFill>
                  <a:schemeClr val="tx2"/>
                </a:solidFill>
              </a:rPr>
              <a:t>Internal decay:  Han state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Yellow Turban Uprising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Unequal land distribution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Generals usurped political authority</a:t>
            </a:r>
          </a:p>
          <a:p>
            <a:pPr lvl="2" eaLnBrk="1" hangingPunct="1"/>
            <a:r>
              <a:rPr lang="en-US" dirty="0" smtClean="0">
                <a:solidFill>
                  <a:schemeClr val="tx2"/>
                </a:solidFill>
              </a:rPr>
              <a:t>divided the empire</a:t>
            </a: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External Issues</a:t>
            </a:r>
          </a:p>
          <a:p>
            <a:pPr lvl="2" eaLnBrk="1" hangingPunct="1"/>
            <a:r>
              <a:rPr lang="en-US" dirty="0" smtClean="0">
                <a:solidFill>
                  <a:schemeClr val="tx2"/>
                </a:solidFill>
              </a:rPr>
              <a:t>Nomadic invasions</a:t>
            </a: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Cultural change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Withering of Confucianism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Popularity of Buddhism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5476" name="Picture 7" descr="HCW0039BUD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343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Politics - </a:t>
            </a:r>
            <a:r>
              <a:rPr lang="en-US" sz="3800" dirty="0" err="1" smtClean="0"/>
              <a:t>Mauryan</a:t>
            </a:r>
            <a:r>
              <a:rPr lang="en-US" sz="3800" dirty="0" smtClean="0"/>
              <a:t> Empire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Unification of India</a:t>
            </a:r>
          </a:p>
          <a:p>
            <a:pPr lvl="1" eaLnBrk="1" hangingPunct="1"/>
            <a:r>
              <a:rPr lang="en-US" sz="2000" dirty="0" smtClean="0"/>
              <a:t>Chandragupta </a:t>
            </a:r>
            <a:r>
              <a:rPr lang="en-US" sz="2000" dirty="0" err="1" smtClean="0"/>
              <a:t>Maurya</a:t>
            </a:r>
            <a:r>
              <a:rPr lang="en-US" sz="2000" dirty="0" smtClean="0"/>
              <a:t> began conquest in 320s B.C.E. </a:t>
            </a:r>
          </a:p>
          <a:p>
            <a:pPr lvl="1" eaLnBrk="1" hangingPunct="1"/>
            <a:r>
              <a:rPr lang="en-US" sz="2000" dirty="0" err="1" smtClean="0"/>
              <a:t>Ashoka</a:t>
            </a:r>
            <a:r>
              <a:rPr lang="en-US" sz="2000" dirty="0" smtClean="0"/>
              <a:t> </a:t>
            </a:r>
            <a:r>
              <a:rPr lang="en-US" sz="2000" dirty="0" err="1" smtClean="0"/>
              <a:t>Maurya</a:t>
            </a:r>
            <a:r>
              <a:rPr lang="en-US" sz="2000" dirty="0" smtClean="0"/>
              <a:t>  268-232 B.C.E.</a:t>
            </a:r>
          </a:p>
          <a:p>
            <a:pPr lvl="2" eaLnBrk="1" hangingPunct="1"/>
            <a:r>
              <a:rPr lang="en-US" sz="2000" dirty="0" smtClean="0"/>
              <a:t>Ruled through tightly organized bureaucracy </a:t>
            </a:r>
          </a:p>
          <a:p>
            <a:pPr lvl="2" eaLnBrk="1" hangingPunct="1"/>
            <a:r>
              <a:rPr lang="en-US" sz="2000" dirty="0" smtClean="0"/>
              <a:t>Converted to Buddhism</a:t>
            </a:r>
          </a:p>
          <a:p>
            <a:pPr lvl="2" eaLnBrk="1" hangingPunct="1"/>
            <a:r>
              <a:rPr lang="en-US" sz="2000" dirty="0" smtClean="0"/>
              <a:t>Policies were written on rocks or pillars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065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Agriculture was the economic foundation </a:t>
            </a:r>
          </a:p>
          <a:p>
            <a:pPr lvl="1" eaLnBrk="1" hangingPunct="1"/>
            <a:r>
              <a:rPr lang="en-US" smtClean="0"/>
              <a:t>Trade from India to Egypt </a:t>
            </a:r>
          </a:p>
          <a:p>
            <a:pPr lvl="2" eaLnBrk="1" hangingPunct="1"/>
            <a:r>
              <a:rPr lang="en-US" sz="2400" smtClean="0"/>
              <a:t>Standardized coins, good trade routes, markets, banks </a:t>
            </a:r>
          </a:p>
          <a:p>
            <a:pPr lvl="2" eaLnBrk="1" hangingPunct="1"/>
            <a:r>
              <a:rPr lang="en-US" sz="2400" smtClean="0"/>
              <a:t>Specialization of production in different regions</a:t>
            </a:r>
          </a:p>
        </p:txBody>
      </p:sp>
      <p:pic>
        <p:nvPicPr>
          <p:cNvPr id="91140" name="Picture 10" descr="Mitradat_II_Coi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6191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Politics – Gupta Dynasty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Gupta Dynasty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Crucial role in Silk Road trading network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Gupta dynasty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founded by Chandra Gupta (375-415 C.E.)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Smaller and more decentralized than </a:t>
            </a:r>
            <a:r>
              <a:rPr lang="en-US" sz="2400" dirty="0" err="1" smtClean="0"/>
              <a:t>Mauryan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Invasion of Nomadic Group weakened the empire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075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Towns and trade </a:t>
            </a:r>
          </a:p>
          <a:p>
            <a:pPr lvl="1" eaLnBrk="1" hangingPunct="1"/>
            <a:r>
              <a:rPr lang="en-US" sz="2000" dirty="0" smtClean="0"/>
              <a:t>Towns provided manufactured products and luxury goods </a:t>
            </a:r>
          </a:p>
          <a:p>
            <a:pPr lvl="1" eaLnBrk="1" hangingPunct="1"/>
            <a:r>
              <a:rPr lang="en-US" sz="2000" dirty="0" smtClean="0"/>
              <a:t>Active marketplaces, Ganges River</a:t>
            </a:r>
          </a:p>
          <a:p>
            <a:pPr lvl="1" eaLnBrk="1" hangingPunct="1"/>
            <a:r>
              <a:rPr lang="en-US" sz="2000" dirty="0" err="1" smtClean="0"/>
              <a:t>Vaishyas</a:t>
            </a:r>
            <a:r>
              <a:rPr lang="en-US" sz="2000" dirty="0" smtClean="0"/>
              <a:t>(merchants) and </a:t>
            </a:r>
            <a:r>
              <a:rPr lang="en-US" sz="2000" dirty="0" err="1" smtClean="0"/>
              <a:t>shudras</a:t>
            </a:r>
            <a:r>
              <a:rPr lang="en-US" sz="2000" dirty="0" smtClean="0"/>
              <a:t>(peasants) benefited</a:t>
            </a:r>
          </a:p>
          <a:p>
            <a:pPr eaLnBrk="1" hangingPunct="1"/>
            <a:r>
              <a:rPr lang="en-US" sz="2000" dirty="0" smtClean="0"/>
              <a:t>Trading partners</a:t>
            </a:r>
          </a:p>
          <a:p>
            <a:pPr lvl="1" eaLnBrk="1" hangingPunct="1"/>
            <a:r>
              <a:rPr lang="en-US" sz="2000" dirty="0" smtClean="0"/>
              <a:t>Persia, China, Indian Ocean basin, Indonesia, SE Asia, Mediterranean basin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Content Placeholder 4" descr="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752600"/>
            <a:ext cx="3810000" cy="4419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Society - Caste System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Family life and the caste system </a:t>
            </a:r>
          </a:p>
          <a:p>
            <a:pPr lvl="1" eaLnBrk="1" hangingPunct="1"/>
            <a:r>
              <a:rPr lang="en-US" dirty="0" smtClean="0"/>
              <a:t>patriarchal families</a:t>
            </a:r>
          </a:p>
          <a:p>
            <a:pPr lvl="1" eaLnBrk="1" hangingPunct="1"/>
            <a:r>
              <a:rPr lang="en-US" dirty="0" smtClean="0"/>
              <a:t>female subordination</a:t>
            </a:r>
          </a:p>
          <a:p>
            <a:pPr lvl="1" eaLnBrk="1" hangingPunct="1"/>
            <a:r>
              <a:rPr lang="en-US" dirty="0" smtClean="0"/>
              <a:t>child arranged marriage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Social distinctions in the late Vedic 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Four main </a:t>
            </a:r>
            <a:r>
              <a:rPr lang="en-US" i="1" dirty="0" err="1" smtClean="0"/>
              <a:t>varnas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untouchables was added later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11620" name="Picture 7" descr="caste%20system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752600"/>
            <a:ext cx="3581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- Jainism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Inspired by the Upanishads </a:t>
            </a:r>
          </a:p>
          <a:p>
            <a:pPr eaLnBrk="1" hangingPunct="1"/>
            <a:r>
              <a:rPr lang="en-US" sz="2000" dirty="0" smtClean="0"/>
              <a:t>everything in universe has a soul </a:t>
            </a:r>
          </a:p>
          <a:p>
            <a:pPr eaLnBrk="1" hangingPunct="1"/>
            <a:r>
              <a:rPr lang="en-US" sz="2000" dirty="0" smtClean="0"/>
              <a:t>Striving to purify one's selfish behavior to attain a state of bliss </a:t>
            </a:r>
          </a:p>
          <a:p>
            <a:pPr eaLnBrk="1" hangingPunct="1"/>
            <a:r>
              <a:rPr lang="en-US" sz="2000" dirty="0" smtClean="0"/>
              <a:t>Very demanding</a:t>
            </a:r>
          </a:p>
          <a:p>
            <a:pPr eaLnBrk="1" hangingPunct="1"/>
            <a:r>
              <a:rPr lang="en-US" sz="2000" dirty="0" smtClean="0"/>
              <a:t>Appeal of Jainism </a:t>
            </a:r>
          </a:p>
          <a:p>
            <a:pPr lvl="1" eaLnBrk="1" hangingPunct="1"/>
            <a:r>
              <a:rPr lang="en-US" sz="2000" dirty="0" smtClean="0"/>
              <a:t>Social implication</a:t>
            </a:r>
          </a:p>
          <a:p>
            <a:pPr lvl="1" eaLnBrk="1" hangingPunct="1"/>
            <a:r>
              <a:rPr lang="en-US" sz="2000" dirty="0" smtClean="0"/>
              <a:t>did not recognize social hierarchies of caste  </a:t>
            </a:r>
            <a:endParaRPr lang="en-US" sz="2000" i="1" dirty="0" smtClean="0"/>
          </a:p>
        </p:txBody>
      </p:sp>
      <p:sp>
        <p:nvSpPr>
          <p:cNvPr id="11366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- Buddhism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Siddhartha Gautama (563-483 B.C.E.)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Four Noble Truths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Doctrine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Eightfold Path  - vehicle to reach enlightenment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nirvana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Appealed strongly to members of lower castes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Ashoka</a:t>
            </a:r>
            <a:r>
              <a:rPr lang="en-US" sz="2400" dirty="0" smtClean="0"/>
              <a:t> converted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– Schism in Buddhism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Split occurs</a:t>
            </a:r>
          </a:p>
          <a:p>
            <a:pPr lvl="1" eaLnBrk="1" hangingPunct="1"/>
            <a:r>
              <a:rPr lang="en-US" sz="2200" dirty="0" smtClean="0"/>
              <a:t>Mahayana &amp; Theravada</a:t>
            </a:r>
          </a:p>
          <a:p>
            <a:pPr eaLnBrk="1" hangingPunct="1"/>
            <a:r>
              <a:rPr lang="en-US" sz="2400" dirty="0" smtClean="0"/>
              <a:t>Early Buddhism made heavy demands on individuals </a:t>
            </a:r>
          </a:p>
          <a:p>
            <a:pPr lvl="1" eaLnBrk="1" hangingPunct="1"/>
            <a:r>
              <a:rPr lang="en-US" sz="2400" dirty="0" smtClean="0"/>
              <a:t>Buddha became a god </a:t>
            </a:r>
          </a:p>
          <a:p>
            <a:pPr lvl="1" eaLnBrk="1" hangingPunct="1"/>
            <a:r>
              <a:rPr lang="en-US" sz="2400" i="1" dirty="0" err="1" smtClean="0"/>
              <a:t>boddhisatva</a:t>
            </a:r>
            <a:r>
              <a:rPr lang="en-US" sz="2400" dirty="0" smtClean="0"/>
              <a:t>--"an enlightened being" </a:t>
            </a:r>
          </a:p>
          <a:p>
            <a:pPr lvl="1" eaLnBrk="1" hangingPunct="1"/>
            <a:r>
              <a:rPr lang="en-US" sz="2400" dirty="0" smtClean="0"/>
              <a:t>Educational institutions promoted new faith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1571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– Evolution of Hinduism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Hinduism</a:t>
            </a:r>
          </a:p>
          <a:p>
            <a:pPr lvl="1" eaLnBrk="1" hangingPunct="1"/>
            <a:r>
              <a:rPr lang="en-US" sz="2000" i="1" dirty="0" err="1" smtClean="0"/>
              <a:t>Bhagavad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Gita</a:t>
            </a:r>
            <a:r>
              <a:rPr lang="en-US" sz="2000" dirty="0" smtClean="0"/>
              <a:t> “The </a:t>
            </a:r>
            <a:r>
              <a:rPr lang="en-US" sz="2000" dirty="0" err="1" smtClean="0"/>
              <a:t>Gita</a:t>
            </a:r>
            <a:r>
              <a:rPr lang="en-US" sz="2000" dirty="0" smtClean="0"/>
              <a:t>”</a:t>
            </a:r>
          </a:p>
          <a:p>
            <a:pPr lvl="2" eaLnBrk="1" hangingPunct="1"/>
            <a:r>
              <a:rPr lang="en-US" dirty="0" smtClean="0"/>
              <a:t>A short poetic work</a:t>
            </a:r>
          </a:p>
          <a:p>
            <a:pPr lvl="2" eaLnBrk="1" hangingPunct="1"/>
            <a:r>
              <a:rPr lang="en-US" dirty="0" smtClean="0"/>
              <a:t>Illustrated expectations of Hinduism and promise of salvation</a:t>
            </a:r>
          </a:p>
          <a:p>
            <a:pPr lvl="1" eaLnBrk="1" hangingPunct="1"/>
            <a:r>
              <a:rPr lang="en-US" sz="2000" dirty="0" smtClean="0"/>
              <a:t>Ethics </a:t>
            </a:r>
          </a:p>
          <a:p>
            <a:pPr lvl="2" eaLnBrk="1" hangingPunct="1"/>
            <a:r>
              <a:rPr lang="en-US" dirty="0" smtClean="0"/>
              <a:t>Achieve salvation through meeting caste responsibilities </a:t>
            </a:r>
          </a:p>
          <a:p>
            <a:pPr eaLnBrk="1" hangingPunct="1"/>
            <a:r>
              <a:rPr lang="en-US" sz="2000" dirty="0" smtClean="0"/>
              <a:t>Hinduism gradually replaced Buddhism in India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American - Mayan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Divided into city-kingdoms</a:t>
            </a:r>
          </a:p>
          <a:p>
            <a:pPr lvl="1"/>
            <a:r>
              <a:rPr lang="en-US" dirty="0" smtClean="0"/>
              <a:t>Tikal – political center</a:t>
            </a:r>
          </a:p>
          <a:p>
            <a:pPr lvl="2"/>
            <a:r>
              <a:rPr lang="en-US" sz="2400" dirty="0" smtClean="0"/>
              <a:t>40,000 people</a:t>
            </a:r>
          </a:p>
          <a:p>
            <a:r>
              <a:rPr lang="en-US" sz="2400" dirty="0" smtClean="0"/>
              <a:t>Mayan kingdoms fought constantly with each other</a:t>
            </a:r>
          </a:p>
          <a:p>
            <a:r>
              <a:rPr lang="en-US" sz="2400" dirty="0" smtClean="0"/>
              <a:t>Decline began around 800 CE</a:t>
            </a:r>
          </a:p>
          <a:p>
            <a:pPr lvl="1"/>
            <a:r>
              <a:rPr lang="en-US" dirty="0" smtClean="0"/>
              <a:t>Invasions, civil war, water control</a:t>
            </a:r>
          </a:p>
          <a:p>
            <a:endParaRPr lang="en-US" dirty="0"/>
          </a:p>
        </p:txBody>
      </p:sp>
      <p:pic>
        <p:nvPicPr>
          <p:cNvPr id="5" name="Content Placeholder 4" descr="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828800"/>
            <a:ext cx="35814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Kings, ruling families</a:t>
            </a:r>
          </a:p>
          <a:p>
            <a:r>
              <a:rPr lang="en-US" dirty="0" smtClean="0"/>
              <a:t>Priests</a:t>
            </a:r>
          </a:p>
          <a:p>
            <a:pPr lvl="1"/>
            <a:r>
              <a:rPr lang="en-US" dirty="0" smtClean="0"/>
              <a:t>Transmitted knowledge of writing, math, astronomy</a:t>
            </a:r>
          </a:p>
          <a:p>
            <a:r>
              <a:rPr lang="en-US" dirty="0" smtClean="0"/>
              <a:t>Hereditary nobility	</a:t>
            </a:r>
          </a:p>
          <a:p>
            <a:pPr lvl="1"/>
            <a:r>
              <a:rPr lang="en-US" dirty="0" smtClean="0"/>
              <a:t>Owned most of the land</a:t>
            </a:r>
          </a:p>
          <a:p>
            <a:r>
              <a:rPr lang="en-US" dirty="0" smtClean="0"/>
              <a:t>Free artisans, professionals</a:t>
            </a:r>
          </a:p>
          <a:p>
            <a:r>
              <a:rPr lang="en-US" dirty="0" smtClean="0"/>
              <a:t>Slaves and peasants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Culture - Zoroastrianism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Zarathustra </a:t>
            </a:r>
          </a:p>
          <a:p>
            <a:pPr lvl="1" eaLnBrk="1" hangingPunct="1"/>
            <a:r>
              <a:rPr lang="en-US" sz="2000" dirty="0" err="1" smtClean="0"/>
              <a:t>Ahura</a:t>
            </a:r>
            <a:r>
              <a:rPr lang="en-US" sz="2000" dirty="0" smtClean="0"/>
              <a:t> Mazda (good) vs.  </a:t>
            </a:r>
            <a:r>
              <a:rPr lang="en-US" sz="2000" dirty="0" err="1" smtClean="0"/>
              <a:t>Angra</a:t>
            </a:r>
            <a:r>
              <a:rPr lang="en-US" sz="2000" dirty="0" smtClean="0"/>
              <a:t> </a:t>
            </a:r>
            <a:r>
              <a:rPr lang="en-US" sz="2000" dirty="0" err="1" smtClean="0"/>
              <a:t>Mainyu</a:t>
            </a:r>
            <a:r>
              <a:rPr lang="en-US" sz="2000" dirty="0" smtClean="0"/>
              <a:t> (evil) </a:t>
            </a:r>
          </a:p>
          <a:p>
            <a:pPr lvl="1" eaLnBrk="1" hangingPunct="1"/>
            <a:r>
              <a:rPr lang="en-US" sz="2000" dirty="0" smtClean="0"/>
              <a:t>Believed in heavenly paradise and hellish realm</a:t>
            </a:r>
          </a:p>
          <a:p>
            <a:pPr lvl="1" eaLnBrk="1" hangingPunct="1"/>
            <a:r>
              <a:rPr lang="en-US" sz="2000" dirty="0" smtClean="0"/>
              <a:t>Moral formula: good words, good thoughts, good deeds</a:t>
            </a:r>
          </a:p>
          <a:p>
            <a:pPr lvl="1" eaLnBrk="1" hangingPunct="1"/>
            <a:r>
              <a:rPr lang="en-US" sz="2000" dirty="0" smtClean="0"/>
              <a:t>Popularity grows;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B.C.E. </a:t>
            </a:r>
          </a:p>
          <a:p>
            <a:pPr lvl="2" eaLnBrk="1" hangingPunct="1"/>
            <a:r>
              <a:rPr lang="en-US" dirty="0" smtClean="0"/>
              <a:t>Most popular in Iran</a:t>
            </a:r>
          </a:p>
          <a:p>
            <a:pPr eaLnBrk="1" hangingPunct="1"/>
            <a:r>
              <a:rPr lang="en-US" sz="2000" dirty="0" smtClean="0"/>
              <a:t>Zoroastrianism influenced other monotheistic religions</a:t>
            </a:r>
          </a:p>
          <a:p>
            <a:pPr lvl="2" eaLnBrk="1" hangingPunct="1"/>
            <a:endParaRPr lang="en-US" sz="15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Complex math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Invention of “Zero”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Calendar of 365.242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Ideographs and a syllable-alphabet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writings destroyed by Spanish conquerors</a:t>
            </a:r>
          </a:p>
          <a:p>
            <a:pPr>
              <a:lnSpc>
                <a:spcPct val="90000"/>
              </a:lnSpc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Popol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Mayan creation myth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DE7A-E578-4D21-8F7E-86D5B0B836BE}" type="slidenum">
              <a:rPr lang="en-US" altLang="en-US"/>
              <a:pPr/>
              <a:t>60</a:t>
            </a:fld>
            <a:endParaRPr lang="en-US" altLang="en-US"/>
          </a:p>
        </p:txBody>
      </p:sp>
      <p:pic>
        <p:nvPicPr>
          <p:cNvPr id="8" name="Picture 7" descr="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05200"/>
            <a:ext cx="4362450" cy="3028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0-8426-4F62-8389-04285A169F01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Religion</a:t>
            </a: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chemeClr val="folHlink"/>
              </a:buClr>
              <a:buSzPct val="90000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Ritual calendar of 260 days</a:t>
            </a:r>
          </a:p>
          <a:p>
            <a:pPr marL="342900" lvl="1" indent="-342900">
              <a:lnSpc>
                <a:spcPct val="90000"/>
              </a:lnSpc>
              <a:buClr>
                <a:schemeClr val="folHlink"/>
              </a:buClr>
              <a:buSzPct val="90000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of calendar lends authority to priesthood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bloodletting rituals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Human sacrifices follow after removal of fingers, piercing to allow blood flow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Self-mutilation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86200"/>
            <a:ext cx="3657600" cy="281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Maya Ball Game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Ritual form of ball game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High-ranking captives, prisoners of war contestants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Execution of losers immediately follows the match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Bloodletting ritual for the gods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EAB3-2385-4FA3-8381-EA8EA70E7EDD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Mediterranean Society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Interaction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Minoan society arose on the island of Crete, 2000 B.C.E.</a:t>
            </a:r>
          </a:p>
          <a:p>
            <a:pPr eaLnBrk="1" hangingPunct="1"/>
            <a:r>
              <a:rPr lang="en-US" sz="2000" dirty="0" smtClean="0"/>
              <a:t>was the center of Mediterranean commerce </a:t>
            </a:r>
          </a:p>
          <a:p>
            <a:pPr lvl="2" eaLnBrk="1" hangingPunct="1"/>
            <a:r>
              <a:rPr lang="en-US" sz="2000" dirty="0" smtClean="0"/>
              <a:t>Received early influences from Phoenicia and Egypt </a:t>
            </a:r>
          </a:p>
          <a:p>
            <a:pPr eaLnBrk="1" hangingPunct="1"/>
            <a:r>
              <a:rPr lang="en-US" sz="2000" dirty="0" smtClean="0"/>
              <a:t>Indo-European immigrants (</a:t>
            </a:r>
            <a:r>
              <a:rPr lang="en-US" sz="2000" dirty="0" err="1" smtClean="0"/>
              <a:t>Mycenaeans</a:t>
            </a:r>
            <a:r>
              <a:rPr lang="en-US" sz="2000" dirty="0" smtClean="0"/>
              <a:t>) settled in Greece, 2000 B.C.E. </a:t>
            </a:r>
          </a:p>
          <a:p>
            <a:pPr lvl="1" eaLnBrk="1" hangingPunct="1"/>
            <a:r>
              <a:rPr lang="en-US" sz="2000" dirty="0" smtClean="0"/>
              <a:t>Trojan War 1200 B.C.E.</a:t>
            </a:r>
          </a:p>
          <a:p>
            <a:pPr eaLnBrk="1" hangingPunct="1"/>
            <a:r>
              <a:rPr lang="en-US" sz="2000" dirty="0" smtClean="0"/>
              <a:t>Greek peninsula is ¾ </a:t>
            </a:r>
          </a:p>
          <a:p>
            <a:pPr eaLnBrk="1" hangingPunct="1">
              <a:buNone/>
            </a:pPr>
            <a:r>
              <a:rPr lang="en-US" sz="2000" dirty="0" smtClean="0"/>
              <a:t>mountains</a:t>
            </a:r>
          </a:p>
          <a:p>
            <a:pPr eaLnBrk="1" hangingPunct="1"/>
            <a:r>
              <a:rPr lang="en-US" sz="2000" dirty="0" smtClean="0"/>
              <a:t>City-states are located</a:t>
            </a:r>
          </a:p>
          <a:p>
            <a:pPr eaLnBrk="1" hangingPunct="1">
              <a:buNone/>
            </a:pPr>
            <a:r>
              <a:rPr lang="en-US" sz="2000" dirty="0" smtClean="0"/>
              <a:t>near farming land; fragmented</a:t>
            </a:r>
          </a:p>
        </p:txBody>
      </p:sp>
      <p:pic>
        <p:nvPicPr>
          <p:cNvPr id="118788" name="Picture 9" descr="tro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238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Geography prevented a unified ‘Greece’</a:t>
            </a:r>
          </a:p>
          <a:p>
            <a:pPr eaLnBrk="1" hangingPunct="1"/>
            <a:r>
              <a:rPr lang="en-US" sz="2000" dirty="0" smtClean="0"/>
              <a:t>Athens and Sparta</a:t>
            </a:r>
          </a:p>
          <a:p>
            <a:pPr lvl="1" eaLnBrk="1" hangingPunct="1"/>
            <a:r>
              <a:rPr lang="en-US" sz="1800" dirty="0" smtClean="0"/>
              <a:t>Two most dominant city-states</a:t>
            </a:r>
          </a:p>
          <a:p>
            <a:pPr eaLnBrk="1" hangingPunct="1"/>
            <a:r>
              <a:rPr lang="en-US" sz="2000" dirty="0" smtClean="0"/>
              <a:t>Sparta</a:t>
            </a:r>
          </a:p>
          <a:p>
            <a:pPr lvl="1" eaLnBrk="1" hangingPunct="1"/>
            <a:r>
              <a:rPr lang="en-US" sz="2000" dirty="0" smtClean="0"/>
              <a:t>oligarchy</a:t>
            </a:r>
          </a:p>
          <a:p>
            <a:pPr eaLnBrk="1" hangingPunct="1"/>
            <a:r>
              <a:rPr lang="en-US" sz="2000" dirty="0" smtClean="0"/>
              <a:t>Athens gradually broadened base of political participation </a:t>
            </a:r>
          </a:p>
          <a:p>
            <a:pPr lvl="1" eaLnBrk="1" hangingPunct="1"/>
            <a:r>
              <a:rPr lang="en-US" sz="2000" dirty="0" smtClean="0"/>
              <a:t>Solon  </a:t>
            </a:r>
          </a:p>
          <a:p>
            <a:pPr lvl="1" eaLnBrk="1" hangingPunct="1"/>
            <a:r>
              <a:rPr lang="en-US" sz="2000" dirty="0" smtClean="0"/>
              <a:t>Citizenship was open to free adult males</a:t>
            </a:r>
          </a:p>
          <a:p>
            <a:pPr lvl="1" eaLnBrk="1" hangingPunct="1"/>
            <a:r>
              <a:rPr lang="en-US" sz="2000" dirty="0" smtClean="0"/>
              <a:t>Pericles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1981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 sz="2400" smtClean="0"/>
          </a:p>
        </p:txBody>
      </p:sp>
      <p:pic>
        <p:nvPicPr>
          <p:cNvPr id="119813" name="Picture 10" descr="Pericles_Pio-Clementino_Inv269_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676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8">
      <a:dk1>
        <a:srgbClr val="000000"/>
      </a:dk1>
      <a:lt1>
        <a:srgbClr val="FFFFFF"/>
      </a:lt1>
      <a:dk2>
        <a:srgbClr val="CC0000"/>
      </a:dk2>
      <a:lt2>
        <a:srgbClr val="999966"/>
      </a:lt2>
      <a:accent1>
        <a:srgbClr val="CCCCCC"/>
      </a:accent1>
      <a:accent2>
        <a:srgbClr val="CCCC66"/>
      </a:accent2>
      <a:accent3>
        <a:srgbClr val="FFFFFF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yers 10">
    <a:dk1>
      <a:srgbClr val="000000"/>
    </a:dk1>
    <a:lt1>
      <a:srgbClr val="FFFFFF"/>
    </a:lt1>
    <a:dk2>
      <a:srgbClr val="660033"/>
    </a:dk2>
    <a:lt2>
      <a:srgbClr val="666699"/>
    </a:lt2>
    <a:accent1>
      <a:srgbClr val="95A3D1"/>
    </a:accent1>
    <a:accent2>
      <a:srgbClr val="FFFF66"/>
    </a:accent2>
    <a:accent3>
      <a:srgbClr val="FFFFFF"/>
    </a:accent3>
    <a:accent4>
      <a:srgbClr val="000000"/>
    </a:accent4>
    <a:accent5>
      <a:srgbClr val="C8CEE5"/>
    </a:accent5>
    <a:accent6>
      <a:srgbClr val="E7E75C"/>
    </a:accent6>
    <a:hlink>
      <a:srgbClr val="5A84D8"/>
    </a:hlink>
    <a:folHlink>
      <a:srgbClr val="CC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28634</TotalTime>
  <Words>2101</Words>
  <Application>Microsoft Office PowerPoint</Application>
  <PresentationFormat>On-screen Show (4:3)</PresentationFormat>
  <Paragraphs>520</Paragraphs>
  <Slides>62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Layers</vt:lpstr>
      <vt:lpstr>Classical Society</vt:lpstr>
      <vt:lpstr>HE Interaction</vt:lpstr>
      <vt:lpstr>Politics</vt:lpstr>
      <vt:lpstr>Society</vt:lpstr>
      <vt:lpstr>Economy</vt:lpstr>
      <vt:lpstr>Culture - Zoroastrianism</vt:lpstr>
      <vt:lpstr>Mediterranean Society</vt:lpstr>
      <vt:lpstr>HE Interaction</vt:lpstr>
      <vt:lpstr>Politics</vt:lpstr>
      <vt:lpstr>Politics</vt:lpstr>
      <vt:lpstr>Persian War</vt:lpstr>
      <vt:lpstr>Greek Economy</vt:lpstr>
      <vt:lpstr>Society</vt:lpstr>
      <vt:lpstr>Greek Philosophy</vt:lpstr>
      <vt:lpstr>Culture</vt:lpstr>
      <vt:lpstr>Hellenistic World</vt:lpstr>
      <vt:lpstr>Politics</vt:lpstr>
      <vt:lpstr>Political…</vt:lpstr>
      <vt:lpstr>Culture</vt:lpstr>
      <vt:lpstr>Rome</vt:lpstr>
      <vt:lpstr>HE Interaction</vt:lpstr>
      <vt:lpstr>Politics: The Roman Republic</vt:lpstr>
      <vt:lpstr>Republic to Empire</vt:lpstr>
      <vt:lpstr>Foundation of Empire</vt:lpstr>
      <vt:lpstr>Economy</vt:lpstr>
      <vt:lpstr>Achievements</vt:lpstr>
      <vt:lpstr>Family and Society</vt:lpstr>
      <vt:lpstr>Culture: Influence of Greece</vt:lpstr>
      <vt:lpstr>Christianity</vt:lpstr>
      <vt:lpstr>The Rise of Christianity</vt:lpstr>
      <vt:lpstr>Silk Road</vt:lpstr>
      <vt:lpstr>Origins</vt:lpstr>
      <vt:lpstr>The Silk Roads</vt:lpstr>
      <vt:lpstr>Cultural Exchanges:  Buddhism &amp; Hinduism</vt:lpstr>
      <vt:lpstr>Cultural Exchange: Christianity</vt:lpstr>
      <vt:lpstr>Cultural Exchanges: Manichaeism</vt:lpstr>
      <vt:lpstr>Biological Exchanges</vt:lpstr>
      <vt:lpstr>Classical China</vt:lpstr>
      <vt:lpstr>Politics</vt:lpstr>
      <vt:lpstr>Politics</vt:lpstr>
      <vt:lpstr>Collapse of the Han</vt:lpstr>
      <vt:lpstr>Confucius</vt:lpstr>
      <vt:lpstr>Daoism</vt:lpstr>
      <vt:lpstr>Legalism</vt:lpstr>
      <vt:lpstr>Society</vt:lpstr>
      <vt:lpstr>Economy and Society</vt:lpstr>
      <vt:lpstr>Decline of Rome and Han</vt:lpstr>
      <vt:lpstr>India</vt:lpstr>
      <vt:lpstr> Politics - Mauryan Empire </vt:lpstr>
      <vt:lpstr>Politics – Gupta Dynasty</vt:lpstr>
      <vt:lpstr>Economy</vt:lpstr>
      <vt:lpstr>Society - Caste System</vt:lpstr>
      <vt:lpstr>Culture - Jainism</vt:lpstr>
      <vt:lpstr>Culture - Buddhism</vt:lpstr>
      <vt:lpstr>Culture – Schism in Buddhism</vt:lpstr>
      <vt:lpstr>Culture – Evolution of Hinduism</vt:lpstr>
      <vt:lpstr>Classical American - Mayan</vt:lpstr>
      <vt:lpstr>Politics</vt:lpstr>
      <vt:lpstr>Society</vt:lpstr>
      <vt:lpstr>Culture</vt:lpstr>
      <vt:lpstr>Mayan Religion</vt:lpstr>
      <vt:lpstr>The Maya Ball Game</vt:lpstr>
    </vt:vector>
  </TitlesOfParts>
  <Company>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</dc:title>
  <dc:creator>e200501128</dc:creator>
  <cp:lastModifiedBy>Woodfin, Zachary C.</cp:lastModifiedBy>
  <cp:revision>348</cp:revision>
  <dcterms:created xsi:type="dcterms:W3CDTF">2008-05-02T00:55:26Z</dcterms:created>
  <dcterms:modified xsi:type="dcterms:W3CDTF">2012-08-30T21:52:24Z</dcterms:modified>
</cp:coreProperties>
</file>