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sldIdLst>
    <p:sldId id="256" r:id="rId2"/>
    <p:sldId id="302" r:id="rId3"/>
    <p:sldId id="261" r:id="rId4"/>
    <p:sldId id="262" r:id="rId5"/>
    <p:sldId id="286" r:id="rId6"/>
    <p:sldId id="303" r:id="rId7"/>
    <p:sldId id="263" r:id="rId8"/>
    <p:sldId id="282" r:id="rId9"/>
    <p:sldId id="304" r:id="rId10"/>
    <p:sldId id="308" r:id="rId11"/>
    <p:sldId id="264" r:id="rId12"/>
    <p:sldId id="285" r:id="rId13"/>
    <p:sldId id="265" r:id="rId14"/>
    <p:sldId id="266" r:id="rId15"/>
    <p:sldId id="306" r:id="rId16"/>
    <p:sldId id="288" r:id="rId17"/>
    <p:sldId id="289" r:id="rId18"/>
    <p:sldId id="290" r:id="rId19"/>
    <p:sldId id="291" r:id="rId20"/>
    <p:sldId id="305" r:id="rId21"/>
    <p:sldId id="269" r:id="rId22"/>
    <p:sldId id="272" r:id="rId23"/>
    <p:sldId id="270" r:id="rId24"/>
    <p:sldId id="307" r:id="rId25"/>
    <p:sldId id="293" r:id="rId26"/>
    <p:sldId id="294" r:id="rId27"/>
    <p:sldId id="295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37" autoAdjust="0"/>
  </p:normalViewPr>
  <p:slideViewPr>
    <p:cSldViewPr>
      <p:cViewPr>
        <p:scale>
          <a:sx n="57" d="100"/>
          <a:sy n="57" d="100"/>
        </p:scale>
        <p:origin x="-88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25955F-AD47-4934-88E3-481D9539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/>
              <a:t>Copyright © 2006 The McGraw-Hill Companies Inc. Permission Required for Reproduction or Display.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D6A20F-0F4F-4E25-84DF-0564C317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6B01-09E1-4AA1-938A-6429AC743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0143-D5C5-4F29-AABD-9ECE18157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B025A-C5E2-428D-908F-C8E9A8483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3ECE72-FF50-4201-925C-64949651C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DFCEC-094D-487D-A73E-65C179D3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1D6ADF-D585-4C6D-AB7C-9291E4485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8320-E737-4473-A4D6-34C17149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8B366-F0D0-429F-B13C-F64343371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1D88-2BC3-4C62-922D-222A62CC5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6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0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938B47-5602-4B01-AC06-1A108EEF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E5F35D7-78E9-47D8-B7B7-0A9A3E2E6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/>
              <a:t>Copyright © 2006 The McGraw-Hill Companies Inc. Permission Required for Reproduction or Display.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39" r:id="rId2"/>
    <p:sldLayoutId id="2147483745" r:id="rId3"/>
    <p:sldLayoutId id="2147483746" r:id="rId4"/>
    <p:sldLayoutId id="2147483747" r:id="rId5"/>
    <p:sldLayoutId id="2147483740" r:id="rId6"/>
    <p:sldLayoutId id="2147483748" r:id="rId7"/>
    <p:sldLayoutId id="2147483741" r:id="rId8"/>
    <p:sldLayoutId id="2147483749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EBC7445-D393-4C35-8AB9-D15F3619D04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  <a:t>The End of Empire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smtClean="0"/>
              <a:t>Decolonization in the world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Arab states controlled by Britain and France as mandates after WWI</a:t>
            </a:r>
          </a:p>
          <a:p>
            <a:r>
              <a:rPr lang="en-US" sz="3200" dirty="0" smtClean="0"/>
              <a:t>Had little difficulty getting independence</a:t>
            </a:r>
          </a:p>
          <a:p>
            <a:pPr lvl="1"/>
            <a:r>
              <a:rPr lang="en-US" sz="3200" dirty="0" smtClean="0"/>
              <a:t>Iraq in 1947</a:t>
            </a:r>
          </a:p>
          <a:p>
            <a:pPr lvl="1"/>
            <a:r>
              <a:rPr lang="en-US" sz="3200" dirty="0" smtClean="0"/>
              <a:t>Israel in 1948</a:t>
            </a:r>
          </a:p>
          <a:p>
            <a:pPr lvl="1"/>
            <a:r>
              <a:rPr lang="en-US" sz="3200" dirty="0" smtClean="0"/>
              <a:t>Palestine in 1948</a:t>
            </a:r>
          </a:p>
          <a:p>
            <a:r>
              <a:rPr lang="en-US" sz="3200" dirty="0" smtClean="0"/>
              <a:t>U.S. and Soviets involvement</a:t>
            </a:r>
          </a:p>
          <a:p>
            <a:pPr lvl="1"/>
            <a:r>
              <a:rPr lang="en-US" sz="3200" dirty="0" smtClean="0"/>
              <a:t>oil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025A-C5E2-428D-908F-C8E9A84832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Palestine</a:t>
            </a:r>
          </a:p>
        </p:txBody>
      </p:sp>
      <p:sp>
        <p:nvSpPr>
          <p:cNvPr id="17411" name="Rectangle 7"/>
          <p:cNvSpPr>
            <a:spLocks noGrp="1" noRot="1" noChangeArrowheads="1"/>
          </p:cNvSpPr>
          <p:nvPr>
            <p:ph idx="1"/>
          </p:nvPr>
        </p:nvSpPr>
        <p:spPr>
          <a:xfrm>
            <a:off x="228600" y="1524000"/>
            <a:ext cx="861695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 ruled as mandate by Britain</a:t>
            </a:r>
          </a:p>
          <a:p>
            <a:pPr eaLnBrk="1" hangingPunct="1"/>
            <a:r>
              <a:rPr lang="en-US" dirty="0" smtClean="0"/>
              <a:t>GB proclaims support for Jewish “homeland” in Palestine (Balfour Declaration, 1917)</a:t>
            </a:r>
          </a:p>
          <a:p>
            <a:pPr eaLnBrk="1" hangingPunct="1"/>
            <a:r>
              <a:rPr lang="en-US" dirty="0" smtClean="0"/>
              <a:t>Growing Jewish immigration from Europe from 1880s</a:t>
            </a:r>
          </a:p>
          <a:p>
            <a:pPr eaLnBrk="1" hangingPunct="1"/>
            <a:r>
              <a:rPr lang="en-US" dirty="0" smtClean="0"/>
              <a:t>Arab protests in 1920s and 1930s</a:t>
            </a:r>
          </a:p>
          <a:p>
            <a:pPr eaLnBrk="1" hangingPunct="1"/>
            <a:r>
              <a:rPr lang="en-US" dirty="0" smtClean="0"/>
              <a:t>Formation of pan-Arab nationalism by surrounding Arab nations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DA50C9-DFD8-406B-B840-BC6DA677241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7772400" cy="1295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Demonstration against the Balfour Declaration</a:t>
            </a:r>
          </a:p>
        </p:txBody>
      </p:sp>
      <p:pic>
        <p:nvPicPr>
          <p:cNvPr id="18435" name="Picture 6" descr="Balfou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8458200" cy="5562600"/>
          </a:xfrm>
          <a:noFill/>
        </p:spPr>
      </p:pic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DE9B7B6-5973-49EA-B144-02CE927A6BD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Creation of Israel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295400"/>
            <a:ext cx="4198938" cy="5000625"/>
          </a:xfrm>
        </p:spPr>
        <p:txBody>
          <a:bodyPr/>
          <a:lstStyle/>
          <a:p>
            <a:pPr eaLnBrk="1" hangingPunct="1"/>
            <a:r>
              <a:rPr lang="en-US" sz="2400" b="1" smtClean="0"/>
              <a:t>Jewish, Arab pressure drives British to hand Palestine over to United Nations for a resolution</a:t>
            </a:r>
          </a:p>
          <a:p>
            <a:pPr eaLnBrk="1" hangingPunct="1"/>
            <a:r>
              <a:rPr lang="en-US" sz="2400" b="1" smtClean="0"/>
              <a:t>Partition Plan of 1947 divides Palestine into seven regions: 3 Jewish, 3 Arab, Jerusalem internationalized</a:t>
            </a:r>
          </a:p>
          <a:p>
            <a:pPr eaLnBrk="1" hangingPunct="1"/>
            <a:r>
              <a:rPr lang="en-US" sz="2400" b="1" smtClean="0"/>
              <a:t>May 1948 Jews declare independence of State of Israel</a:t>
            </a:r>
          </a:p>
          <a:p>
            <a:pPr eaLnBrk="1" hangingPunct="1"/>
            <a:r>
              <a:rPr lang="en-US" sz="2400" b="1" smtClean="0"/>
              <a:t>Arab states invade, Israel successfully defends itself</a:t>
            </a:r>
          </a:p>
        </p:txBody>
      </p:sp>
      <p:pic>
        <p:nvPicPr>
          <p:cNvPr id="19460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295400"/>
            <a:ext cx="3962400" cy="4800600"/>
          </a:xfrm>
        </p:spPr>
      </p:pic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63D92D-3AFB-4E5D-8562-99EA305E790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Six-Day War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371600"/>
            <a:ext cx="4038600" cy="4924425"/>
          </a:xfrm>
        </p:spPr>
        <p:txBody>
          <a:bodyPr/>
          <a:lstStyle/>
          <a:p>
            <a:pPr eaLnBrk="1" hangingPunct="1"/>
            <a:r>
              <a:rPr lang="en-US" sz="2400" b="1" smtClean="0"/>
              <a:t>Gamal Abdel Nasser (Egypt, 1918-1970) takes leadership position in Arab world</a:t>
            </a:r>
          </a:p>
          <a:p>
            <a:pPr eaLnBrk="1" hangingPunct="1"/>
            <a:r>
              <a:rPr lang="en-US" sz="2400" b="1" smtClean="0"/>
              <a:t>Attempts to block Suez traffic, conflict with Israel</a:t>
            </a:r>
          </a:p>
          <a:p>
            <a:pPr eaLnBrk="1" hangingPunct="1"/>
            <a:r>
              <a:rPr lang="en-US" sz="2400" b="1" smtClean="0"/>
              <a:t>Threatens invasion of Israel in 1967, Israel launches hugely successful pre-emptive strike</a:t>
            </a:r>
          </a:p>
          <a:p>
            <a:pPr lvl="1" eaLnBrk="1" hangingPunct="1"/>
            <a:r>
              <a:rPr lang="en-US" b="1" smtClean="0"/>
              <a:t>Conquers Gaza Strip and West Bank, status unresolved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FE33E19-FBC2-43B3-8163-7273FFEEE553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0485" name="Content Placeholder 7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352800" cy="4724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07" name="Content Placeholder 5" descr="1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8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10F963-7835-44C8-8872-84811DF44AF2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Peace in the Middle East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5138" y="1295400"/>
            <a:ext cx="4038600" cy="5000625"/>
          </a:xfrm>
        </p:spPr>
        <p:txBody>
          <a:bodyPr/>
          <a:lstStyle/>
          <a:p>
            <a:pPr eaLnBrk="1" hangingPunct="1"/>
            <a:r>
              <a:rPr lang="en-US" sz="2400" b="1" smtClean="0"/>
              <a:t>Israeli Prime Minister Yitzhak Rabin (1922-1995) signs peace accord with Palestinian Liberation Organization chairman Yasser Arafat (1929-2004)</a:t>
            </a:r>
          </a:p>
          <a:p>
            <a:pPr lvl="1" eaLnBrk="1" hangingPunct="1"/>
            <a:r>
              <a:rPr lang="en-US" b="1" smtClean="0"/>
              <a:t>Yitzhak Rabin assassinated by Jewish extremist</a:t>
            </a:r>
          </a:p>
          <a:p>
            <a:pPr eaLnBrk="1" hangingPunct="1"/>
            <a:r>
              <a:rPr lang="en-US" sz="2400" b="1" smtClean="0"/>
              <a:t>Creation of Palestine Authority in West Bank and Gaza</a:t>
            </a:r>
          </a:p>
        </p:txBody>
      </p:sp>
      <p:pic>
        <p:nvPicPr>
          <p:cNvPr id="22532" name="Content Placeholder 5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524000"/>
            <a:ext cx="4275138" cy="4495800"/>
          </a:xfrm>
        </p:spPr>
      </p:pic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961E5AD-0604-4A07-BC1D-52440C45DE3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Islamism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Muslims increasingly regard America in negative terms, move towards radicalism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Jihad: </a:t>
            </a:r>
            <a:r>
              <a:rPr lang="en-US" smtClean="0"/>
              <a:t>holy war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CIA support of Iranian Shah Mohammed Reza Pahlavi (1919-1980), overthrown in Iranian Revolution of 1979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Led by Ayatollah Ruhollah Khomeini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Held U.S. diplomats hostage for two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Shut down US facilities, confiscated economic ventures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8A751C3-FCD7-429D-A096-10EF4BD81FE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772400" cy="1198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Blindfolded U.S. Diplomats during Iranian Hostage Crisis</a:t>
            </a:r>
          </a:p>
        </p:txBody>
      </p:sp>
      <p:pic>
        <p:nvPicPr>
          <p:cNvPr id="25603" name="Picture 6" descr="diplomat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76400"/>
            <a:ext cx="8382000" cy="5181600"/>
          </a:xfrm>
          <a:noFill/>
        </p:spPr>
      </p:pic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2FBCC0-AD49-4496-9296-7333AAAD873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War and Iraq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1371600"/>
            <a:ext cx="4537075" cy="4724400"/>
          </a:xfrm>
        </p:spPr>
        <p:txBody>
          <a:bodyPr/>
          <a:lstStyle/>
          <a:p>
            <a:pPr eaLnBrk="1" hangingPunct="1"/>
            <a:r>
              <a:rPr lang="en-US" sz="2400" b="1" smtClean="0"/>
              <a:t>Saddam Hussein uses oil, US support to build huge military machine</a:t>
            </a:r>
          </a:p>
          <a:p>
            <a:pPr eaLnBrk="1" hangingPunct="1"/>
            <a:r>
              <a:rPr lang="en-US" sz="2400" b="1" smtClean="0"/>
              <a:t>Attacks Iran, 1980</a:t>
            </a:r>
          </a:p>
          <a:p>
            <a:pPr eaLnBrk="1" hangingPunct="1"/>
            <a:r>
              <a:rPr lang="en-US" sz="2400" b="1" smtClean="0"/>
              <a:t>Massive destruction, ends in stalemate</a:t>
            </a:r>
          </a:p>
          <a:p>
            <a:pPr eaLnBrk="1" hangingPunct="1"/>
            <a:r>
              <a:rPr lang="en-US" sz="2400" b="1" smtClean="0"/>
              <a:t>Gulf War (1991)</a:t>
            </a:r>
          </a:p>
          <a:p>
            <a:pPr lvl="1" eaLnBrk="1" hangingPunct="1"/>
            <a:r>
              <a:rPr lang="en-US" sz="2000" b="1" smtClean="0"/>
              <a:t>US-led coalition drives him out, imposes sanctions</a:t>
            </a:r>
          </a:p>
          <a:p>
            <a:pPr eaLnBrk="1" hangingPunct="1"/>
            <a:r>
              <a:rPr lang="en-US" sz="2400" b="1" smtClean="0"/>
              <a:t>President George W. Bush (1946- ) attacks in search of WMD in 2003, occupies Iraq</a:t>
            </a:r>
          </a:p>
        </p:txBody>
      </p:sp>
      <p:pic>
        <p:nvPicPr>
          <p:cNvPr id="26628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2838" y="1903413"/>
            <a:ext cx="3505200" cy="4257675"/>
          </a:xfrm>
        </p:spPr>
      </p:pic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A4A2D9-2AD0-4FAA-9587-5F019C49387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FA6490-AEE3-4043-B71B-0C41E49B35A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South Asia</a:t>
            </a:r>
          </a:p>
        </p:txBody>
      </p:sp>
      <p:sp>
        <p:nvSpPr>
          <p:cNvPr id="9220" name="Subtitle 5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600" smtClean="0"/>
              <a:t>India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427BAA-5E5C-4B23-A521-E0F45B96651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Africa</a:t>
            </a:r>
          </a:p>
        </p:txBody>
      </p:sp>
      <p:sp>
        <p:nvSpPr>
          <p:cNvPr id="27652" name="Subtitle 6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Decolonization in Africa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905000"/>
            <a:ext cx="8616950" cy="4191000"/>
          </a:xfrm>
        </p:spPr>
        <p:txBody>
          <a:bodyPr/>
          <a:lstStyle/>
          <a:p>
            <a:pPr eaLnBrk="1" hangingPunct="1"/>
            <a:r>
              <a:rPr lang="en-US" smtClean="0"/>
              <a:t>19</a:t>
            </a:r>
            <a:r>
              <a:rPr lang="en-US" baseline="30000" smtClean="0"/>
              <a:t>th</a:t>
            </a:r>
            <a:r>
              <a:rPr lang="en-US" smtClean="0"/>
              <a:t> century “scramble for Africa”</a:t>
            </a:r>
          </a:p>
          <a:p>
            <a:pPr eaLnBrk="1" hangingPunct="1"/>
            <a:r>
              <a:rPr lang="en-US" smtClean="0"/>
              <a:t>Legacy of colonial competition</a:t>
            </a:r>
          </a:p>
          <a:p>
            <a:pPr eaLnBrk="1" hangingPunct="1"/>
            <a:r>
              <a:rPr lang="en-US" smtClean="0"/>
              <a:t>Internal divisions</a:t>
            </a:r>
          </a:p>
          <a:p>
            <a:pPr lvl="1" eaLnBrk="1" hangingPunct="1"/>
            <a:r>
              <a:rPr lang="en-US" sz="3200" smtClean="0"/>
              <a:t>Tribal</a:t>
            </a:r>
          </a:p>
          <a:p>
            <a:pPr lvl="1" eaLnBrk="1" hangingPunct="1"/>
            <a:r>
              <a:rPr lang="en-US" sz="3200" smtClean="0"/>
              <a:t>Ethnic</a:t>
            </a:r>
          </a:p>
          <a:p>
            <a:pPr lvl="1" eaLnBrk="1" hangingPunct="1"/>
            <a:r>
              <a:rPr lang="en-US" sz="3200" smtClean="0"/>
              <a:t>Linguistic</a:t>
            </a:r>
          </a:p>
          <a:p>
            <a:pPr lvl="1" eaLnBrk="1" hangingPunct="1"/>
            <a:r>
              <a:rPr lang="en-US" sz="3200" smtClean="0"/>
              <a:t>religious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2C96447-D79E-417E-95FB-B3A8A738BBC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smtClean="0">
                <a:solidFill>
                  <a:schemeClr val="tx2">
                    <a:satMod val="200000"/>
                  </a:schemeClr>
                </a:solidFill>
              </a:rPr>
              <a:t>N</a:t>
            </a:r>
            <a:r>
              <a:rPr lang="en-US" i="1" smtClean="0">
                <a:solidFill>
                  <a:schemeClr val="tx2">
                    <a:satMod val="200000"/>
                  </a:schemeClr>
                </a:solidFill>
                <a:latin typeface="Times New Roman"/>
                <a:cs typeface="Times New Roman" pitchFamily="18" charset="0"/>
              </a:rPr>
              <a:t>é</a:t>
            </a:r>
            <a:r>
              <a:rPr lang="en-US" i="1" smtClean="0">
                <a:solidFill>
                  <a:schemeClr val="tx2">
                    <a:satMod val="200000"/>
                  </a:schemeClr>
                </a:solidFill>
              </a:rPr>
              <a:t>gritude: </a:t>
            </a:r>
            <a:r>
              <a:rPr lang="en-US" smtClean="0">
                <a:solidFill>
                  <a:schemeClr val="tx2">
                    <a:satMod val="200000"/>
                  </a:schemeClr>
                </a:solidFill>
                <a:latin typeface="Arial"/>
              </a:rPr>
              <a:t>“</a:t>
            </a: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Blackness</a:t>
            </a:r>
            <a:r>
              <a:rPr lang="en-US" smtClean="0">
                <a:solidFill>
                  <a:schemeClr val="tx2">
                    <a:satMod val="200000"/>
                  </a:schemeClr>
                </a:solidFill>
                <a:latin typeface="Arial"/>
              </a:rPr>
              <a:t>”</a:t>
            </a:r>
            <a:endParaRPr lang="en-US" i="1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54075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Influence of “black is beautiful” from USA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Revolt against white colonial values, reaffirmation of African civilization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Connection with socialism, Communism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Geopolitical implications for Western nations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9E4027-06B2-42DC-AFCA-594E84C07C4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Algeria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0" y="1447800"/>
            <a:ext cx="47656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France abandons most territories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13 colonies in 1960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But determination to retain Algeria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Longer period of French colonization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2 million French citizens born or settled in Algeria by WWII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sz="half" idx="2"/>
          </p:nvPr>
        </p:nvSpPr>
        <p:spPr>
          <a:xfrm>
            <a:off x="4656138" y="1524000"/>
            <a:ext cx="4259262" cy="4772025"/>
          </a:xfrm>
        </p:spPr>
        <p:txBody>
          <a:bodyPr/>
          <a:lstStyle/>
          <a:p>
            <a:pPr eaLnBrk="1" hangingPunct="1"/>
            <a:r>
              <a:rPr lang="en-US" dirty="0" smtClean="0"/>
              <a:t>Independence movement begins in 1954</a:t>
            </a:r>
          </a:p>
          <a:p>
            <a:pPr eaLnBrk="1" hangingPunct="1"/>
            <a:r>
              <a:rPr lang="en-US" dirty="0" smtClean="0"/>
              <a:t>FLN </a:t>
            </a:r>
          </a:p>
          <a:p>
            <a:pPr lvl="1" eaLnBrk="1" hangingPunct="1"/>
            <a:r>
              <a:rPr lang="en-US" b="1" dirty="0" smtClean="0"/>
              <a:t>Uses guerilla warfare</a:t>
            </a:r>
          </a:p>
          <a:p>
            <a:pPr lvl="1" eaLnBrk="1" hangingPunct="1"/>
            <a:r>
              <a:rPr lang="en-US" b="1" dirty="0" smtClean="0"/>
              <a:t>Wins independence in 1962</a:t>
            </a:r>
          </a:p>
          <a:p>
            <a:pPr lvl="1" eaLnBrk="1" hangingPunct="1"/>
            <a:r>
              <a:rPr lang="en-US" b="1" dirty="0" smtClean="0"/>
              <a:t>100,000 Algerians died</a:t>
            </a:r>
          </a:p>
          <a:p>
            <a:pPr eaLnBrk="1" hangingPunct="1"/>
            <a:r>
              <a:rPr lang="en-US" b="1" dirty="0" smtClean="0"/>
              <a:t>Victory supported violent methods for </a:t>
            </a:r>
            <a:r>
              <a:rPr lang="en-US" b="1" dirty="0" err="1" smtClean="0"/>
              <a:t>indpendence</a:t>
            </a:r>
            <a:endParaRPr lang="en-US" b="1" dirty="0" smtClean="0"/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A43DF0-F784-43C8-996F-D2B7AB5F73B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Ghana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Controlled by Britain</a:t>
            </a:r>
          </a:p>
          <a:p>
            <a:r>
              <a:rPr lang="en-US" dirty="0" smtClean="0"/>
              <a:t>Independence movement led by </a:t>
            </a:r>
            <a:r>
              <a:rPr lang="en-US" dirty="0" err="1" smtClean="0"/>
              <a:t>Kwame</a:t>
            </a:r>
            <a:r>
              <a:rPr lang="en-US" dirty="0" smtClean="0"/>
              <a:t> Nkrumah</a:t>
            </a:r>
          </a:p>
          <a:p>
            <a:pPr lvl="1"/>
            <a:r>
              <a:rPr lang="en-US" b="1" dirty="0" smtClean="0"/>
              <a:t>Became figure for pan-African unity</a:t>
            </a:r>
          </a:p>
          <a:p>
            <a:r>
              <a:rPr lang="en-US" dirty="0" smtClean="0"/>
              <a:t>Helped spark other African movements</a:t>
            </a:r>
            <a:endParaRPr lang="en-US" dirty="0"/>
          </a:p>
        </p:txBody>
      </p:sp>
      <p:pic>
        <p:nvPicPr>
          <p:cNvPr id="8" name="Content Placeholder 7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676400"/>
            <a:ext cx="3810000" cy="4724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DFCEC-094D-487D-A73E-65C179D312D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Organization of African Unity (OAU)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905000"/>
            <a:ext cx="8464550" cy="4191000"/>
          </a:xfrm>
        </p:spPr>
        <p:txBody>
          <a:bodyPr/>
          <a:lstStyle/>
          <a:p>
            <a:pPr eaLnBrk="1" hangingPunct="1"/>
            <a:r>
              <a:rPr lang="en-US" smtClean="0"/>
              <a:t>Formed 1962</a:t>
            </a:r>
          </a:p>
          <a:p>
            <a:pPr eaLnBrk="1" hangingPunct="1"/>
            <a:r>
              <a:rPr lang="en-US" smtClean="0"/>
              <a:t>Declared boundaries permanent</a:t>
            </a:r>
          </a:p>
          <a:p>
            <a:pPr lvl="1" eaLnBrk="1" hangingPunct="1"/>
            <a:r>
              <a:rPr lang="en-US" sz="3200" smtClean="0"/>
              <a:t>Despite arbitrary nature, necessary to forestall conflicts</a:t>
            </a:r>
          </a:p>
          <a:p>
            <a:pPr eaLnBrk="1" hangingPunct="1"/>
            <a:r>
              <a:rPr lang="en-US" smtClean="0"/>
              <a:t>Promotion of Pan-Africanism</a:t>
            </a:r>
          </a:p>
          <a:p>
            <a:pPr eaLnBrk="1" hangingPunct="1"/>
            <a:r>
              <a:rPr lang="en-US" smtClean="0"/>
              <a:t>Failure to prevent ethnic strife, even Nkrumah deposed 1966</a:t>
            </a:r>
          </a:p>
          <a:p>
            <a:pPr eaLnBrk="1" hangingPunct="1"/>
            <a:endParaRPr lang="en-US" sz="280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C08663E-816B-4100-B7F1-850713D1E361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South Africa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905000"/>
            <a:ext cx="8540750" cy="4191000"/>
          </a:xfrm>
        </p:spPr>
        <p:txBody>
          <a:bodyPr/>
          <a:lstStyle/>
          <a:p>
            <a:pPr eaLnBrk="1" hangingPunct="1"/>
            <a:r>
              <a:rPr lang="en-US" smtClean="0"/>
              <a:t>Apartheid (1948)</a:t>
            </a:r>
          </a:p>
          <a:p>
            <a:pPr lvl="1" eaLnBrk="1" hangingPunct="1"/>
            <a:r>
              <a:rPr lang="en-US" sz="3200" smtClean="0"/>
              <a:t>87% of territory for whites</a:t>
            </a:r>
          </a:p>
          <a:p>
            <a:pPr lvl="1" eaLnBrk="1" hangingPunct="1"/>
            <a:r>
              <a:rPr lang="en-US" sz="3200" smtClean="0"/>
              <a:t>Division of Africans into tribes, settlement in “homelands”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Release of Nelson Mandela, 1990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Negotiation of end of white minority rule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Relatively calm transition to democratic society</a:t>
            </a:r>
          </a:p>
          <a:p>
            <a:pPr lvl="1" eaLnBrk="1" hangingPunct="1"/>
            <a:endParaRPr lang="en-US" sz="3200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87C88D-964F-46A2-B268-C740E3A8146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Nelson Mandela</a:t>
            </a:r>
          </a:p>
        </p:txBody>
      </p:sp>
      <p:pic>
        <p:nvPicPr>
          <p:cNvPr id="33795" name="Picture 3" descr="Mandel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4D0F9A-0412-49D3-9350-0F6303068A6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Rwanda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en-US" smtClean="0"/>
              <a:t>Characteristic of ethnic divisions in African societies</a:t>
            </a:r>
          </a:p>
          <a:p>
            <a:pPr eaLnBrk="1" hangingPunct="1"/>
            <a:r>
              <a:rPr lang="en-US" smtClean="0"/>
              <a:t>Civil war in 1994 after moderate President killed </a:t>
            </a:r>
          </a:p>
          <a:p>
            <a:pPr eaLnBrk="1" hangingPunct="1"/>
            <a:r>
              <a:rPr lang="en-US" smtClean="0"/>
              <a:t>Hutu extremists vs. Tutsis, Hutu moderates</a:t>
            </a:r>
          </a:p>
          <a:p>
            <a:pPr eaLnBrk="1" hangingPunct="1"/>
            <a:r>
              <a:rPr lang="en-US" smtClean="0"/>
              <a:t>Nearly one million killed</a:t>
            </a:r>
          </a:p>
          <a:p>
            <a:pPr eaLnBrk="1" hangingPunct="1"/>
            <a:endParaRPr lang="en-US" smtClean="0"/>
          </a:p>
        </p:txBody>
      </p:sp>
      <p:pic>
        <p:nvPicPr>
          <p:cNvPr id="34820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838200"/>
            <a:ext cx="4038600" cy="4876800"/>
          </a:xfrm>
        </p:spPr>
      </p:pic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3966DE-779B-4E20-98DE-60012516607D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2000" y="609600"/>
            <a:ext cx="4191000" cy="5867400"/>
          </a:xfrm>
          <a:effectLst>
            <a:softEdge rad="112500"/>
          </a:effec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</a:rPr>
              <a:t>India</a:t>
            </a:r>
          </a:p>
        </p:txBody>
      </p:sp>
      <p:sp>
        <p:nvSpPr>
          <p:cNvPr id="10244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5138" y="1219200"/>
            <a:ext cx="4038600" cy="5410200"/>
          </a:xfrm>
        </p:spPr>
        <p:txBody>
          <a:bodyPr/>
          <a:lstStyle/>
          <a:p>
            <a:pPr eaLnBrk="1" hangingPunct="1"/>
            <a:r>
              <a:rPr lang="en-US" sz="2400" b="1" smtClean="0"/>
              <a:t>Deep divisions: Muslims vs. Hindus</a:t>
            </a:r>
          </a:p>
          <a:p>
            <a:pPr lvl="1" eaLnBrk="1" hangingPunct="1"/>
            <a:r>
              <a:rPr lang="en-US" b="1" smtClean="0"/>
              <a:t>Muhammad Ali Jinnah, Muslim League</a:t>
            </a:r>
          </a:p>
          <a:p>
            <a:pPr lvl="1" eaLnBrk="1" hangingPunct="1"/>
            <a:r>
              <a:rPr lang="en-US" b="1" smtClean="0"/>
              <a:t>Jawaharlal Nehru, Congress Party</a:t>
            </a:r>
          </a:p>
          <a:p>
            <a:pPr eaLnBrk="1" hangingPunct="1"/>
            <a:r>
              <a:rPr lang="en-US" sz="2400" b="1" smtClean="0"/>
              <a:t>1947 partition</a:t>
            </a:r>
          </a:p>
          <a:p>
            <a:pPr lvl="1" eaLnBrk="1" hangingPunct="1"/>
            <a:r>
              <a:rPr lang="en-US" b="1" smtClean="0"/>
              <a:t>500,000 killed</a:t>
            </a:r>
          </a:p>
          <a:p>
            <a:pPr lvl="1" eaLnBrk="1" hangingPunct="1"/>
            <a:r>
              <a:rPr lang="en-US" b="1" smtClean="0"/>
              <a:t>10 million refugees</a:t>
            </a:r>
          </a:p>
          <a:p>
            <a:pPr eaLnBrk="1" hangingPunct="1"/>
            <a:r>
              <a:rPr lang="en-US" sz="2400" b="1" smtClean="0"/>
              <a:t>India moves toward nonalignment position</a:t>
            </a:r>
          </a:p>
          <a:p>
            <a:pPr lvl="1" eaLnBrk="1" hangingPunct="1"/>
            <a:r>
              <a:rPr lang="en-US" b="1" smtClean="0"/>
              <a:t>The “third path”</a:t>
            </a:r>
          </a:p>
          <a:p>
            <a:pPr lvl="1" eaLnBrk="1" hangingPunct="1"/>
            <a:endParaRPr lang="en-US" smtClean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57BA6F8-8B04-40B3-9B6F-C3095691DFE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Muslims leave India, 1947</a:t>
            </a:r>
          </a:p>
        </p:txBody>
      </p:sp>
      <p:pic>
        <p:nvPicPr>
          <p:cNvPr id="11267" name="Picture 6" descr="Muslims_Indi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5951456-BC8F-4F47-80A0-25BE22EADE6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Indian Democracy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4800" y="1371600"/>
            <a:ext cx="4198938" cy="5257800"/>
          </a:xfrm>
        </p:spPr>
        <p:txBody>
          <a:bodyPr/>
          <a:lstStyle/>
          <a:p>
            <a:pPr eaLnBrk="1" hangingPunct="1"/>
            <a:r>
              <a:rPr lang="en-US" sz="2200" b="1" smtClean="0"/>
              <a:t>Indian democracy flourishes under Indira Ghandi (1917-1984)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b="1" smtClean="0"/>
              <a:t>-Daughter of Nehru, 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b="1" smtClean="0"/>
              <a:t>-“Green Revolution” increases agricultural yields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US" sz="2200" b="1" smtClean="0"/>
              <a:t>-Repressive policies to slow population growth, including forced sterilization</a:t>
            </a:r>
          </a:p>
          <a:p>
            <a:pPr eaLnBrk="1" hangingPunct="1"/>
            <a:r>
              <a:rPr lang="en-US" sz="2200" b="1" smtClean="0"/>
              <a:t>Assassinated by Sikh bodyguards after attack on Sikh extremists in Amritsar, 1984</a:t>
            </a:r>
          </a:p>
        </p:txBody>
      </p:sp>
      <p:pic>
        <p:nvPicPr>
          <p:cNvPr id="12292" name="Content Placeholder 5" descr="2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295400"/>
            <a:ext cx="3733800" cy="5181600"/>
          </a:xfrm>
        </p:spPr>
      </p:pic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8F078A1-70A5-4AA5-BF66-2E8D0E9F386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7F98C1-373E-4D95-9BFE-D13660E7C15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Southeast Asia</a:t>
            </a:r>
          </a:p>
        </p:txBody>
      </p:sp>
      <p:sp>
        <p:nvSpPr>
          <p:cNvPr id="13316" name="Subtitle 5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200" smtClean="0"/>
              <a:t>Vietnam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Vietnam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465138" y="1295400"/>
            <a:ext cx="4038600" cy="5000625"/>
          </a:xfrm>
        </p:spPr>
        <p:txBody>
          <a:bodyPr/>
          <a:lstStyle/>
          <a:p>
            <a:pPr eaLnBrk="1" hangingPunct="1"/>
            <a:r>
              <a:rPr lang="en-US" sz="2400" b="1" smtClean="0"/>
              <a:t>French reassert control after WW II</a:t>
            </a:r>
          </a:p>
          <a:p>
            <a:pPr eaLnBrk="1" hangingPunct="1"/>
            <a:r>
              <a:rPr lang="en-US" sz="2400" b="1" smtClean="0"/>
              <a:t>Ho Chi Minh (1890-1969), Communist leader mounts guerilla war, defeats France in 1954</a:t>
            </a:r>
          </a:p>
          <a:p>
            <a:pPr eaLnBrk="1" hangingPunct="1"/>
            <a:r>
              <a:rPr lang="en-US" sz="2400" b="1" smtClean="0"/>
              <a:t>Vietnam divided at 17</a:t>
            </a:r>
            <a:r>
              <a:rPr lang="en-US" sz="2400" b="1" baseline="30000" smtClean="0"/>
              <a:t>th</a:t>
            </a:r>
            <a:r>
              <a:rPr lang="en-US" sz="2400" b="1" smtClean="0"/>
              <a:t> parallel</a:t>
            </a:r>
          </a:p>
          <a:p>
            <a:pPr eaLnBrk="1" hangingPunct="1"/>
            <a:r>
              <a:rPr lang="en-US" sz="2400" b="1" smtClean="0"/>
              <a:t>Civil war between north (Communist) and south</a:t>
            </a:r>
          </a:p>
          <a:p>
            <a:pPr eaLnBrk="1" hangingPunct="1"/>
            <a:r>
              <a:rPr lang="en-US" sz="2400" b="1" smtClean="0"/>
              <a:t>President Lyndon Johnson (1908-1973) begins increasing US involvement</a:t>
            </a:r>
          </a:p>
        </p:txBody>
      </p:sp>
      <p:pic>
        <p:nvPicPr>
          <p:cNvPr id="14340" name="Content Placeholder 5" descr="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295400"/>
            <a:ext cx="3886200" cy="4724400"/>
          </a:xfrm>
        </p:spPr>
      </p:pic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7D1751-B57E-44D4-A97B-7FEB272C2A9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382000" cy="1198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Vietnamese Protest French Occupation</a:t>
            </a:r>
          </a:p>
        </p:txBody>
      </p:sp>
      <p:pic>
        <p:nvPicPr>
          <p:cNvPr id="15363" name="Picture 3" descr="Vietnamese_protes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990600"/>
            <a:ext cx="8229600" cy="5867400"/>
          </a:xfrm>
          <a:noFill/>
        </p:spPr>
      </p:pic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3659AC2-9BC9-4FC8-A691-C1D5ABC971D2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7CA34B2-D87B-491F-8BB5-9552585A54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Middle East</a:t>
            </a:r>
          </a:p>
        </p:txBody>
      </p:sp>
      <p:sp>
        <p:nvSpPr>
          <p:cNvPr id="16388" name="Subtitle 5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KM">
      <a:dk1>
        <a:srgbClr val="000000"/>
      </a:dk1>
      <a:lt1>
        <a:sysClr val="window" lastClr="FFFFFF"/>
      </a:lt1>
      <a:dk2>
        <a:srgbClr val="00B050"/>
      </a:dk2>
      <a:lt2>
        <a:srgbClr val="D6ECFF"/>
      </a:lt2>
      <a:accent1>
        <a:srgbClr val="00B050"/>
      </a:accent1>
      <a:accent2>
        <a:srgbClr val="00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718</TotalTime>
  <Words>758</Words>
  <Application>Microsoft Office PowerPoint</Application>
  <PresentationFormat>On-screen Show (4:3)</PresentationFormat>
  <Paragraphs>152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The End of Empire</vt:lpstr>
      <vt:lpstr>South Asia</vt:lpstr>
      <vt:lpstr>India</vt:lpstr>
      <vt:lpstr>Muslims leave India, 1947</vt:lpstr>
      <vt:lpstr>Indian Democracy</vt:lpstr>
      <vt:lpstr>Southeast Asia</vt:lpstr>
      <vt:lpstr>Vietnam</vt:lpstr>
      <vt:lpstr>Vietnamese Protest French Occupation</vt:lpstr>
      <vt:lpstr>Middle East</vt:lpstr>
      <vt:lpstr>Independence Movements</vt:lpstr>
      <vt:lpstr>Palestine</vt:lpstr>
      <vt:lpstr>Demonstration against the Balfour Declaration</vt:lpstr>
      <vt:lpstr>Creation of Israel</vt:lpstr>
      <vt:lpstr>The Six-Day War</vt:lpstr>
      <vt:lpstr>Slide 15</vt:lpstr>
      <vt:lpstr>Peace in the Middle East</vt:lpstr>
      <vt:lpstr>Islamism</vt:lpstr>
      <vt:lpstr>Blindfolded U.S. Diplomats during Iranian Hostage Crisis</vt:lpstr>
      <vt:lpstr>War and Iraq </vt:lpstr>
      <vt:lpstr>Africa</vt:lpstr>
      <vt:lpstr>Decolonization in Africa</vt:lpstr>
      <vt:lpstr>Négritude: “Blackness”</vt:lpstr>
      <vt:lpstr>Algeria</vt:lpstr>
      <vt:lpstr>Ghana</vt:lpstr>
      <vt:lpstr>Organization of African Unity (OAU)</vt:lpstr>
      <vt:lpstr>South Africa</vt:lpstr>
      <vt:lpstr>Nelson Mandela</vt:lpstr>
      <vt:lpstr>Rwanda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39</dc:title>
  <dc:creator>Library</dc:creator>
  <cp:lastModifiedBy>WZC14041</cp:lastModifiedBy>
  <cp:revision>58</cp:revision>
  <dcterms:created xsi:type="dcterms:W3CDTF">2004-12-01T18:21:21Z</dcterms:created>
  <dcterms:modified xsi:type="dcterms:W3CDTF">2010-04-23T18:18:23Z</dcterms:modified>
</cp:coreProperties>
</file>