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3"/>
  </p:notesMasterIdLst>
  <p:sldIdLst>
    <p:sldId id="344" r:id="rId2"/>
    <p:sldId id="290" r:id="rId3"/>
    <p:sldId id="292" r:id="rId4"/>
    <p:sldId id="299" r:id="rId5"/>
    <p:sldId id="300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3" r:id="rId15"/>
    <p:sldId id="312" r:id="rId16"/>
    <p:sldId id="314" r:id="rId17"/>
    <p:sldId id="332" r:id="rId18"/>
    <p:sldId id="316" r:id="rId19"/>
    <p:sldId id="324" r:id="rId20"/>
    <p:sldId id="318" r:id="rId21"/>
    <p:sldId id="320" r:id="rId22"/>
    <p:sldId id="321" r:id="rId23"/>
    <p:sldId id="329" r:id="rId24"/>
    <p:sldId id="330" r:id="rId25"/>
    <p:sldId id="326" r:id="rId26"/>
    <p:sldId id="328" r:id="rId27"/>
    <p:sldId id="325" r:id="rId28"/>
    <p:sldId id="335" r:id="rId29"/>
    <p:sldId id="256" r:id="rId30"/>
    <p:sldId id="285" r:id="rId31"/>
    <p:sldId id="262" r:id="rId32"/>
    <p:sldId id="263" r:id="rId33"/>
    <p:sldId id="264" r:id="rId34"/>
    <p:sldId id="257" r:id="rId35"/>
    <p:sldId id="287" r:id="rId36"/>
    <p:sldId id="261" r:id="rId37"/>
    <p:sldId id="266" r:id="rId38"/>
    <p:sldId id="258" r:id="rId39"/>
    <p:sldId id="268" r:id="rId40"/>
    <p:sldId id="259" r:id="rId41"/>
    <p:sldId id="270" r:id="rId42"/>
    <p:sldId id="260" r:id="rId43"/>
    <p:sldId id="349" r:id="rId44"/>
    <p:sldId id="347" r:id="rId45"/>
    <p:sldId id="348" r:id="rId46"/>
    <p:sldId id="276" r:id="rId47"/>
    <p:sldId id="277" r:id="rId48"/>
    <p:sldId id="289" r:id="rId49"/>
    <p:sldId id="333" r:id="rId50"/>
    <p:sldId id="280" r:id="rId51"/>
    <p:sldId id="441" r:id="rId52"/>
    <p:sldId id="442" r:id="rId53"/>
    <p:sldId id="339" r:id="rId54"/>
    <p:sldId id="345" r:id="rId55"/>
    <p:sldId id="443" r:id="rId56"/>
    <p:sldId id="346" r:id="rId57"/>
    <p:sldId id="351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97" r:id="rId67"/>
    <p:sldId id="444" r:id="rId68"/>
    <p:sldId id="445" r:id="rId69"/>
    <p:sldId id="399" r:id="rId70"/>
    <p:sldId id="401" r:id="rId71"/>
    <p:sldId id="402" r:id="rId72"/>
    <p:sldId id="403" r:id="rId73"/>
    <p:sldId id="410" r:id="rId74"/>
    <p:sldId id="411" r:id="rId75"/>
    <p:sldId id="413" r:id="rId76"/>
    <p:sldId id="368" r:id="rId77"/>
    <p:sldId id="370" r:id="rId78"/>
    <p:sldId id="369" r:id="rId79"/>
    <p:sldId id="372" r:id="rId80"/>
    <p:sldId id="375" r:id="rId81"/>
    <p:sldId id="376" r:id="rId82"/>
    <p:sldId id="377" r:id="rId83"/>
    <p:sldId id="378" r:id="rId84"/>
    <p:sldId id="390" r:id="rId85"/>
    <p:sldId id="389" r:id="rId86"/>
    <p:sldId id="386" r:id="rId87"/>
    <p:sldId id="381" r:id="rId88"/>
    <p:sldId id="383" r:id="rId89"/>
    <p:sldId id="384" r:id="rId90"/>
    <p:sldId id="385" r:id="rId91"/>
    <p:sldId id="387" r:id="rId92"/>
    <p:sldId id="388" r:id="rId93"/>
    <p:sldId id="393" r:id="rId94"/>
    <p:sldId id="395" r:id="rId95"/>
    <p:sldId id="417" r:id="rId96"/>
    <p:sldId id="418" r:id="rId97"/>
    <p:sldId id="419" r:id="rId98"/>
    <p:sldId id="420" r:id="rId99"/>
    <p:sldId id="421" r:id="rId100"/>
    <p:sldId id="422" r:id="rId101"/>
    <p:sldId id="423" r:id="rId102"/>
    <p:sldId id="425" r:id="rId103"/>
    <p:sldId id="426" r:id="rId104"/>
    <p:sldId id="427" r:id="rId105"/>
    <p:sldId id="428" r:id="rId106"/>
    <p:sldId id="430" r:id="rId107"/>
    <p:sldId id="432" r:id="rId108"/>
    <p:sldId id="433" r:id="rId109"/>
    <p:sldId id="434" r:id="rId110"/>
    <p:sldId id="435" r:id="rId111"/>
    <p:sldId id="436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94C85-6896-49C8-ACC8-9C7DC843F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BF1C8-80AF-463F-8145-799BC1485C7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D3042-3AB2-410F-9D1E-8400414321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C754-6347-4141-9C11-962331E72C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06740-4A54-4FE7-9D2D-D3E958C059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01568B-D79E-4BD5-A95E-0113AB0E3B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3BA56-AF9E-4608-8B9E-A9499FA008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5A29F-79F7-48C2-8E03-A36CF24F55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1F7A1-99A0-4EA0-9D71-0E12102B5F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F705D-4268-4537-8B70-8F3052A0B4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6482-A5D4-471B-BFFF-20174292DA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30456-D708-4488-84B2-14573C2AF60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69F3FA-68F2-4E6E-AD16-1C8C2FDCF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Image:Philip_II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en/5/5f/Louis_XIV_of_France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8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6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6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eekologie.com/2007/11/07/porcelain-beer-cans.jpg&amp;imgrefurl=http://www.geekologie.com/2007/11/04-week/&amp;usg=__JKWtY7WoaxmtZOAa5JdX9K_qmBg=&amp;h=365&amp;w=450&amp;sz=26&amp;hl=en&amp;start=2&amp;tbnid=5ISxmkSgvruuBM:&amp;tbnh=103&amp;tbnw=127&amp;prev=/images?q=porcelain&amp;hl=en&amp;sa=X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Emergence of the Early Modern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1450 to 1750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1C8-80AF-463F-8145-799BC1485C7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1"/>
            <a:ext cx="4038600" cy="4876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1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Witch hunts</a:t>
            </a:r>
          </a:p>
          <a:p>
            <a:r>
              <a:rPr lang="en-US" sz="2400" dirty="0" smtClean="0"/>
              <a:t>Most prominent in regions of tension between Catholics and Protestants</a:t>
            </a:r>
          </a:p>
          <a:p>
            <a:r>
              <a:rPr lang="en-US" sz="2400" dirty="0" smtClean="0"/>
              <a:t>belief in devil and human assistants</a:t>
            </a:r>
          </a:p>
          <a:p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</a:t>
            </a:r>
          </a:p>
          <a:p>
            <a:pPr lvl="1"/>
            <a:r>
              <a:rPr lang="en-US" dirty="0" smtClean="0"/>
              <a:t>110,000 people put on trial, some 60,000 put to death</a:t>
            </a:r>
          </a:p>
          <a:p>
            <a:pPr lvl="1"/>
            <a:r>
              <a:rPr lang="en-US" dirty="0" smtClean="0"/>
              <a:t>Vast majority females, usually single, widowed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28D4-11D1-425B-8929-47E271FE2208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pic>
        <p:nvPicPr>
          <p:cNvPr id="16389" name="Picture 5" descr="the%20cruc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40386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FB03-CD42-4CA1-B5AA-6B69BF26E0E9}" type="slidenum">
              <a:rPr lang="en-US"/>
              <a:pPr/>
              <a:t>100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Safavid Empire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Ismail  is founder</a:t>
            </a:r>
          </a:p>
          <a:p>
            <a:pPr>
              <a:lnSpc>
                <a:spcPct val="90000"/>
              </a:lnSpc>
            </a:pPr>
            <a:r>
              <a:rPr lang="en-US" sz="2800"/>
              <a:t>Becomes Shah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proclaims official religion of realm Twelver Shiism</a:t>
            </a:r>
          </a:p>
          <a:p>
            <a:pPr lvl="1">
              <a:lnSpc>
                <a:spcPct val="90000"/>
              </a:lnSpc>
            </a:pPr>
            <a:r>
              <a:rPr lang="en-US"/>
              <a:t>Twelve infallible imams after Muhammad</a:t>
            </a:r>
          </a:p>
          <a:p>
            <a:pPr lvl="1">
              <a:lnSpc>
                <a:spcPct val="90000"/>
              </a:lnSpc>
            </a:pPr>
            <a:r>
              <a:rPr lang="en-US"/>
              <a:t>12</a:t>
            </a:r>
            <a:r>
              <a:rPr lang="en-US" baseline="30000"/>
              <a:t>th</a:t>
            </a:r>
            <a:r>
              <a:rPr lang="en-US"/>
              <a:t> imam in hiding, ready to take power</a:t>
            </a:r>
          </a:p>
          <a:p>
            <a:pPr>
              <a:lnSpc>
                <a:spcPct val="90000"/>
              </a:lnSpc>
            </a:pPr>
            <a:r>
              <a:rPr lang="en-US" sz="2800"/>
              <a:t>Empire called Safavid, after Safi al-Din (1252-1334), Sufi thinker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08F1-EB56-44B1-B9BB-C41BC0BE817A}" type="slidenum">
              <a:rPr lang="en-US"/>
              <a:pPr/>
              <a:t>101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Shiite Pilgrims at Karbala</a:t>
            </a:r>
          </a:p>
        </p:txBody>
      </p:sp>
      <p:pic>
        <p:nvPicPr>
          <p:cNvPr id="31749" name="Picture 5" descr="Karba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1F28-92E2-42A0-BF13-CF5F7B6AD168}" type="slidenum">
              <a:rPr lang="en-US"/>
              <a:pPr/>
              <a:t>102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Mughal Empire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Zahir al-Din Muhammad (Babur the Tiger) is founder</a:t>
            </a:r>
          </a:p>
          <a:p>
            <a:r>
              <a:rPr lang="en-US"/>
              <a:t>Gunpowder technology gives Babur advantage</a:t>
            </a:r>
          </a:p>
          <a:p>
            <a:r>
              <a:rPr lang="en-US"/>
              <a:t>Founds Mughal (Persian for Mongol) dynasty </a:t>
            </a:r>
          </a:p>
          <a:p>
            <a:r>
              <a:rPr lang="en-US"/>
              <a:t>Expands through most of Indian subcontinent</a:t>
            </a:r>
          </a:p>
        </p:txBody>
      </p:sp>
    </p:spTree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6D4F-077F-4C50-9FD1-E7BE028F3C70}" type="slidenum">
              <a:rPr lang="en-US"/>
              <a:pPr/>
              <a:t>103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Akbar (r. 1556-1605)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Created centralized government</a:t>
            </a:r>
          </a:p>
          <a:p>
            <a:r>
              <a:rPr lang="en-US" sz="2800"/>
              <a:t>Destroyed Hindu kingdom of Vijayanagar</a:t>
            </a:r>
          </a:p>
          <a:p>
            <a:r>
              <a:rPr lang="en-US" sz="2800"/>
              <a:t>Religiously tolerant </a:t>
            </a:r>
          </a:p>
          <a:p>
            <a:pPr lvl="1"/>
            <a:r>
              <a:rPr lang="en-US" sz="2400"/>
              <a:t>“Divine Faith”</a:t>
            </a:r>
          </a:p>
          <a:p>
            <a:pPr lvl="2"/>
            <a:r>
              <a:rPr lang="en-US"/>
              <a:t>Syncretic form of Islam and Hinduism</a:t>
            </a:r>
          </a:p>
        </p:txBody>
      </p:sp>
    </p:spTree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FEE7-72AC-4484-A218-855D088256BF}" type="slidenum">
              <a:rPr lang="en-US"/>
              <a:pPr/>
              <a:t>104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Aurangzeb (r. 1659-1707)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Expands Mughal empire into southern India</a:t>
            </a:r>
          </a:p>
          <a:p>
            <a:r>
              <a:rPr lang="en-US"/>
              <a:t>Hostile to Hinduism</a:t>
            </a:r>
          </a:p>
          <a:p>
            <a:pPr lvl="1"/>
            <a:r>
              <a:rPr lang="en-US"/>
              <a:t>Demolished Hindu temples, replaced with mosques</a:t>
            </a:r>
          </a:p>
          <a:p>
            <a:pPr lvl="1"/>
            <a:r>
              <a:rPr lang="en-US"/>
              <a:t>Tax on Hindus to encourage conversion</a:t>
            </a:r>
          </a:p>
        </p:txBody>
      </p:sp>
    </p:spTree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ED50-8A09-46B9-9594-BBB3FA2318E9}" type="slidenum">
              <a:rPr lang="en-US"/>
              <a:pPr/>
              <a:t>105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“gunpowder empires” based on military conquest </a:t>
            </a:r>
          </a:p>
          <a:p>
            <a:r>
              <a:rPr lang="en-US" sz="2400"/>
              <a:t>dependent on piety and military prowess of the ruler</a:t>
            </a:r>
          </a:p>
          <a:p>
            <a:pPr lvl="1"/>
            <a:r>
              <a:rPr lang="en-US" sz="2400"/>
              <a:t>Close relations with Sufism, </a:t>
            </a:r>
            <a:r>
              <a:rPr lang="en-US" sz="2400" i="1"/>
              <a:t>ghazi</a:t>
            </a:r>
            <a:r>
              <a:rPr lang="en-US" sz="2400"/>
              <a:t> tradition</a:t>
            </a:r>
          </a:p>
          <a:p>
            <a:r>
              <a:rPr lang="en-US" sz="2400"/>
              <a:t>Steppe Turkish traditions</a:t>
            </a:r>
          </a:p>
          <a:p>
            <a:pPr lvl="1"/>
            <a:r>
              <a:rPr lang="en-US" sz="2400"/>
              <a:t>Intra-family conflicts over power</a:t>
            </a:r>
          </a:p>
          <a:p>
            <a:pPr lvl="2"/>
            <a:r>
              <a:rPr lang="en-US"/>
              <a:t>1595 Sultan massacres 19 brothers (some infants), 15 expectant women (strangulation with silk)</a:t>
            </a:r>
          </a:p>
        </p:txBody>
      </p:sp>
    </p:spTree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4241-2E3B-43EA-A940-330C60905E45}" type="slidenum">
              <a:rPr lang="en-US"/>
              <a:pPr/>
              <a:t>106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Agriculture and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American crops effect less dramatic change in Muslim empires</a:t>
            </a:r>
          </a:p>
          <a:p>
            <a:pPr lvl="1">
              <a:lnSpc>
                <a:spcPct val="90000"/>
              </a:lnSpc>
            </a:pPr>
            <a:r>
              <a:rPr lang="en-US"/>
              <a:t>Coffee, tobacco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feared lax morality of coffee houses</a:t>
            </a:r>
          </a:p>
          <a:p>
            <a:pPr>
              <a:lnSpc>
                <a:spcPct val="90000"/>
              </a:lnSpc>
            </a:pPr>
            <a:r>
              <a:rPr lang="en-US" sz="2800"/>
              <a:t>Population growth also reflects territorial additions and losses</a:t>
            </a:r>
          </a:p>
          <a:p>
            <a:pPr>
              <a:lnSpc>
                <a:spcPct val="90000"/>
              </a:lnSpc>
            </a:pPr>
            <a:r>
              <a:rPr lang="en-US" sz="2800"/>
              <a:t>Trade with English East India Company, French East India Company, and Dutch VOC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lvl="1">
              <a:lnSpc>
                <a:spcPct val="90000"/>
              </a:lnSpc>
            </a:pPr>
            <a:endParaRPr lang="en-US" sz="3200"/>
          </a:p>
        </p:txBody>
      </p:sp>
    </p:spTree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8F8-D77F-45B8-ADDA-893A05424CF5}" type="slidenum">
              <a:rPr lang="en-US"/>
              <a:pPr/>
              <a:t>107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Diversity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Ottoman Empire: Christians, Jews</a:t>
            </a:r>
          </a:p>
          <a:p>
            <a:r>
              <a:rPr lang="en-US"/>
              <a:t>Safavid Empire: Zoroastrians, Jews, Christians</a:t>
            </a:r>
          </a:p>
          <a:p>
            <a:r>
              <a:rPr lang="en-US"/>
              <a:t>Mughal Empire: Hindus, Jains, Zoroastrians, Christians, Sikhs</a:t>
            </a:r>
          </a:p>
          <a:p>
            <a:pPr lvl="1">
              <a:buFont typeface="Wingdings" pitchFamily="2" charset="2"/>
              <a:buNone/>
            </a:pPr>
            <a:endParaRPr lang="en-US" sz="3600"/>
          </a:p>
        </p:txBody>
      </p:sp>
    </p:spTree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E605-B326-45AF-B77D-BA2D629276FD}" type="slidenum">
              <a:rPr lang="en-US"/>
              <a:pPr/>
              <a:t>108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of Religious Minorities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Non-Muslim protected people</a:t>
            </a:r>
          </a:p>
          <a:p>
            <a:pPr>
              <a:lnSpc>
                <a:spcPct val="90000"/>
              </a:lnSpc>
            </a:pPr>
            <a:r>
              <a:rPr lang="en-US" sz="3600"/>
              <a:t>Payment of special tax: </a:t>
            </a:r>
            <a:r>
              <a:rPr lang="en-US" sz="3600" i="1"/>
              <a:t>jizya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3200"/>
              <a:t>Freedom of worship, property, legal affairs</a:t>
            </a:r>
          </a:p>
          <a:p>
            <a:pPr>
              <a:lnSpc>
                <a:spcPct val="90000"/>
              </a:lnSpc>
            </a:pPr>
            <a:r>
              <a:rPr lang="en-US"/>
              <a:t>Ottoman communities: </a:t>
            </a:r>
            <a:r>
              <a:rPr lang="en-US" i="1"/>
              <a:t>millet</a:t>
            </a:r>
            <a:r>
              <a:rPr lang="en-US"/>
              <a:t> system of self-administration</a:t>
            </a:r>
          </a:p>
          <a:p>
            <a:pPr>
              <a:lnSpc>
                <a:spcPct val="90000"/>
              </a:lnSpc>
            </a:pPr>
            <a:r>
              <a:rPr lang="en-US"/>
              <a:t>Mughal rule: Muslims supreme, but work in tandem with Hindus</a:t>
            </a:r>
          </a:p>
        </p:txBody>
      </p:sp>
    </p:spTree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DCCC-DE8D-4885-9F17-17FB22CB66D8}" type="slidenum">
              <a:rPr lang="en-US"/>
              <a:pPr/>
              <a:t>109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Cities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Istanbul cultural capital of Ottoman empire, </a:t>
            </a:r>
          </a:p>
          <a:p>
            <a:r>
              <a:rPr lang="en-US" sz="2800"/>
              <a:t>Hagia Sofia church as Aya Sofiya mosque</a:t>
            </a:r>
          </a:p>
          <a:p>
            <a:r>
              <a:rPr lang="en-US" sz="2800"/>
              <a:t>Ishafan major Persian city</a:t>
            </a:r>
          </a:p>
          <a:p>
            <a:r>
              <a:rPr lang="en-US" sz="2800"/>
              <a:t>Akbar builds magnificent Fatehpur Sikri</a:t>
            </a:r>
          </a:p>
          <a:p>
            <a:pPr lvl="1"/>
            <a:r>
              <a:rPr lang="en-US"/>
              <a:t>Taj Mahal example of Mughal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Minor Conflicts</a:t>
            </a:r>
          </a:p>
          <a:p>
            <a:r>
              <a:rPr lang="en-US" sz="2400" dirty="0" smtClean="0"/>
              <a:t>Protestants </a:t>
            </a:r>
            <a:r>
              <a:rPr lang="en-US" sz="2400" dirty="0"/>
              <a:t>and Roman Catholics fight in France (1562-1598)</a:t>
            </a:r>
          </a:p>
          <a:p>
            <a:r>
              <a:rPr lang="en-US" sz="2400" dirty="0"/>
              <a:t>1588 Philip II of Spain attacks England to force return to Catholicism</a:t>
            </a:r>
          </a:p>
          <a:p>
            <a:r>
              <a:rPr lang="en-US" sz="2400" dirty="0"/>
              <a:t>Netherlands rebel against Spain, gain independence by </a:t>
            </a:r>
            <a:r>
              <a:rPr lang="en-US" sz="2400" dirty="0" smtClean="0"/>
              <a:t>1610</a:t>
            </a:r>
          </a:p>
          <a:p>
            <a:pPr>
              <a:buNone/>
            </a:pPr>
            <a:r>
              <a:rPr lang="en-US" sz="2400" b="1" dirty="0" smtClean="0"/>
              <a:t>Thirty Years War</a:t>
            </a:r>
            <a:r>
              <a:rPr lang="en-US" sz="2400" dirty="0" smtClean="0"/>
              <a:t> (1618-1645)</a:t>
            </a:r>
            <a:endParaRPr lang="en-US" sz="2400" b="1" dirty="0" smtClean="0"/>
          </a:p>
          <a:p>
            <a:r>
              <a:rPr lang="en-US" sz="2400" dirty="0" smtClean="0"/>
              <a:t>All of Europe becomes involved in conflict</a:t>
            </a:r>
          </a:p>
          <a:p>
            <a:pPr lvl="1"/>
            <a:r>
              <a:rPr lang="en-US" sz="2400" dirty="0" smtClean="0"/>
              <a:t>Principal battleground: Germany</a:t>
            </a:r>
          </a:p>
          <a:p>
            <a:r>
              <a:rPr lang="en-US" sz="2400" dirty="0" smtClean="0"/>
              <a:t>Approximately 1/3 of German population killed</a:t>
            </a:r>
          </a:p>
          <a:p>
            <a:r>
              <a:rPr lang="en-US" sz="2400" dirty="0" smtClean="0"/>
              <a:t>Ended with Peace of Westphalia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470-D862-4510-AD34-7928329E1D3A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Conflict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CA8-9E21-4989-A6BA-7EF2648EA21D}" type="slidenum">
              <a:rPr lang="en-US"/>
              <a:pPr/>
              <a:t>110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Ottoman Decline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Interior Decline</a:t>
            </a:r>
          </a:p>
          <a:p>
            <a:r>
              <a:rPr lang="en-US" sz="2400"/>
              <a:t>Ottoman princes become lazy through luxury</a:t>
            </a:r>
          </a:p>
          <a:p>
            <a:r>
              <a:rPr lang="en-US" sz="2400"/>
              <a:t>Religious tensions</a:t>
            </a:r>
          </a:p>
          <a:p>
            <a:r>
              <a:rPr lang="en-US"/>
              <a:t>Janissaries mutiny</a:t>
            </a:r>
          </a:p>
          <a:p>
            <a:r>
              <a:rPr lang="en-US" sz="2400"/>
              <a:t>Military, administrative network expensive</a:t>
            </a:r>
          </a:p>
          <a:p>
            <a:endParaRPr lang="en-US"/>
          </a:p>
          <a:p>
            <a:endParaRPr lang="en-US" sz="240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Exterior </a:t>
            </a:r>
          </a:p>
          <a:p>
            <a:r>
              <a:rPr lang="en-US" sz="2400"/>
              <a:t>Foreign trade controlled by Europeans</a:t>
            </a:r>
          </a:p>
          <a:p>
            <a:r>
              <a:rPr lang="en-US" sz="2400"/>
              <a:t>Unproductive wars</a:t>
            </a:r>
          </a:p>
          <a:p>
            <a:r>
              <a:rPr lang="en-US" sz="2400"/>
              <a:t>European military technology advances faster</a:t>
            </a:r>
          </a:p>
        </p:txBody>
      </p:sp>
    </p:spTree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71F4-1824-498A-B897-8FDE80C5C121}" type="slidenum">
              <a:rPr lang="en-US"/>
              <a:pPr/>
              <a:t>111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Conservatism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Islamic empires less interested in outside world, Europeans very interested in Islamic World</a:t>
            </a:r>
          </a:p>
          <a:p>
            <a:pPr>
              <a:lnSpc>
                <a:spcPct val="90000"/>
              </a:lnSpc>
            </a:pPr>
            <a:r>
              <a:rPr lang="en-US" sz="2400"/>
              <a:t>Swiftly fell behind in technological development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 printing of books in Turkish and Arabic forbidden until 1729</a:t>
            </a:r>
          </a:p>
          <a:p>
            <a:pPr lvl="2">
              <a:lnSpc>
                <a:spcPct val="90000"/>
              </a:lnSpc>
            </a:pPr>
            <a:r>
              <a:rPr lang="en-US"/>
              <a:t>Handwritten books preferred, but weak levels of dissemination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F954-962C-4071-AF5A-B9AF96932E77}" type="slidenum">
              <a:rPr lang="en-US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5" name="Picture 5" descr="Protestant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 in Europe</a:t>
            </a:r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9F38E1F-B0F3-4D32-A5F7-70FB284D723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4038600" cy="49956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Italian city-states, </a:t>
            </a:r>
            <a:r>
              <a:rPr lang="en-US" sz="2400" dirty="0"/>
              <a:t>Spain, France and England began to enhance their </a:t>
            </a:r>
            <a:r>
              <a:rPr lang="en-US" sz="2400" dirty="0" smtClean="0"/>
              <a:t>power</a:t>
            </a:r>
          </a:p>
          <a:p>
            <a:pPr lvl="1"/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standing armies except England</a:t>
            </a:r>
          </a:p>
          <a:p>
            <a:pPr lvl="1"/>
            <a:r>
              <a:rPr lang="en-US" dirty="0" smtClean="0"/>
              <a:t>Adoption of religion</a:t>
            </a:r>
          </a:p>
          <a:p>
            <a:pPr lvl="1"/>
            <a:r>
              <a:rPr lang="en-US" dirty="0" smtClean="0"/>
              <a:t>Balance of power</a:t>
            </a:r>
          </a:p>
          <a:p>
            <a:pPr lvl="1"/>
            <a:r>
              <a:rPr lang="en-US" dirty="0" smtClean="0"/>
              <a:t>military development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3886200"/>
            <a:ext cx="3810000" cy="2438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DB0-F2E1-4AAB-B6AB-8963596B63D6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Europe</a:t>
            </a:r>
            <a:endParaRPr lang="en-US" dirty="0"/>
          </a:p>
        </p:txBody>
      </p:sp>
      <p:pic>
        <p:nvPicPr>
          <p:cNvPr id="8" name="Picture 7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266950" cy="2962275"/>
          </a:xfrm>
          <a:prstGeom prst="rect">
            <a:avLst/>
          </a:prstGeom>
        </p:spPr>
      </p:pic>
      <p:pic>
        <p:nvPicPr>
          <p:cNvPr id="9" name="Picture 8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62600"/>
            <a:ext cx="4267201" cy="1295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ben57549_24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534400" cy="55626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A440-ECBA-47FB-91CA-7906C76A8AAD}" type="slidenum">
              <a:rPr lang="en-US"/>
              <a:pPr/>
              <a:t>15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800975" cy="852487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16</a:t>
            </a:r>
            <a:r>
              <a:rPr lang="en-US" baseline="30000">
                <a:solidFill>
                  <a:schemeClr val="tx1"/>
                </a:solidFill>
              </a:rPr>
              <a:t>th</a:t>
            </a:r>
            <a:r>
              <a:rPr lang="en-US">
                <a:solidFill>
                  <a:schemeClr val="tx1"/>
                </a:solidFill>
              </a:rPr>
              <a:t> century Europe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81328"/>
            <a:ext cx="4191000" cy="4919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Confederation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Emperor is figure head who is appointed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Emperor Charles V </a:t>
            </a:r>
            <a:r>
              <a:rPr lang="en-US" dirty="0" smtClean="0"/>
              <a:t>(r. 1519-1556) attempts to revive HRE </a:t>
            </a:r>
          </a:p>
          <a:p>
            <a:r>
              <a:rPr lang="en-US" dirty="0" smtClean="0"/>
              <a:t>Protestant vs. Catholic Tension</a:t>
            </a:r>
          </a:p>
          <a:p>
            <a:r>
              <a:rPr lang="en-US" dirty="0" smtClean="0"/>
              <a:t>Peace of Westphalia established sovereignty in each state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BE3-7ACA-4FEB-A091-1BB82DB7BA81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Holy </a:t>
            </a:r>
            <a:r>
              <a:rPr lang="en-US" dirty="0"/>
              <a:t>Roman Empire </a:t>
            </a:r>
          </a:p>
        </p:txBody>
      </p:sp>
      <p:pic>
        <p:nvPicPr>
          <p:cNvPr id="7" name="Picture 4" descr="map01_16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ben57549_24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81138"/>
            <a:ext cx="8153400" cy="5148262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A80B-6358-4A07-A0EF-2CBF45300830}" type="slidenum">
              <a:rPr lang="en-US"/>
              <a:pPr/>
              <a:t>17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Europe after the Peace of Westphalia, 1648.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4191000" cy="5105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500" b="1" dirty="0" smtClean="0">
                <a:latin typeface="Arial Narrow" pitchFamily="34" charset="0"/>
              </a:rPr>
              <a:t>Tudor Dynasty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innovative new tax revenues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Build up of English navy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Religious conflict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Separates from Catholic Church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Defeats and destroys Spanish Armada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Political conflict: crown vs. parliament</a:t>
            </a:r>
          </a:p>
          <a:p>
            <a:pPr lvl="1"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0396-7B4D-4614-84E2-4B7CF3F3AC40}" type="slidenum">
              <a:rPr lang="en-US"/>
              <a:pPr/>
              <a:t>18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England</a:t>
            </a:r>
            <a:endParaRPr lang="en-US" dirty="0"/>
          </a:p>
        </p:txBody>
      </p:sp>
      <p:pic>
        <p:nvPicPr>
          <p:cNvPr id="10" name="Content Placeholder 9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219200"/>
            <a:ext cx="3962400" cy="54102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King Philip II of </a:t>
            </a:r>
            <a:r>
              <a:rPr lang="en-US" sz="2400" dirty="0" smtClean="0"/>
              <a:t>Spain controls Netherlands</a:t>
            </a:r>
            <a:endParaRPr lang="en-US" sz="2400" dirty="0"/>
          </a:p>
          <a:p>
            <a:r>
              <a:rPr lang="en-US" sz="2400" dirty="0"/>
              <a:t>Large-scale rebellion </a:t>
            </a:r>
            <a:r>
              <a:rPr lang="en-US" sz="2400" dirty="0" smtClean="0"/>
              <a:t>follows Calvinist suppression by Philip</a:t>
            </a:r>
            <a:endParaRPr lang="en-US" sz="2400" dirty="0"/>
          </a:p>
          <a:p>
            <a:r>
              <a:rPr lang="en-US" sz="2400" dirty="0" smtClean="0"/>
              <a:t>New Government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a representative parliamentary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Will be a global economic giant</a:t>
            </a:r>
            <a:endParaRPr lang="en-US" dirty="0"/>
          </a:p>
        </p:txBody>
      </p:sp>
      <p:pic>
        <p:nvPicPr>
          <p:cNvPr id="7" name="Content Placeholder 6" descr="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3810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874B-E06D-4944-9E40-7172D28A75D5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The </a:t>
            </a:r>
            <a:r>
              <a:rPr lang="en-US" dirty="0"/>
              <a:t>Dutch Republic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and Transformation </a:t>
            </a:r>
            <a:r>
              <a:rPr lang="en-US" dirty="0"/>
              <a:t>of Europe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Rebirth of Learning and Religion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B5025AB-F4D0-4946-AA06-3F7153D0824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Political unit: City-states</a:t>
            </a:r>
            <a:endParaRPr lang="en-US" dirty="0"/>
          </a:p>
          <a:p>
            <a:r>
              <a:rPr lang="en-US" dirty="0"/>
              <a:t>Italy well-developed as economic power through trade, manufacturing, </a:t>
            </a:r>
            <a:r>
              <a:rPr lang="en-US" dirty="0" smtClean="0"/>
              <a:t>banking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F14B-93EF-4FBA-A4EA-496968CFD569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Italian </a:t>
            </a:r>
            <a:r>
              <a:rPr lang="en-US" dirty="0"/>
              <a:t>States</a:t>
            </a:r>
          </a:p>
        </p:txBody>
      </p:sp>
      <p:pic>
        <p:nvPicPr>
          <p:cNvPr id="20486" name="Picture 6" descr="ItalianStates1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sz="2800" dirty="0" smtClean="0"/>
              <a:t>marriage of Ferdinand of Aragon &amp;Isabel of Castile</a:t>
            </a:r>
          </a:p>
          <a:p>
            <a:r>
              <a:rPr lang="en-US" sz="2800" dirty="0" smtClean="0"/>
              <a:t>powerful standing army</a:t>
            </a:r>
          </a:p>
          <a:p>
            <a:r>
              <a:rPr lang="en-US" sz="2800" dirty="0" smtClean="0"/>
              <a:t>Religious conflict: </a:t>
            </a:r>
            <a:r>
              <a:rPr lang="en-US" sz="2800" b="1" dirty="0" smtClean="0"/>
              <a:t>Spanish Inquisition</a:t>
            </a:r>
            <a:endParaRPr lang="en-US" sz="2800" b="1" dirty="0"/>
          </a:p>
          <a:p>
            <a:pPr lvl="1"/>
            <a:r>
              <a:rPr lang="en-US" dirty="0"/>
              <a:t>search for those ‘who oppose the church’</a:t>
            </a:r>
          </a:p>
          <a:p>
            <a:pPr lvl="1"/>
            <a:r>
              <a:rPr lang="en-US" dirty="0"/>
              <a:t>Spread </a:t>
            </a:r>
            <a:r>
              <a:rPr lang="en-US" dirty="0" smtClean="0"/>
              <a:t> to western </a:t>
            </a:r>
            <a:r>
              <a:rPr lang="en-US" dirty="0"/>
              <a:t>hemisphere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063-6FC1-404A-AA4F-948E6278491A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Unification of Spain</a:t>
            </a:r>
            <a:endParaRPr lang="en-US" dirty="0"/>
          </a:p>
        </p:txBody>
      </p:sp>
      <p:pic>
        <p:nvPicPr>
          <p:cNvPr id="107525" name="Picture 5" descr="121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1" y="1600200"/>
            <a:ext cx="4267200" cy="4532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Philip II (1556 – 1598)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powerful monarch ever in </a:t>
            </a:r>
            <a:r>
              <a:rPr lang="en-US" sz="2400" dirty="0" smtClean="0"/>
              <a:t>Spain</a:t>
            </a:r>
          </a:p>
          <a:p>
            <a:r>
              <a:rPr lang="en-US" sz="2400" dirty="0" smtClean="0"/>
              <a:t>Global power</a:t>
            </a:r>
            <a:endParaRPr lang="en-US" sz="2400" dirty="0"/>
          </a:p>
          <a:p>
            <a:r>
              <a:rPr lang="en-US" sz="2400" dirty="0"/>
              <a:t>Will marry Mary </a:t>
            </a:r>
            <a:r>
              <a:rPr lang="en-US" sz="2400" dirty="0" smtClean="0"/>
              <a:t>Tudor of England</a:t>
            </a:r>
            <a:endParaRPr lang="en-US" sz="2400" dirty="0"/>
          </a:p>
          <a:p>
            <a:r>
              <a:rPr lang="en-US" sz="2400" dirty="0"/>
              <a:t>Madrid becomes capital</a:t>
            </a:r>
          </a:p>
          <a:p>
            <a:r>
              <a:rPr lang="en-US" sz="2400" dirty="0" smtClean="0"/>
              <a:t>Intolerant of religious </a:t>
            </a:r>
            <a:r>
              <a:rPr lang="en-US" sz="2400" dirty="0"/>
              <a:t>minorities</a:t>
            </a:r>
          </a:p>
          <a:p>
            <a:r>
              <a:rPr lang="en-US" sz="2400" dirty="0"/>
              <a:t>Spanish Armada is defeated by England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3500" y="2017713"/>
            <a:ext cx="3811588" cy="41148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DD6-C2D3-4F73-978E-DC34B54450DC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Spain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5477" name="Picture 5" descr="Philip II, King of Spain, by Titian">
            <a:hlinkClick r:id="rId2" tooltip="Philip II, King of Spain, by Titia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200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1328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influence from Byzantines</a:t>
            </a:r>
          </a:p>
          <a:p>
            <a:r>
              <a:rPr lang="en-US" dirty="0" smtClean="0"/>
              <a:t>Paid tribute to Mongols until 1450s</a:t>
            </a:r>
          </a:p>
          <a:p>
            <a:r>
              <a:rPr lang="en-US" dirty="0" smtClean="0"/>
              <a:t>Moscow princes began building a powerful state</a:t>
            </a:r>
          </a:p>
          <a:p>
            <a:r>
              <a:rPr lang="en-US" dirty="0" smtClean="0"/>
              <a:t>Moscow “Third Rome”</a:t>
            </a:r>
          </a:p>
          <a:p>
            <a:pPr>
              <a:buNone/>
            </a:pPr>
            <a:r>
              <a:rPr lang="en-US" b="1" dirty="0" smtClean="0"/>
              <a:t>Romanov Dynasty </a:t>
            </a:r>
          </a:p>
          <a:p>
            <a:pPr>
              <a:buNone/>
            </a:pPr>
            <a:r>
              <a:rPr lang="en-US" b="1" dirty="0" smtClean="0"/>
              <a:t>(1613-1917)</a:t>
            </a:r>
          </a:p>
          <a:p>
            <a:endParaRPr lang="en-US" sz="2800" dirty="0"/>
          </a:p>
        </p:txBody>
      </p:sp>
      <p:pic>
        <p:nvPicPr>
          <p:cNvPr id="7" name="Content Placeholder 6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19200"/>
            <a:ext cx="3733800" cy="5105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AAA8-2FFB-4AC1-887E-D462BAC84AFC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Russia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066800"/>
            <a:ext cx="4419600" cy="5486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 smtClean="0"/>
              <a:t>Peter I “the Great,”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dirty="0" smtClean="0"/>
              <a:t>r. 1682-1725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Worked </a:t>
            </a:r>
            <a:r>
              <a:rPr lang="en-US" sz="2400" dirty="0"/>
              <a:t>to modernize </a:t>
            </a:r>
            <a:r>
              <a:rPr lang="en-US" sz="2400" dirty="0" smtClean="0"/>
              <a:t>on </a:t>
            </a:r>
            <a:r>
              <a:rPr lang="en-US" sz="2400" dirty="0"/>
              <a:t>western European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Developed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modern army and navy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reformed bureaucracy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Placed church under state control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Imposes heavy tax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Built </a:t>
            </a:r>
            <a:r>
              <a:rPr lang="en-US" sz="2400" dirty="0"/>
              <a:t>new capital at St. </a:t>
            </a:r>
            <a:r>
              <a:rPr lang="en-US" sz="2400" dirty="0" smtClean="0"/>
              <a:t>Petersburg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Expanded territory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5238" name="Picture 6" descr="Peter_der-Grosse_18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6730" y="1481138"/>
            <a:ext cx="3826270" cy="4995862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9F0C-2D40-4AB3-A712-0D9E732F44E3}" type="slidenum">
              <a:rPr lang="en-US"/>
              <a:pPr/>
              <a:t>24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Statebuilding</a:t>
            </a:r>
            <a:r>
              <a:rPr lang="en-US" sz="4000" dirty="0" smtClean="0"/>
              <a:t>: Russia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Divine </a:t>
            </a:r>
            <a:r>
              <a:rPr lang="en-US" dirty="0"/>
              <a:t>Right of Kings</a:t>
            </a:r>
          </a:p>
          <a:p>
            <a:pPr lvl="1"/>
            <a:r>
              <a:rPr lang="en-US" dirty="0"/>
              <a:t>Power comes from God</a:t>
            </a:r>
          </a:p>
          <a:p>
            <a:r>
              <a:rPr lang="en-US" dirty="0" smtClean="0"/>
              <a:t>Provides </a:t>
            </a:r>
            <a:r>
              <a:rPr lang="en-US" dirty="0"/>
              <a:t>justification for monarchs to assume all power</a:t>
            </a:r>
          </a:p>
          <a:p>
            <a:r>
              <a:rPr lang="en-US" dirty="0"/>
              <a:t>Works in theory, not reality</a:t>
            </a:r>
          </a:p>
          <a:p>
            <a:endParaRPr lang="en-US" dirty="0"/>
          </a:p>
        </p:txBody>
      </p:sp>
      <p:pic>
        <p:nvPicPr>
          <p:cNvPr id="7" name="Content Placeholder 6" descr="6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4267200" cy="4800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342D-D800-47E0-82BE-3212C6549070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Beginning of Absolutism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8006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 Narrow" pitchFamily="34" charset="0"/>
              </a:rPr>
              <a:t>Cardinal Richelieu (under King Louis XIII, 1624-1642)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Built bureaucracy to bolster royal power base</a:t>
            </a:r>
          </a:p>
          <a:p>
            <a:pPr>
              <a:buNone/>
            </a:pPr>
            <a:r>
              <a:rPr lang="en-US" sz="2600" b="1" dirty="0" smtClean="0">
                <a:latin typeface="Arial Narrow" pitchFamily="34" charset="0"/>
              </a:rPr>
              <a:t>Louis XIV 1643-1715</a:t>
            </a:r>
          </a:p>
          <a:p>
            <a:r>
              <a:rPr lang="en-US" sz="2600" b="1" dirty="0" smtClean="0">
                <a:latin typeface="Arial Narrow" pitchFamily="34" charset="0"/>
              </a:rPr>
              <a:t>Versailles</a:t>
            </a:r>
          </a:p>
          <a:p>
            <a:r>
              <a:rPr lang="en-US" sz="2600" dirty="0" smtClean="0">
                <a:latin typeface="Arial Narrow" pitchFamily="34" charset="0"/>
              </a:rPr>
              <a:t>Crown vs. nobility</a:t>
            </a:r>
          </a:p>
          <a:p>
            <a:r>
              <a:rPr lang="en-US" sz="2600" dirty="0" smtClean="0">
                <a:latin typeface="Arial Narrow" pitchFamily="34" charset="0"/>
              </a:rPr>
              <a:t>Builds standing army</a:t>
            </a:r>
          </a:p>
          <a:p>
            <a:r>
              <a:rPr lang="en-US" sz="2600" dirty="0" smtClean="0">
                <a:latin typeface="Arial Narrow" pitchFamily="34" charset="0"/>
              </a:rPr>
              <a:t>Fights costly wars</a:t>
            </a:r>
          </a:p>
          <a:p>
            <a:r>
              <a:rPr lang="en-US" sz="2600" dirty="0" smtClean="0">
                <a:latin typeface="Arial Narrow" pitchFamily="34" charset="0"/>
              </a:rPr>
              <a:t>Implemented new taxes</a:t>
            </a:r>
          </a:p>
          <a:p>
            <a:r>
              <a:rPr lang="en-US" sz="2600" dirty="0" smtClean="0">
                <a:latin typeface="Arial Narrow" pitchFamily="34" charset="0"/>
              </a:rPr>
              <a:t>Repeals Edict of Nantes</a:t>
            </a:r>
          </a:p>
          <a:p>
            <a:endParaRPr lang="en-US" sz="2400" dirty="0" smtClean="0"/>
          </a:p>
        </p:txBody>
      </p:sp>
      <p:pic>
        <p:nvPicPr>
          <p:cNvPr id="26629" name="Picture 5" descr="422px-Louis_XIV_of_Franc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481138"/>
            <a:ext cx="3809999" cy="4919662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A18-A6D1-4409-86B5-94DC9ADD4350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Statebuilding</a:t>
            </a:r>
            <a:r>
              <a:rPr lang="en-US" sz="3600" dirty="0" smtClean="0"/>
              <a:t>: France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161F-D187-47C2-928C-1AA626C4109F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623887"/>
          </a:xfrm>
        </p:spPr>
        <p:txBody>
          <a:bodyPr>
            <a:normAutofit fontScale="90000"/>
          </a:bodyPr>
          <a:lstStyle/>
          <a:p>
            <a:r>
              <a:rPr lang="en-US" sz="4000"/>
              <a:t>Versailles</a:t>
            </a:r>
          </a:p>
        </p:txBody>
      </p:sp>
      <p:pic>
        <p:nvPicPr>
          <p:cNvPr id="90116" name="Picture 4" descr="20368-004-02FE0F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613014"/>
              </p:ext>
            </p:extLst>
          </p:nvPr>
        </p:nvGraphicFramePr>
        <p:xfrm>
          <a:off x="464403" y="1481138"/>
          <a:ext cx="8376557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3" y="1481138"/>
                        <a:ext cx="8376557" cy="461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CBF-1DFB-4B5F-97A5-8620D61C9E92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Urbanization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600"/>
              <a:t/>
            </a:r>
            <a:br>
              <a:rPr lang="en-US" sz="4600"/>
            </a:br>
            <a:r>
              <a:rPr lang="en-US" sz="4600"/>
              <a:t>Exploration, Transoceanic Encounters and Global Connections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657E1B7-1169-4BD5-917D-023C7BEECB71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2672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sz="3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3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5720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Begin in Italian city-states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Wealthy merchants</a:t>
            </a:r>
          </a:p>
          <a:p>
            <a:pPr>
              <a:lnSpc>
                <a:spcPct val="120000"/>
              </a:lnSpc>
            </a:pPr>
            <a:r>
              <a:rPr lang="en-US" sz="30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Medici family 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Greek &amp; Roman influence</a:t>
            </a:r>
          </a:p>
          <a:p>
            <a:pPr>
              <a:lnSpc>
                <a:spcPct val="120000"/>
              </a:lnSpc>
              <a:buNone/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Artists searched for realistic depictions of humans</a:t>
            </a:r>
          </a:p>
          <a:p>
            <a:pPr>
              <a:lnSpc>
                <a:spcPct val="120000"/>
              </a:lnSpc>
            </a:pPr>
            <a:r>
              <a:rPr lang="en-US" sz="30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Humanism</a:t>
            </a:r>
          </a:p>
          <a:p>
            <a:pPr lvl="1"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Focus on humanity</a:t>
            </a:r>
          </a:p>
          <a:p>
            <a:pPr>
              <a:lnSpc>
                <a:spcPct val="120000"/>
              </a:lnSpc>
            </a:pPr>
            <a:r>
              <a:rPr lang="en-US" sz="34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Baldassare</a:t>
            </a:r>
            <a:r>
              <a:rPr lang="en-US" sz="3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Castiglione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Wrote </a:t>
            </a:r>
            <a:r>
              <a:rPr lang="en-US" sz="2600" b="1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The Courtier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Taught how to become a ‘Renaissance Man’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9562-3CAD-4E95-B2B9-6B8AABD87941}" type="slidenum">
              <a:rPr lang="en-US"/>
              <a:pPr/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Culture: Renaissance</a:t>
            </a:r>
            <a:endParaRPr lang="en-US" dirty="0"/>
          </a:p>
        </p:txBody>
      </p:sp>
      <p:pic>
        <p:nvPicPr>
          <p:cNvPr id="8" name="Picture 7" descr="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2085975" cy="2057400"/>
          </a:xfrm>
          <a:prstGeom prst="rect">
            <a:avLst/>
          </a:prstGeom>
        </p:spPr>
      </p:pic>
      <p:pic>
        <p:nvPicPr>
          <p:cNvPr id="9" name="Picture 8" descr="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76600"/>
            <a:ext cx="3810000" cy="3276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Revival of trade networks </a:t>
            </a:r>
            <a:r>
              <a:rPr lang="en-US" dirty="0" smtClean="0"/>
              <a:t>from </a:t>
            </a:r>
            <a:r>
              <a:rPr lang="en-US" dirty="0"/>
              <a:t>the plague</a:t>
            </a:r>
          </a:p>
          <a:p>
            <a:r>
              <a:rPr lang="en-US" dirty="0"/>
              <a:t>China </a:t>
            </a:r>
            <a:r>
              <a:rPr lang="en-US" dirty="0" smtClean="0"/>
              <a:t>&amp; western </a:t>
            </a:r>
            <a:r>
              <a:rPr lang="en-US" dirty="0"/>
              <a:t>Europe were most </a:t>
            </a:r>
            <a:r>
              <a:rPr lang="en-US" dirty="0" smtClean="0"/>
              <a:t>active</a:t>
            </a:r>
          </a:p>
          <a:p>
            <a:pPr>
              <a:buNone/>
            </a:pPr>
            <a:r>
              <a:rPr lang="en-US" u="sng" dirty="0" smtClean="0"/>
              <a:t>Motives</a:t>
            </a:r>
            <a:endParaRPr lang="en-US" u="sng" dirty="0"/>
          </a:p>
          <a:p>
            <a:r>
              <a:rPr lang="en-US" dirty="0"/>
              <a:t>China </a:t>
            </a:r>
            <a:endParaRPr lang="en-US" dirty="0" smtClean="0"/>
          </a:p>
          <a:p>
            <a:pPr lvl="1"/>
            <a:r>
              <a:rPr lang="en-US" dirty="0" smtClean="0"/>
              <a:t>Diplomacy and reputation</a:t>
            </a:r>
          </a:p>
          <a:p>
            <a:r>
              <a:rPr lang="en-US" dirty="0" smtClean="0"/>
              <a:t>Europeans</a:t>
            </a:r>
          </a:p>
          <a:p>
            <a:pPr lvl="1"/>
            <a:r>
              <a:rPr lang="en-US" dirty="0" smtClean="0"/>
              <a:t>Roman Catholicism and profit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6691" y="1481138"/>
            <a:ext cx="3441617" cy="45259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0EAC-F82D-4D56-A70A-A82FB27DEF7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sz="2000"/>
          </a:p>
          <a:p>
            <a:endParaRPr lang="en-US" sz="20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81328"/>
            <a:ext cx="4038600" cy="499567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Maritime routes to Asia</a:t>
            </a:r>
          </a:p>
          <a:p>
            <a:pPr lvl="1"/>
            <a:r>
              <a:rPr lang="en-US" sz="2600" dirty="0"/>
              <a:t>Spices, silk, porcelain</a:t>
            </a:r>
          </a:p>
          <a:p>
            <a:r>
              <a:rPr lang="en-US" sz="2600" dirty="0"/>
              <a:t>Silk roads more dangerous since spread of Bubonic Plague</a:t>
            </a:r>
          </a:p>
          <a:p>
            <a:r>
              <a:rPr lang="en-US" sz="2600" dirty="0" smtClean="0"/>
              <a:t>Indian </a:t>
            </a:r>
            <a:r>
              <a:rPr lang="en-US" sz="2600" dirty="0"/>
              <a:t>pepper, Chinese ginger </a:t>
            </a:r>
            <a:r>
              <a:rPr lang="en-US" sz="2600" dirty="0" smtClean="0"/>
              <a:t>essential </a:t>
            </a:r>
            <a:r>
              <a:rPr lang="en-US" sz="2600" dirty="0"/>
              <a:t>to diet of European wealthy classes</a:t>
            </a:r>
          </a:p>
          <a:p>
            <a:r>
              <a:rPr lang="en-US" sz="2600" dirty="0"/>
              <a:t>African gold, ivory, slaves</a:t>
            </a:r>
          </a:p>
          <a:p>
            <a:endParaRPr lang="en-US" sz="22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3A2-1448-464D-94CB-F6278A04D5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Economics: The </a:t>
            </a:r>
            <a:r>
              <a:rPr lang="en-US" dirty="0"/>
              <a:t>Lure of Trade	</a:t>
            </a:r>
          </a:p>
        </p:txBody>
      </p:sp>
      <p:pic>
        <p:nvPicPr>
          <p:cNvPr id="18438" name="Picture 6" descr="whole-sp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095750" cy="49434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missionaries sent to </a:t>
            </a:r>
            <a:r>
              <a:rPr lang="en-US" sz="3200" dirty="0"/>
              <a:t>India, central Asia and China</a:t>
            </a:r>
          </a:p>
          <a:p>
            <a:r>
              <a:rPr lang="en-US" sz="3200" dirty="0"/>
              <a:t>v</a:t>
            </a:r>
            <a:r>
              <a:rPr lang="en-US" sz="3200" dirty="0" smtClean="0"/>
              <a:t>iolent </a:t>
            </a:r>
            <a:r>
              <a:rPr lang="en-US" sz="3200" dirty="0"/>
              <a:t>efforts </a:t>
            </a:r>
            <a:r>
              <a:rPr lang="en-US" sz="3200" dirty="0" smtClean="0"/>
              <a:t>with</a:t>
            </a:r>
          </a:p>
          <a:p>
            <a:pPr lvl="1"/>
            <a:r>
              <a:rPr lang="en-US" sz="3200" dirty="0" smtClean="0"/>
              <a:t>Crusades</a:t>
            </a:r>
          </a:p>
          <a:p>
            <a:pPr lvl="1"/>
            <a:r>
              <a:rPr lang="en-US" sz="3200" dirty="0" smtClean="0"/>
              <a:t>Spanish </a:t>
            </a:r>
            <a:r>
              <a:rPr lang="en-US" sz="3200" dirty="0" err="1" smtClean="0"/>
              <a:t>Reconquista</a:t>
            </a:r>
            <a:endParaRPr lang="en-US" sz="32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C64D-485A-48AF-A69A-D4111496748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Culture: Missionary </a:t>
            </a:r>
            <a:r>
              <a:rPr lang="en-US" dirty="0"/>
              <a:t>Efforts</a:t>
            </a:r>
          </a:p>
        </p:txBody>
      </p:sp>
      <p:pic>
        <p:nvPicPr>
          <p:cNvPr id="19462" name="Picture 6" descr="KnightsTemplarArmorShiel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429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81328"/>
            <a:ext cx="4191000" cy="4525963"/>
          </a:xfrm>
        </p:spPr>
        <p:txBody>
          <a:bodyPr>
            <a:noAutofit/>
          </a:bodyPr>
          <a:lstStyle/>
          <a:p>
            <a:r>
              <a:rPr lang="en-US" sz="2600" dirty="0"/>
              <a:t>Chinese rudder introduced in 12</a:t>
            </a:r>
            <a:r>
              <a:rPr lang="en-US" sz="2600" baseline="30000" dirty="0"/>
              <a:t>th</a:t>
            </a:r>
            <a:r>
              <a:rPr lang="en-US" sz="2600" dirty="0"/>
              <a:t> century</a:t>
            </a:r>
          </a:p>
          <a:p>
            <a:r>
              <a:rPr lang="en-US" sz="2600" dirty="0"/>
              <a:t>Square sails replaced by triangular lateen sales</a:t>
            </a:r>
          </a:p>
          <a:p>
            <a:r>
              <a:rPr lang="en-US" sz="2600" dirty="0" smtClean="0"/>
              <a:t>Able to determine latitude and direction</a:t>
            </a:r>
            <a:endParaRPr lang="en-US" sz="2600" dirty="0"/>
          </a:p>
          <a:p>
            <a:r>
              <a:rPr lang="en-US" sz="2600" dirty="0"/>
              <a:t>Knowledge of winds, </a:t>
            </a:r>
            <a:r>
              <a:rPr lang="en-US" sz="2600" dirty="0" smtClean="0"/>
              <a:t>currents</a:t>
            </a:r>
            <a:endParaRPr lang="en-US" sz="26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324B-1D5B-40BE-B346-1B05CC4B869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Technology of Exploration</a:t>
            </a:r>
          </a:p>
        </p:txBody>
      </p:sp>
      <p:pic>
        <p:nvPicPr>
          <p:cNvPr id="20486" name="Picture 6" descr="550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781425" cy="488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ben57549_23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8226" y="1481138"/>
            <a:ext cx="3756548" cy="4525962"/>
          </a:xfrm>
          <a:noFill/>
          <a:ln/>
        </p:spPr>
      </p:pic>
      <p:pic>
        <p:nvPicPr>
          <p:cNvPr id="7181" name="Picture 13" descr="ben57549_230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9226" y="1481138"/>
            <a:ext cx="3756548" cy="4525962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1055-0169-4173-8EA3-CEB76DCD187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Copperplate Gothic Bold" pitchFamily="34" charset="0"/>
              </a:rPr>
              <a:t>Wind and current patterns in the world's oceans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600" b="1" dirty="0" err="1" smtClean="0"/>
              <a:t>Zheng</a:t>
            </a:r>
            <a:r>
              <a:rPr lang="en-US" sz="2600" b="1" dirty="0" smtClean="0"/>
              <a:t> He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Financed by Ming Dynasty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Fleet consisted of 317 ships, 28,000 troops</a:t>
            </a:r>
          </a:p>
          <a:p>
            <a:r>
              <a:rPr lang="en-US" sz="2400" dirty="0" smtClean="0"/>
              <a:t>Seven </a:t>
            </a:r>
            <a:r>
              <a:rPr lang="en-US" sz="2400" dirty="0"/>
              <a:t>Expeditions from 1405-33</a:t>
            </a:r>
          </a:p>
          <a:p>
            <a:r>
              <a:rPr lang="en-US" sz="2400" dirty="0"/>
              <a:t>Traveled all the way to Africa</a:t>
            </a:r>
          </a:p>
          <a:p>
            <a:r>
              <a:rPr lang="en-US" sz="2400" dirty="0" smtClean="0"/>
              <a:t>Brought </a:t>
            </a:r>
            <a:r>
              <a:rPr lang="en-US" sz="2400" dirty="0"/>
              <a:t>back envoys to pay </a:t>
            </a:r>
            <a:r>
              <a:rPr lang="en-US" sz="2400" dirty="0" smtClean="0"/>
              <a:t>respects to Ming</a:t>
            </a:r>
            <a:endParaRPr lang="en-US" sz="2400" dirty="0"/>
          </a:p>
          <a:p>
            <a:r>
              <a:rPr lang="en-US" sz="2400" dirty="0"/>
              <a:t>Ming abruptly end finance and support of expeditions</a:t>
            </a:r>
          </a:p>
          <a:p>
            <a:pPr lvl="1"/>
            <a:endParaRPr lang="en-US" sz="22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0ADA-F1FA-4578-9357-FA5D0EABD18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54278" name="Picture 6" descr="admiral_zh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1328"/>
            <a:ext cx="4724400" cy="484327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Long tradition of mariners</a:t>
            </a:r>
          </a:p>
          <a:p>
            <a:r>
              <a:rPr lang="en-US" sz="2600" b="1" dirty="0" smtClean="0"/>
              <a:t>Prince Henry the Navigator  (</a:t>
            </a:r>
            <a:r>
              <a:rPr lang="en-US" sz="2400" b="1" dirty="0" smtClean="0"/>
              <a:t>1394-1460)</a:t>
            </a:r>
            <a:endParaRPr lang="en-US" sz="2600" b="1" dirty="0" smtClean="0"/>
          </a:p>
          <a:p>
            <a:pPr lvl="1"/>
            <a:r>
              <a:rPr lang="en-US" sz="2200" dirty="0" smtClean="0"/>
              <a:t>Promoted exploration</a:t>
            </a:r>
            <a:endParaRPr lang="en-US" sz="2200" dirty="0"/>
          </a:p>
          <a:p>
            <a:r>
              <a:rPr lang="en-US" sz="2600" dirty="0" smtClean="0"/>
              <a:t>Island colonization</a:t>
            </a:r>
            <a:endParaRPr lang="en-US" sz="2600" dirty="0"/>
          </a:p>
          <a:p>
            <a:r>
              <a:rPr lang="en-US" sz="2600" dirty="0" smtClean="0"/>
              <a:t>Began planting sugarcane</a:t>
            </a:r>
          </a:p>
          <a:p>
            <a:r>
              <a:rPr lang="en-US" sz="2600" dirty="0" smtClean="0"/>
              <a:t>traded with Africa, guns, textiles, manufactured goods for gold and slaves</a:t>
            </a:r>
          </a:p>
          <a:p>
            <a:r>
              <a:rPr lang="en-US" sz="2600" dirty="0" smtClean="0"/>
              <a:t>Others follow</a:t>
            </a:r>
          </a:p>
          <a:p>
            <a:pPr lvl="1"/>
            <a:r>
              <a:rPr lang="en-US" sz="2200" dirty="0" smtClean="0"/>
              <a:t>Dias, de Gama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481328"/>
            <a:ext cx="3352800" cy="4525963"/>
          </a:xfrm>
        </p:spPr>
        <p:txBody>
          <a:bodyPr>
            <a:normAutofit lnSpcReduction="10000"/>
          </a:bodyPr>
          <a:lstStyle/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031E-1631-4198-8E21-20E4B3349D1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 Portugal</a:t>
            </a:r>
            <a:endParaRPr lang="en-US" dirty="0"/>
          </a:p>
        </p:txBody>
      </p:sp>
      <p:pic>
        <p:nvPicPr>
          <p:cNvPr id="17414" name="Picture 6" descr="azores_ostro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4038600" cy="50718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Christopher Columbus </a:t>
            </a:r>
            <a:br>
              <a:rPr lang="en-US" sz="2200" dirty="0" smtClean="0"/>
            </a:br>
            <a:r>
              <a:rPr lang="en-US" sz="2200" dirty="0" smtClean="0"/>
              <a:t>(1451-1506)</a:t>
            </a:r>
          </a:p>
          <a:p>
            <a:r>
              <a:rPr lang="en-US" sz="2200" dirty="0" smtClean="0"/>
              <a:t>Sell west for Asian markets</a:t>
            </a:r>
          </a:p>
          <a:p>
            <a:pPr lvl="1"/>
            <a:r>
              <a:rPr lang="en-US" sz="2200" dirty="0" smtClean="0"/>
              <a:t>Estimated </a:t>
            </a:r>
            <a:r>
              <a:rPr lang="en-US" sz="2200" dirty="0"/>
              <a:t>Japan approximately 2,500 miles west of Canaries </a:t>
            </a:r>
          </a:p>
          <a:p>
            <a:pPr lvl="1"/>
            <a:r>
              <a:rPr lang="en-US" sz="2200" dirty="0" smtClean="0"/>
              <a:t>actually </a:t>
            </a:r>
            <a:r>
              <a:rPr lang="en-US" sz="2200" dirty="0"/>
              <a:t>10,000 miles</a:t>
            </a:r>
          </a:p>
          <a:p>
            <a:r>
              <a:rPr lang="en-US" sz="2200" dirty="0" smtClean="0"/>
              <a:t>Fernando </a:t>
            </a:r>
            <a:r>
              <a:rPr lang="en-US" sz="2200" dirty="0"/>
              <a:t>and Isabel of Spain underwrite voyage</a:t>
            </a:r>
          </a:p>
          <a:p>
            <a:r>
              <a:rPr lang="en-US" sz="2200" dirty="0"/>
              <a:t>Discovers Bahamas, </a:t>
            </a:r>
            <a:r>
              <a:rPr lang="en-US" sz="2200" dirty="0" smtClean="0"/>
              <a:t>Cuba</a:t>
            </a:r>
          </a:p>
          <a:p>
            <a:r>
              <a:rPr lang="en-US" sz="2200" dirty="0" smtClean="0"/>
              <a:t>Other nations will follow his lead</a:t>
            </a:r>
            <a:endParaRPr lang="en-US" sz="220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95A8-8A1A-408F-8577-7E18BA82A00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Europe: Spain</a:t>
            </a:r>
            <a:endParaRPr lang="en-US" dirty="0"/>
          </a:p>
        </p:txBody>
      </p:sp>
      <p:pic>
        <p:nvPicPr>
          <p:cNvPr id="22534" name="Picture 6" descr="colum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4671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ben57549_23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86800" cy="56388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F64E-5443-4A14-BD2A-82A81694C97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European exploration 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Balboa</a:t>
            </a:r>
            <a:r>
              <a:rPr lang="en-US" sz="2400" dirty="0" smtClean="0"/>
              <a:t> </a:t>
            </a:r>
            <a:r>
              <a:rPr lang="en-US" sz="2400" dirty="0"/>
              <a:t>finds Pacific Ocean while searching for gold in Panama, 1513</a:t>
            </a:r>
          </a:p>
          <a:p>
            <a:r>
              <a:rPr lang="en-US" sz="2400" b="1" dirty="0" smtClean="0"/>
              <a:t>Ferdinand </a:t>
            </a:r>
            <a:r>
              <a:rPr lang="en-US" sz="2400" b="1" dirty="0"/>
              <a:t>Magellan </a:t>
            </a:r>
            <a:r>
              <a:rPr lang="en-US" sz="2400" dirty="0"/>
              <a:t>(1480-1521) </a:t>
            </a:r>
            <a:r>
              <a:rPr lang="en-US" sz="2400" dirty="0" smtClean="0"/>
              <a:t>circumnavigate </a:t>
            </a:r>
            <a:r>
              <a:rPr lang="en-US" sz="2400" dirty="0"/>
              <a:t>globe in </a:t>
            </a:r>
            <a:r>
              <a:rPr lang="en-US" sz="2400" dirty="0" smtClean="0"/>
              <a:t>1519-1522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Spanish build Philippines-Mexico trade route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English, Russians look for Northwest Passage to Asia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Sir Frances Drake </a:t>
            </a:r>
            <a:r>
              <a:rPr lang="en-US" sz="2400" dirty="0" smtClean="0"/>
              <a:t>(England) explores west coast of North America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Vitus</a:t>
            </a:r>
            <a:r>
              <a:rPr lang="en-US" sz="2400" b="1" dirty="0" smtClean="0"/>
              <a:t> Bering </a:t>
            </a:r>
            <a:r>
              <a:rPr lang="en-US" sz="2400" dirty="0" smtClean="0"/>
              <a:t>(Russia) sails through Bering Strait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James Cook </a:t>
            </a:r>
            <a:r>
              <a:rPr lang="en-US" sz="2400" dirty="0" smtClean="0"/>
              <a:t>(England) explores southern Pacific</a:t>
            </a:r>
          </a:p>
          <a:p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504A-F5A1-4A36-9C2C-D62BA25EF6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 Additional Voyages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81138"/>
            <a:ext cx="4114800" cy="50720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Spread to Northern Europe</a:t>
            </a:r>
          </a:p>
          <a:p>
            <a:r>
              <a:rPr lang="en-US" dirty="0" smtClean="0"/>
              <a:t>Flourished in England during the Elizabethan Age</a:t>
            </a:r>
          </a:p>
          <a:p>
            <a:pPr lvl="1"/>
            <a:r>
              <a:rPr lang="en-US" sz="2800" b="1" dirty="0" smtClean="0"/>
              <a:t>William Shakespeare </a:t>
            </a:r>
          </a:p>
          <a:p>
            <a:r>
              <a:rPr lang="en-US" dirty="0" smtClean="0"/>
              <a:t>Printing press </a:t>
            </a:r>
          </a:p>
          <a:p>
            <a:pPr lvl="1"/>
            <a:r>
              <a:rPr lang="en-US" sz="2800" dirty="0" smtClean="0"/>
              <a:t>Invented by </a:t>
            </a:r>
            <a:r>
              <a:rPr lang="en-US" sz="2800" b="1" dirty="0" smtClean="0"/>
              <a:t>Johann Gutenberg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61CE-EDFA-4D23-961A-1277C1DB5549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 of Renaissance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ben57549_230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267200" cy="5181600"/>
          </a:xfrm>
          <a:noFill/>
          <a:ln/>
        </p:spPr>
      </p:pic>
      <p:pic>
        <p:nvPicPr>
          <p:cNvPr id="12301" name="Picture 13" descr="ben57549_23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371600"/>
            <a:ext cx="4267200" cy="5181600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AAD2-8955-40B3-84A4-E5C4F8D7F76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European </a:t>
            </a:r>
            <a:r>
              <a:rPr lang="en-US" sz="3800" dirty="0" smtClean="0">
                <a:solidFill>
                  <a:schemeClr val="tx1"/>
                </a:solidFill>
              </a:rPr>
              <a:t>Exploration: 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Magellan and Cook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Portuguese first to set up trading posts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charge taxes; </a:t>
            </a:r>
            <a:r>
              <a:rPr lang="en-US" sz="2800" dirty="0"/>
              <a:t>declines at end of 1500s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English concentrate on Indian </a:t>
            </a:r>
            <a:r>
              <a:rPr lang="en-US" sz="2800" dirty="0" smtClean="0"/>
              <a:t>trade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Establish East India Company (EIC)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First corporation in world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Dutch in Cape Town, </a:t>
            </a:r>
            <a:r>
              <a:rPr lang="en-US" sz="2800" dirty="0" smtClean="0"/>
              <a:t>SE Asia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Establish United East India Company (VOC)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Claim Indonesia for spice trade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Spain claims the Philippines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Chinese silk sent to Mexico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7D5C-4153-4CA1-9E15-CA669E422AF8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err="1" smtClean="0"/>
              <a:t>Statebuilding</a:t>
            </a:r>
            <a:r>
              <a:rPr lang="en-US" sz="3800" dirty="0" smtClean="0"/>
              <a:t>: </a:t>
            </a:r>
            <a:r>
              <a:rPr lang="en-US" sz="3800" dirty="0" err="1" smtClean="0"/>
              <a:t>Commerical</a:t>
            </a:r>
            <a:r>
              <a:rPr lang="en-US" sz="3800" dirty="0" smtClean="0"/>
              <a:t> Empires</a:t>
            </a:r>
            <a:endParaRPr lang="en-US" sz="3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en57549_2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7FD1-E0C5-4C2C-BAAA-DE95E55C0B1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European trading </a:t>
            </a:r>
            <a:r>
              <a:rPr lang="en-US" sz="3800" dirty="0" smtClean="0">
                <a:solidFill>
                  <a:schemeClr val="tx1"/>
                </a:solidFill>
              </a:rPr>
              <a:t>posts in </a:t>
            </a:r>
            <a:r>
              <a:rPr lang="en-US" sz="3800" dirty="0" err="1" smtClean="0">
                <a:solidFill>
                  <a:schemeClr val="tx1"/>
                </a:solidFill>
              </a:rPr>
              <a:t>Euraisa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1494 Treaty of </a:t>
            </a:r>
            <a:r>
              <a:rPr lang="en-US" dirty="0" err="1"/>
              <a:t>Tordesillas</a:t>
            </a:r>
            <a:r>
              <a:rPr lang="en-US" dirty="0"/>
              <a:t> divides entire (non-Christian) world between Spain and Portugal</a:t>
            </a:r>
          </a:p>
          <a:p>
            <a:r>
              <a:rPr lang="en-US" dirty="0"/>
              <a:t>Portugal claims Brazil</a:t>
            </a:r>
          </a:p>
          <a:p>
            <a:r>
              <a:rPr lang="en-US" dirty="0"/>
              <a:t>Exploited for </a:t>
            </a:r>
            <a:r>
              <a:rPr lang="en-US" b="1" dirty="0"/>
              <a:t>sugarcane </a:t>
            </a:r>
            <a:r>
              <a:rPr lang="en-US" dirty="0"/>
              <a:t>production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3097-FA3B-4029-8E80-147A34ED0B5F}" type="slidenum">
              <a:rPr lang="en-US"/>
              <a:pPr/>
              <a:t>43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Portuguese Brazil</a:t>
            </a:r>
          </a:p>
        </p:txBody>
      </p:sp>
      <p:pic>
        <p:nvPicPr>
          <p:cNvPr id="11" name="Content Placeholder 10" descr="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295400"/>
            <a:ext cx="4800600" cy="4953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F15-2427-4C54-A3AD-D28AAB6BADE9}" type="slidenum">
              <a:rPr lang="en-US"/>
              <a:pPr/>
              <a:t>44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 Mexico</a:t>
            </a: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Conquistador</a:t>
            </a:r>
          </a:p>
          <a:p>
            <a:r>
              <a:rPr lang="en-US" dirty="0" err="1"/>
              <a:t>Hernán</a:t>
            </a:r>
            <a:r>
              <a:rPr lang="en-US" dirty="0"/>
              <a:t> Cortés </a:t>
            </a:r>
          </a:p>
          <a:p>
            <a:pPr lvl="1"/>
            <a:r>
              <a:rPr lang="en-US" sz="2600" dirty="0"/>
              <a:t>Conquers Aztecs</a:t>
            </a:r>
          </a:p>
          <a:p>
            <a:pPr lvl="1"/>
            <a:r>
              <a:rPr lang="en-US" sz="2600" dirty="0"/>
              <a:t>Smallpox destroys besieged Tenochtitlan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9" name="Picture 7" descr="cortez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19100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6073-6718-40F7-A1FB-672DC863E64C}" type="slidenum">
              <a:rPr lang="en-US"/>
              <a:pPr/>
              <a:t>45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Peru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Francisco Pizarro</a:t>
            </a:r>
          </a:p>
          <a:p>
            <a:pPr lvl="1"/>
            <a:r>
              <a:rPr lang="en-US" sz="2600"/>
              <a:t>Calls conference of warring Inca rulers, massacres them all</a:t>
            </a:r>
          </a:p>
          <a:p>
            <a:pPr lvl="1"/>
            <a:r>
              <a:rPr lang="en-US" sz="2600"/>
              <a:t>Captures king, empire falls </a:t>
            </a:r>
          </a:p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pizar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038600" cy="4924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Commercial </a:t>
            </a:r>
            <a:r>
              <a:rPr lang="en-US" sz="2600" dirty="0"/>
              <a:t>rivalries between empires at sea</a:t>
            </a:r>
          </a:p>
          <a:p>
            <a:r>
              <a:rPr lang="en-US" sz="2600" dirty="0"/>
              <a:t>Global conflict </a:t>
            </a:r>
            <a:r>
              <a:rPr lang="en-US" sz="2600" dirty="0" smtClean="0"/>
              <a:t>erupts</a:t>
            </a:r>
          </a:p>
          <a:p>
            <a:r>
              <a:rPr lang="en-US" sz="2400" b="1" dirty="0" smtClean="0"/>
              <a:t>The Seven Years’ War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(1756-1763)</a:t>
            </a:r>
            <a:endParaRPr lang="en-US" sz="2600" dirty="0"/>
          </a:p>
          <a:p>
            <a:r>
              <a:rPr lang="en-US" sz="2600" dirty="0" smtClean="0"/>
              <a:t>British </a:t>
            </a:r>
            <a:r>
              <a:rPr lang="en-US" sz="2600" dirty="0"/>
              <a:t>emerge victorious, establish primacy in India, Canada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702B-8FE2-4F79-8DC7-D6FFA3E0035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Commerical</a:t>
            </a:r>
            <a:r>
              <a:rPr lang="en-US" dirty="0" smtClean="0"/>
              <a:t> Competition</a:t>
            </a:r>
            <a:endParaRPr lang="en-US" dirty="0"/>
          </a:p>
        </p:txBody>
      </p:sp>
      <p:pic>
        <p:nvPicPr>
          <p:cNvPr id="32774" name="Picture 6" descr="mehi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276725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Global </a:t>
            </a:r>
            <a:r>
              <a:rPr lang="en-US" sz="2400" dirty="0"/>
              <a:t>diffusion:</a:t>
            </a:r>
          </a:p>
          <a:p>
            <a:pPr lvl="1"/>
            <a:r>
              <a:rPr lang="en-US" dirty="0"/>
              <a:t>Plants and crops</a:t>
            </a:r>
          </a:p>
          <a:p>
            <a:pPr lvl="1"/>
            <a:r>
              <a:rPr lang="en-US" dirty="0"/>
              <a:t>Animals</a:t>
            </a:r>
          </a:p>
          <a:p>
            <a:pPr lvl="1"/>
            <a:r>
              <a:rPr lang="en-US" dirty="0"/>
              <a:t>Human populations</a:t>
            </a:r>
          </a:p>
          <a:p>
            <a:pPr lvl="1"/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Smallpox</a:t>
            </a:r>
            <a:endParaRPr lang="en-US" dirty="0"/>
          </a:p>
          <a:p>
            <a:r>
              <a:rPr lang="en-US" sz="2400" dirty="0" smtClean="0"/>
              <a:t>Permanently </a:t>
            </a:r>
            <a:r>
              <a:rPr lang="en-US" sz="2400" dirty="0"/>
              <a:t>alters human geography, natural environment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087-B507-46CC-974B-5F697AF4220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Columbian Exchange</a:t>
            </a:r>
          </a:p>
        </p:txBody>
      </p:sp>
      <p:pic>
        <p:nvPicPr>
          <p:cNvPr id="33798" name="Picture 6" descr="smallpox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image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551-420A-4D91-B328-882D225BA633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1328"/>
            <a:ext cx="4267200" cy="4525963"/>
          </a:xfrm>
        </p:spPr>
        <p:txBody>
          <a:bodyPr>
            <a:noAutofit/>
          </a:bodyPr>
          <a:lstStyle/>
          <a:p>
            <a:r>
              <a:rPr lang="en-US" sz="2600" b="1" dirty="0"/>
              <a:t>Rapidly growing population due to Columbian Exchange</a:t>
            </a:r>
          </a:p>
          <a:p>
            <a:pPr lvl="1"/>
            <a:r>
              <a:rPr lang="en-US" sz="2600" b="1" dirty="0"/>
              <a:t>Improved nutrition</a:t>
            </a:r>
          </a:p>
          <a:p>
            <a:pPr lvl="2"/>
            <a:r>
              <a:rPr lang="en-US" sz="2600" b="1" dirty="0"/>
              <a:t>Role of the potato </a:t>
            </a:r>
          </a:p>
          <a:p>
            <a:pPr lvl="2"/>
            <a:r>
              <a:rPr lang="en-US" sz="2600" b="1" dirty="0"/>
              <a:t>Replaces bread as staple of diet</a:t>
            </a:r>
          </a:p>
          <a:p>
            <a:pPr lvl="1"/>
            <a:r>
              <a:rPr lang="en-US" sz="2600" b="1" dirty="0"/>
              <a:t>Epidemic disease becomes insignificant for overall population</a:t>
            </a:r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447800"/>
            <a:ext cx="3810000" cy="3152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C91-A2CB-430E-9BF1-6F4CF5E81155}" type="slidenum">
              <a:rPr lang="en-US"/>
              <a:pPr/>
              <a:t>49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Population Growth and Urbanization</a:t>
            </a:r>
          </a:p>
        </p:txBody>
      </p:sp>
      <p:pic>
        <p:nvPicPr>
          <p:cNvPr id="8" name="Picture 7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724400"/>
            <a:ext cx="3305175" cy="1828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Reforming the Church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7B25380-DDB3-4465-AFD8-0E952FDBE7F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4404" y="1481138"/>
          <a:ext cx="8215192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4" y="1481138"/>
                        <a:ext cx="8215192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B681-4089-4179-AA7C-963602342AF0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/>
              <a:t>World Population Growth,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1500-1800 </a:t>
            </a:r>
            <a:r>
              <a:rPr lang="en-US" sz="3800" dirty="0"/>
              <a:t>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1. European manufactured goods (especially firearms) sent to Africa</a:t>
            </a:r>
          </a:p>
          <a:p>
            <a:pPr>
              <a:buNone/>
            </a:pPr>
            <a:r>
              <a:rPr lang="en-US" dirty="0"/>
              <a:t>2. African slaves purchased and sent to Americas</a:t>
            </a:r>
          </a:p>
          <a:p>
            <a:pPr>
              <a:buNone/>
            </a:pPr>
            <a:r>
              <a:rPr lang="en-US" dirty="0"/>
              <a:t>3. Cash crops purchased in Americas and returned to Europe</a:t>
            </a:r>
          </a:p>
        </p:txBody>
      </p:sp>
      <p:pic>
        <p:nvPicPr>
          <p:cNvPr id="7" name="Content Placeholder 6" descr="4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3962399" cy="46481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50F7-4ABE-4BB5-A4FE-8E061C7D8933}" type="slidenum">
              <a:rPr lang="en-US"/>
              <a:pPr/>
              <a:t>51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Triangular Trade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5B7B-5ED3-48F4-AB90-A44411628727}" type="slidenum">
              <a:rPr lang="en-US"/>
              <a:pPr/>
              <a:t>52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10247" name="Picture 7" descr="ben57549_2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4038600" cy="4919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Existing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geocentric universe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Reliance on Greek </a:t>
            </a:r>
            <a:r>
              <a:rPr lang="en-US" sz="2400" dirty="0"/>
              <a:t>scholar </a:t>
            </a:r>
            <a:r>
              <a:rPr lang="en-US" sz="2400" dirty="0" smtClean="0"/>
              <a:t>Ptolemy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Reinforced by Christianity and </a:t>
            </a:r>
            <a:r>
              <a:rPr lang="en-US" smtClean="0"/>
              <a:t>the Church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Nicholas Copernicus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breaks </a:t>
            </a:r>
            <a:r>
              <a:rPr lang="en-US" sz="2400" dirty="0"/>
              <a:t>theory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Notion of moving Earth challenges Christian doctrine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4FC8-17D2-41A0-AFFE-879873A5F621}" type="slidenum">
              <a:rPr lang="en-US"/>
              <a:pPr/>
              <a:t>53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Intellectual: Europe’s Scientific Revolution</a:t>
            </a:r>
            <a:endParaRPr lang="en-US" sz="3600" dirty="0"/>
          </a:p>
        </p:txBody>
      </p:sp>
      <p:pic>
        <p:nvPicPr>
          <p:cNvPr id="39942" name="Picture 6" descr="Coper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3909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/>
          <a:lstStyle/>
          <a:p>
            <a:fld id="{CAE12F1C-3ED5-4D42-B676-19542C3C66C9}" type="slidenum">
              <a:rPr lang="en-US"/>
              <a:pPr/>
              <a:t>54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</a:t>
            </a:r>
            <a:r>
              <a:rPr lang="en-US" dirty="0" smtClean="0"/>
              <a:t>Worlds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Americas and Oceania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Spanish have forts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Permanent colonies in North America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France: Nova Scotia (1604), Quebec (1608)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England: Jamestown </a:t>
            </a:r>
            <a:r>
              <a:rPr lang="en-US"/>
              <a:t>(</a:t>
            </a:r>
            <a:r>
              <a:rPr lang="en-US" smtClean="0"/>
              <a:t>1607)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dirty="0"/>
              <a:t>Massachusetts Bay Colony (1630)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Netherlands: New Amsterdam (1623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 descr="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4038600" cy="5029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09D-98FC-4DB6-96C6-E244BCB406DA}" type="slidenum">
              <a:rPr lang="en-US"/>
              <a:pPr/>
              <a:t>55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America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332F-F38A-46AB-99D2-7886C5C7D8A7}" type="slidenum">
              <a:rPr lang="en-US"/>
              <a:pPr/>
              <a:t>56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Spanish Caribbean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Columbus uses </a:t>
            </a:r>
            <a:r>
              <a:rPr lang="en-US" sz="2800" b="1" dirty="0"/>
              <a:t>Hispaniola</a:t>
            </a:r>
            <a:r>
              <a:rPr lang="en-US" sz="2800" dirty="0"/>
              <a:t> (Haiti-Dominican Republic) as base for trading with </a:t>
            </a:r>
            <a:r>
              <a:rPr lang="en-US" sz="2800" dirty="0" smtClean="0"/>
              <a:t>natives</a:t>
            </a:r>
            <a:endParaRPr lang="en-US" sz="2800" dirty="0"/>
          </a:p>
          <a:p>
            <a:r>
              <a:rPr lang="en-US" sz="2800" b="1" dirty="0" err="1"/>
              <a:t>Encomienda</a:t>
            </a:r>
            <a:r>
              <a:rPr lang="en-US" sz="2800" i="1" dirty="0"/>
              <a:t>: </a:t>
            </a:r>
            <a:r>
              <a:rPr lang="en-US" sz="2800" dirty="0"/>
              <a:t>Forced </a:t>
            </a:r>
            <a:r>
              <a:rPr lang="en-US" sz="2800" dirty="0" smtClean="0"/>
              <a:t>labor plantation system</a:t>
            </a:r>
            <a:endParaRPr lang="en-US" sz="2800" dirty="0"/>
          </a:p>
          <a:p>
            <a:r>
              <a:rPr lang="en-US" sz="2800" dirty="0"/>
              <a:t>Smallpox epidemics begin 1518</a:t>
            </a:r>
          </a:p>
          <a:p>
            <a:pPr lvl="1"/>
            <a:r>
              <a:rPr lang="en-US" sz="2800" dirty="0" smtClean="0"/>
              <a:t>Native society </a:t>
            </a:r>
            <a:r>
              <a:rPr lang="en-US" sz="2800" dirty="0"/>
              <a:t>disappears by middle of 16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r>
              <a:rPr lang="en-US" sz="2800" dirty="0"/>
              <a:t>new interest in exploiting Caribbean for </a:t>
            </a:r>
            <a:r>
              <a:rPr lang="en-US" sz="2800" b="1" dirty="0"/>
              <a:t>sugarcane production</a:t>
            </a:r>
          </a:p>
          <a:p>
            <a:pPr lvl="1"/>
            <a:r>
              <a:rPr lang="en-US" sz="2800" dirty="0"/>
              <a:t>Requires massive importation of slaves</a:t>
            </a:r>
            <a:endParaRPr lang="en-US" sz="2800" i="1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u="sng" dirty="0" smtClean="0"/>
              <a:t>Spanish</a:t>
            </a:r>
            <a:endParaRPr lang="en-US" b="1" dirty="0"/>
          </a:p>
          <a:p>
            <a:r>
              <a:rPr lang="en-US" dirty="0"/>
              <a:t>Royal backing and oversight</a:t>
            </a:r>
          </a:p>
          <a:p>
            <a:r>
              <a:rPr lang="en-US" dirty="0"/>
              <a:t>based in New Spain (Mexico) and New Castile (Peru)</a:t>
            </a:r>
          </a:p>
          <a:p>
            <a:pPr lvl="1"/>
            <a:r>
              <a:rPr lang="en-US" sz="2800" dirty="0"/>
              <a:t>Viceroys rule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/>
              <a:t>French &amp; English</a:t>
            </a:r>
            <a:endParaRPr lang="en-US" b="1" dirty="0"/>
          </a:p>
          <a:p>
            <a:r>
              <a:rPr lang="en-US" dirty="0"/>
              <a:t>private merchants invest heavily in expansion of </a:t>
            </a:r>
            <a:r>
              <a:rPr lang="en-US" dirty="0" smtClean="0"/>
              <a:t>colonies</a:t>
            </a:r>
          </a:p>
          <a:p>
            <a:r>
              <a:rPr lang="en-US" dirty="0" smtClean="0"/>
              <a:t>settler-cultivators displaced natives from traditional lands</a:t>
            </a:r>
            <a:endParaRPr lang="en-US" dirty="0"/>
          </a:p>
          <a:p>
            <a:r>
              <a:rPr lang="en-US" dirty="0"/>
              <a:t>self-government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883-0107-4E7A-B67D-56AE14953C24}" type="slidenum">
              <a:rPr lang="en-US"/>
              <a:pPr/>
              <a:t>57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Colonial Administration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Europeans </a:t>
            </a:r>
            <a:r>
              <a:rPr lang="en-US" dirty="0"/>
              <a:t>arrive </a:t>
            </a:r>
            <a:r>
              <a:rPr lang="en-US" dirty="0" smtClean="0"/>
              <a:t>seeking land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negotiate treaties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traded fur pelts for wool blankets, iron pots, firearms, alcohol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Military </a:t>
            </a:r>
            <a:r>
              <a:rPr lang="en-US" dirty="0" smtClean="0"/>
              <a:t>conflict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/>
              <a:t>Natives also devastated by epidemic disease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Content Placeholder 6" descr="3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3886200" cy="45719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6C5-B2AD-49D5-B68B-F940AECA3B20}" type="slidenum">
              <a:rPr lang="en-US"/>
              <a:pPr/>
              <a:t>58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North America: Indigenous Peoples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3DBD-EF00-4C2F-A410-EEF92D56A340}" type="slidenum">
              <a:rPr lang="en-US"/>
              <a:pPr/>
              <a:t>59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American Populations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Dissention had existed through Wycliffe and Huss</a:t>
            </a:r>
          </a:p>
          <a:p>
            <a:r>
              <a:rPr lang="en-US" sz="2000" b="1" dirty="0" smtClean="0"/>
              <a:t>Martin </a:t>
            </a:r>
            <a:r>
              <a:rPr lang="en-US" sz="2000" b="1" dirty="0"/>
              <a:t>Luther</a:t>
            </a:r>
            <a:r>
              <a:rPr lang="en-US" sz="2000" dirty="0"/>
              <a:t> (1483-1546) attacks Roman Catholic church practices, 1517</a:t>
            </a:r>
          </a:p>
          <a:p>
            <a:pPr lvl="1"/>
            <a:r>
              <a:rPr lang="en-US" sz="2000" dirty="0" smtClean="0"/>
              <a:t>Notably </a:t>
            </a:r>
            <a:r>
              <a:rPr lang="en-US" sz="2000" b="1" dirty="0" smtClean="0"/>
              <a:t>indulgences</a:t>
            </a:r>
          </a:p>
          <a:p>
            <a:pPr lvl="1"/>
            <a:r>
              <a:rPr lang="en-US" sz="2000" dirty="0" smtClean="0"/>
              <a:t>Translate Bible into </a:t>
            </a:r>
            <a:r>
              <a:rPr lang="en-US" sz="2000" b="1" dirty="0" smtClean="0"/>
              <a:t>vernacular</a:t>
            </a:r>
            <a:endParaRPr lang="en-US" sz="2000" b="1" dirty="0"/>
          </a:p>
          <a:p>
            <a:pPr lvl="1"/>
            <a:r>
              <a:rPr lang="en-US" sz="1600" b="1" i="1" dirty="0"/>
              <a:t>Ninety-Five </a:t>
            </a:r>
            <a:r>
              <a:rPr lang="en-US" sz="1600" b="1" i="1" dirty="0" smtClean="0"/>
              <a:t>Theses</a:t>
            </a:r>
            <a:endParaRPr lang="en-US" sz="1600" dirty="0"/>
          </a:p>
          <a:p>
            <a:r>
              <a:rPr lang="en-US" sz="2000" dirty="0"/>
              <a:t>1520s-1530s dissent spread throughout </a:t>
            </a:r>
            <a:r>
              <a:rPr lang="en-US" sz="2000" dirty="0" smtClean="0"/>
              <a:t>Central Europe</a:t>
            </a:r>
            <a:endParaRPr lang="en-US" sz="20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48D9-3129-447D-98EF-7881C39B8DF4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Challenging the Church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Protestant Reformation</a:t>
            </a:r>
          </a:p>
        </p:txBody>
      </p:sp>
      <p:pic>
        <p:nvPicPr>
          <p:cNvPr id="8198" name="Picture 6" descr="martin_luther_by_cran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624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F8B-6C1D-437A-8DC2-D08739F5FFF4}" type="slidenum">
              <a:rPr lang="en-US"/>
              <a:pPr/>
              <a:t>60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Social Hierarchy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/>
              <a:t>South America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migrants </a:t>
            </a:r>
            <a:r>
              <a:rPr lang="en-US" sz="2400" dirty="0"/>
              <a:t>are primarily men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mixed societies formed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People of Spanish and native parentage </a:t>
            </a:r>
            <a:r>
              <a:rPr lang="en-US" b="1" dirty="0"/>
              <a:t>(‘’</a:t>
            </a:r>
            <a:r>
              <a:rPr lang="en-US" b="1" dirty="0" err="1"/>
              <a:t>mestizo</a:t>
            </a:r>
            <a:r>
              <a:rPr lang="en-US" b="1" dirty="0"/>
              <a:t>”)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Descendants of Spaniards and African slaves </a:t>
            </a:r>
            <a:r>
              <a:rPr lang="en-US" b="1" dirty="0"/>
              <a:t>(“mulattoes”)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Descendants of African slaves and natives (“</a:t>
            </a:r>
            <a:r>
              <a:rPr lang="en-US" b="1" dirty="0" err="1"/>
              <a:t>zambos</a:t>
            </a:r>
            <a:r>
              <a:rPr lang="en-US" b="1" dirty="0"/>
              <a:t>”)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/>
              <a:t>North America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Higher ratio of French, English female </a:t>
            </a:r>
            <a:r>
              <a:rPr lang="en-US" sz="2400" dirty="0" smtClean="0"/>
              <a:t>migrants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Some mix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(</a:t>
            </a:r>
            <a:r>
              <a:rPr lang="en-US" b="1" dirty="0" err="1" smtClean="0"/>
              <a:t>metis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sz="2400" dirty="0"/>
              <a:t>Higher social stigma attached to relationships with natives, African slaves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Sugarcane to </a:t>
            </a:r>
            <a:r>
              <a:rPr lang="en-US" dirty="0" smtClean="0"/>
              <a:t>molasses &amp; sugar</a:t>
            </a:r>
            <a:endParaRPr lang="en-US" dirty="0"/>
          </a:p>
          <a:p>
            <a:r>
              <a:rPr lang="en-US" sz="2800" b="1" dirty="0"/>
              <a:t>Portuguese rely on imported African slaves</a:t>
            </a:r>
          </a:p>
          <a:p>
            <a:r>
              <a:rPr lang="en-US" sz="2800" dirty="0"/>
              <a:t>Large-scale importing of slaves begins 1580s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sz="2800" dirty="0"/>
          </a:p>
        </p:txBody>
      </p:sp>
      <p:pic>
        <p:nvPicPr>
          <p:cNvPr id="7" name="Content Placeholder 6" descr="3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429000" cy="4419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B384-AFE1-4522-AA97-1D68063AFA6B}" type="slidenum">
              <a:rPr lang="en-US"/>
              <a:pPr/>
              <a:t>61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Society: Slavery </a:t>
            </a:r>
            <a:r>
              <a:rPr lang="en-US" sz="3200" dirty="0"/>
              <a:t>in </a:t>
            </a:r>
            <a:r>
              <a:rPr lang="en-US" sz="3200" dirty="0" smtClean="0"/>
              <a:t>Portugal </a:t>
            </a:r>
            <a:r>
              <a:rPr lang="en-US" sz="3200" dirty="0"/>
              <a:t>Brazil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1328"/>
            <a:ext cx="4267200" cy="4525963"/>
          </a:xfrm>
        </p:spPr>
        <p:txBody>
          <a:bodyPr>
            <a:noAutofit/>
          </a:bodyPr>
          <a:lstStyle/>
          <a:p>
            <a:r>
              <a:rPr lang="en-US" sz="2400" dirty="0"/>
              <a:t>African </a:t>
            </a:r>
            <a:r>
              <a:rPr lang="en-US" sz="2400" dirty="0" smtClean="0"/>
              <a:t>slaves replace </a:t>
            </a:r>
            <a:r>
              <a:rPr lang="en-US" sz="2400" dirty="0"/>
              <a:t>European indentured laborers</a:t>
            </a:r>
          </a:p>
          <a:p>
            <a:pPr lvl="1"/>
            <a:r>
              <a:rPr lang="en-US" dirty="0" smtClean="0"/>
              <a:t>Products </a:t>
            </a:r>
            <a:r>
              <a:rPr lang="en-US" dirty="0"/>
              <a:t>made through slave labor</a:t>
            </a:r>
          </a:p>
          <a:p>
            <a:pPr lvl="2"/>
            <a:r>
              <a:rPr lang="en-US" sz="2400" dirty="0" smtClean="0"/>
              <a:t>Rum</a:t>
            </a:r>
          </a:p>
          <a:p>
            <a:pPr lvl="2"/>
            <a:r>
              <a:rPr lang="en-US" sz="2400" b="1" dirty="0" smtClean="0"/>
              <a:t>Tobacco (Virginia)</a:t>
            </a:r>
          </a:p>
          <a:p>
            <a:pPr lvl="2"/>
            <a:r>
              <a:rPr lang="en-US" sz="2400" dirty="0" smtClean="0"/>
              <a:t>Rice</a:t>
            </a:r>
          </a:p>
          <a:p>
            <a:pPr lvl="2"/>
            <a:r>
              <a:rPr lang="en-US" sz="2400" dirty="0" smtClean="0"/>
              <a:t>Indigo</a:t>
            </a:r>
          </a:p>
          <a:p>
            <a:pPr lvl="2"/>
            <a:r>
              <a:rPr lang="en-US" sz="2400" dirty="0" smtClean="0"/>
              <a:t>Cotton</a:t>
            </a:r>
          </a:p>
          <a:p>
            <a:r>
              <a:rPr lang="en-US" sz="2400" dirty="0" smtClean="0"/>
              <a:t>Products sent to European Markets</a:t>
            </a:r>
          </a:p>
          <a:p>
            <a:pPr lvl="2"/>
            <a:endParaRPr lang="en-US" sz="2800" dirty="0"/>
          </a:p>
        </p:txBody>
      </p:sp>
      <p:graphicFrame>
        <p:nvGraphicFramePr>
          <p:cNvPr id="166913" name="Object 1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1143000"/>
          <a:ext cx="4724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47244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7DE-5530-4194-ACEB-421C06039190}" type="slidenum">
              <a:rPr lang="en-US"/>
              <a:pPr/>
              <a:t>62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Society: Slavery </a:t>
            </a:r>
            <a:r>
              <a:rPr lang="en-US" dirty="0"/>
              <a:t>in North America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E80C-2B36-4AB4-9366-A62FCF9C58DF}" type="slidenum">
              <a:rPr lang="en-US"/>
              <a:pPr/>
              <a:t>63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Economics: Mining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Spanish Empire</a:t>
            </a:r>
          </a:p>
          <a:p>
            <a:r>
              <a:rPr lang="en-US" sz="2400" b="1" dirty="0" smtClean="0"/>
              <a:t>Silver</a:t>
            </a:r>
            <a:r>
              <a:rPr lang="en-US" sz="2400" dirty="0" smtClean="0"/>
              <a:t> </a:t>
            </a:r>
            <a:r>
              <a:rPr lang="en-US" sz="2400" dirty="0"/>
              <a:t>relatively </a:t>
            </a:r>
            <a:r>
              <a:rPr lang="en-US" sz="2400" dirty="0" smtClean="0"/>
              <a:t>plentiful</a:t>
            </a:r>
          </a:p>
          <a:p>
            <a:r>
              <a:rPr lang="en-US" sz="2400" b="1" dirty="0" smtClean="0"/>
              <a:t>Potosi</a:t>
            </a:r>
            <a:endParaRPr lang="en-US" sz="2400" b="1" dirty="0"/>
          </a:p>
          <a:p>
            <a:r>
              <a:rPr lang="en-US" sz="2400" dirty="0" smtClean="0"/>
              <a:t>Major </a:t>
            </a:r>
            <a:r>
              <a:rPr lang="en-US" sz="2400" dirty="0"/>
              <a:t>resource of income for Spanish </a:t>
            </a:r>
            <a:r>
              <a:rPr lang="en-US" sz="2400" dirty="0" smtClean="0"/>
              <a:t>crown</a:t>
            </a:r>
          </a:p>
          <a:p>
            <a:pPr lvl="1"/>
            <a:r>
              <a:rPr lang="en-US" dirty="0" smtClean="0"/>
              <a:t>Stimulated world economy</a:t>
            </a:r>
          </a:p>
          <a:p>
            <a:r>
              <a:rPr lang="en-US" sz="2400" dirty="0" smtClean="0"/>
              <a:t>American silver traveled across Atlanta and Pacific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9702" name="Picture 6" descr="67410-004-3BABF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419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5D21-EA1C-4A6C-9958-8A43E4B4B489}" type="slidenum">
              <a:rPr lang="en-US"/>
              <a:pPr/>
              <a:t>64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Manila galleon </a:t>
            </a:r>
            <a:r>
              <a:rPr lang="en-US" sz="3800" dirty="0" smtClean="0">
                <a:solidFill>
                  <a:schemeClr val="tx1"/>
                </a:solidFill>
              </a:rPr>
              <a:t>route 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1500-1800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10247" name="Picture 7" descr="ben57549_25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0B76-6F2D-4CFD-81F0-ACDF3EEC2FCC}" type="slidenum">
              <a:rPr lang="en-US"/>
              <a:pPr/>
              <a:t>65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Economics: Farming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b="1" dirty="0" smtClean="0"/>
              <a:t>Haciendas</a:t>
            </a:r>
            <a:r>
              <a:rPr lang="en-US" dirty="0" smtClean="0"/>
              <a:t> produced </a:t>
            </a:r>
            <a:r>
              <a:rPr lang="en-US" dirty="0"/>
              <a:t>products of European </a:t>
            </a:r>
            <a:r>
              <a:rPr lang="en-US" dirty="0" smtClean="0"/>
              <a:t>origin like Wheat</a:t>
            </a:r>
            <a:r>
              <a:rPr lang="en-US" dirty="0"/>
              <a:t>, grapes, meat</a:t>
            </a:r>
          </a:p>
          <a:p>
            <a:r>
              <a:rPr lang="en-US" b="1" i="1" dirty="0" err="1"/>
              <a:t>Encomienda</a:t>
            </a:r>
            <a:r>
              <a:rPr lang="en-US" b="1" dirty="0"/>
              <a:t> system </a:t>
            </a:r>
            <a:r>
              <a:rPr lang="en-US" dirty="0"/>
              <a:t>of utilizing native </a:t>
            </a:r>
            <a:r>
              <a:rPr lang="en-US" dirty="0" smtClean="0"/>
              <a:t>labor</a:t>
            </a:r>
            <a:endParaRPr lang="en-US" dirty="0"/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5" descr="hacie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667000"/>
            <a:ext cx="86106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/>
          <a:lstStyle/>
          <a:p>
            <a:fld id="{CAD711B3-266E-4F36-BC61-43AEB9D289E5}" type="slidenum">
              <a:rPr lang="en-US"/>
              <a:pPr/>
              <a:t>66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Africa and the Atlantic World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1. European manufactured goods (especially firearms) sent to Africa</a:t>
            </a:r>
          </a:p>
          <a:p>
            <a:pPr>
              <a:buNone/>
            </a:pPr>
            <a:r>
              <a:rPr lang="en-US" dirty="0"/>
              <a:t>2. African slaves purchased and sent to Americas</a:t>
            </a:r>
          </a:p>
          <a:p>
            <a:pPr>
              <a:buNone/>
            </a:pPr>
            <a:r>
              <a:rPr lang="en-US" dirty="0"/>
              <a:t>3. Cash crops purchased in Americas and returned to Europe</a:t>
            </a:r>
          </a:p>
        </p:txBody>
      </p:sp>
      <p:pic>
        <p:nvPicPr>
          <p:cNvPr id="7" name="Content Placeholder 6" descr="4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3962399" cy="46481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50F7-4ABE-4BB5-A4FE-8E061C7D8933}" type="slidenum">
              <a:rPr lang="en-US"/>
              <a:pPr/>
              <a:t>67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Triangular Trade</a:t>
            </a:r>
          </a:p>
        </p:txBody>
      </p:sp>
    </p:spTree>
    <p:extLst>
      <p:ext uri="{BB962C8B-B14F-4D97-AF65-F5344CB8AC3E}">
        <p14:creationId xmlns:p14="http://schemas.microsoft.com/office/powerpoint/2010/main" val="933508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5B7B-5ED3-48F4-AB90-A44411628727}" type="slidenum">
              <a:rPr lang="en-US"/>
              <a:pPr/>
              <a:t>68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10247" name="Picture 7" descr="ben57549_2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80751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398C-5558-4855-A3DB-77B652DBC9A9}" type="slidenum">
              <a:rPr lang="en-US"/>
              <a:pPr/>
              <a:t>69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3" name="Picture 5" descr="ia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Switzerland</a:t>
            </a:r>
          </a:p>
          <a:p>
            <a:r>
              <a:rPr lang="en-US" sz="2400" dirty="0"/>
              <a:t>France</a:t>
            </a:r>
          </a:p>
          <a:p>
            <a:pPr lvl="1"/>
            <a:r>
              <a:rPr lang="en-US" sz="2400" b="1" dirty="0"/>
              <a:t>John Calvin </a:t>
            </a:r>
            <a:r>
              <a:rPr lang="en-US" sz="2400" dirty="0"/>
              <a:t>(1509-1564) codifies Protestant teachings while in exile in Geneva</a:t>
            </a:r>
          </a:p>
          <a:p>
            <a:r>
              <a:rPr lang="en-US" sz="2400" dirty="0"/>
              <a:t>Scotland, Netherlands, Hungary also experience reform movements</a:t>
            </a: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4191000" cy="4953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34B3-A76A-4043-95AE-E53BE1B3733D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Reform outside Germany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3581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West Africa</a:t>
            </a:r>
          </a:p>
          <a:p>
            <a:pPr lvl="1"/>
            <a:r>
              <a:rPr lang="en-US" sz="2400" dirty="0" smtClean="0"/>
              <a:t>Kingdoms </a:t>
            </a:r>
            <a:r>
              <a:rPr lang="en-US" sz="2400" dirty="0"/>
              <a:t>of Ghana, Mali, and </a:t>
            </a:r>
            <a:r>
              <a:rPr lang="en-US" sz="2400" dirty="0" smtClean="0"/>
              <a:t>Songhai</a:t>
            </a:r>
            <a:endParaRPr lang="en-US" sz="2400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g</a:t>
            </a:r>
            <a:r>
              <a:rPr lang="en-US" dirty="0" smtClean="0"/>
              <a:t>old </a:t>
            </a:r>
            <a:r>
              <a:rPr lang="en-US" dirty="0"/>
              <a:t>t</a:t>
            </a:r>
            <a:r>
              <a:rPr lang="en-US" dirty="0" smtClean="0"/>
              <a:t>rader</a:t>
            </a:r>
            <a:endParaRPr lang="en-US" dirty="0"/>
          </a:p>
          <a:p>
            <a:pPr lvl="2"/>
            <a:r>
              <a:rPr lang="en-US" dirty="0"/>
              <a:t>effective army, navy</a:t>
            </a:r>
          </a:p>
          <a:p>
            <a:pPr>
              <a:buNone/>
            </a:pPr>
            <a:r>
              <a:rPr lang="en-US" sz="2400" dirty="0"/>
              <a:t>East Africa: Swahili</a:t>
            </a:r>
          </a:p>
          <a:p>
            <a:pPr>
              <a:buNone/>
            </a:pPr>
            <a:r>
              <a:rPr lang="en-US" sz="2400" dirty="0"/>
              <a:t>South Africa</a:t>
            </a:r>
          </a:p>
          <a:p>
            <a:pPr lvl="1"/>
            <a:r>
              <a:rPr lang="en-US" sz="2400" dirty="0"/>
              <a:t>Dutch build Cape Town in </a:t>
            </a:r>
            <a:r>
              <a:rPr lang="en-US" sz="2400" dirty="0" smtClean="0"/>
              <a:t>1652</a:t>
            </a:r>
            <a:endParaRPr lang="en-US" sz="2400" dirty="0"/>
          </a:p>
          <a:p>
            <a:pPr lvl="1"/>
            <a:r>
              <a:rPr lang="en-US" sz="2400" dirty="0"/>
              <a:t>British colonies </a:t>
            </a:r>
            <a:r>
              <a:rPr lang="en-US" sz="2400" dirty="0" smtClean="0"/>
              <a:t>develop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3BB1-BA16-4274-9E6E-452D1EA5535A}" type="slidenum">
              <a:rPr lang="en-US"/>
              <a:pPr/>
              <a:t>70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Statebuilding</a:t>
            </a:r>
            <a:r>
              <a:rPr lang="en-US" sz="3800" dirty="0" smtClean="0"/>
              <a:t>: Africa</a:t>
            </a:r>
            <a:endParaRPr lang="en-US" sz="3800" dirty="0"/>
          </a:p>
        </p:txBody>
      </p:sp>
      <p:pic>
        <p:nvPicPr>
          <p:cNvPr id="7" name="Picture 7" descr="ben57549_2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143000"/>
            <a:ext cx="5029200" cy="54864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5A96-6A6E-4E03-BB08-E5466F0822F4}" type="slidenum">
              <a:rPr lang="en-US"/>
              <a:pPr/>
              <a:t>71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/>
              <a:t>The King of </a:t>
            </a:r>
            <a:r>
              <a:rPr lang="en-US" sz="3800" dirty="0" err="1"/>
              <a:t>Kongo</a:t>
            </a:r>
            <a:r>
              <a:rPr lang="en-US" sz="3800" dirty="0"/>
              <a:t> and European Ambassadors</a:t>
            </a:r>
          </a:p>
        </p:txBody>
      </p:sp>
      <p:pic>
        <p:nvPicPr>
          <p:cNvPr id="46086" name="Picture 6" descr="Kon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543800" cy="52578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40386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Distinct </a:t>
            </a:r>
            <a:r>
              <a:rPr lang="en-US" dirty="0"/>
              <a:t>from Asian &amp; European slavery</a:t>
            </a:r>
          </a:p>
          <a:p>
            <a:pPr lvl="1"/>
            <a:r>
              <a:rPr lang="en-US" dirty="0" smtClean="0"/>
              <a:t>Wealth defined </a:t>
            </a:r>
            <a:r>
              <a:rPr lang="en-US" dirty="0"/>
              <a:t>by human labor </a:t>
            </a:r>
            <a:r>
              <a:rPr lang="en-US" dirty="0" smtClean="0"/>
              <a:t>potential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xpansion with Arab traders</a:t>
            </a:r>
          </a:p>
          <a:p>
            <a:r>
              <a:rPr lang="en-US" dirty="0" smtClean="0"/>
              <a:t>European arrival increases demand</a:t>
            </a:r>
          </a:p>
          <a:p>
            <a:pPr lvl="1"/>
            <a:r>
              <a:rPr lang="en-US" dirty="0" smtClean="0"/>
              <a:t>Portugal and Spain lead way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600200"/>
            <a:ext cx="4267200" cy="46481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AD97-8C1C-4E12-8190-FD58748C881D}" type="slidenum">
              <a:rPr lang="en-US"/>
              <a:pPr/>
              <a:t>72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 of the Slave Trade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0F2C-13F4-4774-9A7D-1C6FBBF44CF3}" type="slidenum">
              <a:rPr lang="en-US"/>
              <a:pPr/>
              <a:t>73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Slave Export per Year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603375"/>
          <a:ext cx="91440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6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3375"/>
                        <a:ext cx="9144000" cy="525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u="sng" dirty="0" smtClean="0"/>
              <a:t>Africa</a:t>
            </a:r>
          </a:p>
          <a:p>
            <a:r>
              <a:rPr lang="en-US" dirty="0" smtClean="0"/>
              <a:t>population </a:t>
            </a:r>
            <a:r>
              <a:rPr lang="en-US" dirty="0"/>
              <a:t>expands due to importation of American crops</a:t>
            </a:r>
          </a:p>
          <a:p>
            <a:r>
              <a:rPr lang="en-US" dirty="0" smtClean="0"/>
              <a:t>depleted </a:t>
            </a:r>
            <a:r>
              <a:rPr lang="en-US" dirty="0"/>
              <a:t>regional populations</a:t>
            </a:r>
          </a:p>
          <a:p>
            <a:r>
              <a:rPr lang="en-US" dirty="0"/>
              <a:t>Introduction of firearms increases violence of pre-existing conflicts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u="sng" dirty="0" smtClean="0"/>
              <a:t>Americas</a:t>
            </a:r>
          </a:p>
          <a:p>
            <a:r>
              <a:rPr lang="en-US" dirty="0" smtClean="0"/>
              <a:t>Most slaves in tropical and subtropical regions</a:t>
            </a:r>
          </a:p>
          <a:p>
            <a:r>
              <a:rPr lang="en-US" dirty="0" smtClean="0"/>
              <a:t>Plantations heavily dependent on slave labor; sugar</a:t>
            </a:r>
          </a:p>
          <a:p>
            <a:r>
              <a:rPr lang="en-US" dirty="0" smtClean="0"/>
              <a:t>Racial divisions of labor due to interracial relationships</a:t>
            </a:r>
          </a:p>
          <a:p>
            <a:r>
              <a:rPr lang="en-US" dirty="0" smtClean="0"/>
              <a:t>Culture blends with European and American cultures</a:t>
            </a:r>
          </a:p>
          <a:p>
            <a:pPr lvl="1"/>
            <a:r>
              <a:rPr lang="en-US" dirty="0" smtClean="0"/>
              <a:t>Creole languages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686-5E1E-4C78-AF07-9511A1F128D6}" type="slidenum">
              <a:rPr lang="en-US"/>
              <a:pPr/>
              <a:t>74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Effects of Slave </a:t>
            </a:r>
            <a:r>
              <a:rPr lang="en-US" dirty="0" smtClean="0"/>
              <a:t>trade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822F-9B77-4998-8E11-0E452A6DE2FB}" type="slidenum">
              <a:rPr lang="en-US"/>
              <a:pPr/>
              <a:t>75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Destinations of African Slaves</a:t>
            </a:r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990600"/>
          <a:ext cx="8686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0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86868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A660715-8E44-4D2C-AA7C-E207A29B1543}" type="slidenum">
              <a:rPr lang="en-US"/>
              <a:pPr/>
              <a:t>76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East Asia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 and Change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4114800" cy="5334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Restoration of Chinese Dynasties</a:t>
            </a:r>
          </a:p>
          <a:p>
            <a:r>
              <a:rPr lang="en-US" b="1" dirty="0" err="1" smtClean="0"/>
              <a:t>Hongwu</a:t>
            </a:r>
            <a:r>
              <a:rPr lang="en-US" dirty="0" smtClean="0"/>
              <a:t> establishes Ming dynasty (1368-1644)</a:t>
            </a:r>
          </a:p>
          <a:p>
            <a:pPr lvl="1"/>
            <a:r>
              <a:rPr lang="en-US" sz="2800" dirty="0" smtClean="0"/>
              <a:t>Means ‘brilliant’</a:t>
            </a:r>
          </a:p>
          <a:p>
            <a:pPr lvl="1"/>
            <a:r>
              <a:rPr lang="en-US" sz="2800" dirty="0" smtClean="0"/>
              <a:t>Eliminated Mongol influence</a:t>
            </a:r>
          </a:p>
          <a:p>
            <a:pPr lvl="1"/>
            <a:r>
              <a:rPr lang="en-US" sz="2800" dirty="0" smtClean="0"/>
              <a:t>Reestablished Confucian educational and civil service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6740-4A54-4FE7-9D2D-D3E958C0596D}" type="slidenum">
              <a:rPr lang="en-US" altLang="en-US" smtClean="0"/>
              <a:pPr/>
              <a:t>77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Statebuilding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932-FF8C-43A6-8504-9A987D87136A}" type="slidenum">
              <a:rPr lang="en-US"/>
              <a:pPr/>
              <a:t>78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Ming Dynasty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Ming, Qing Emperors considered quasi-divine</a:t>
            </a:r>
          </a:p>
          <a:p>
            <a:r>
              <a:rPr lang="en-US" dirty="0"/>
              <a:t>Clothing designs, name characters forbidden to rest of population</a:t>
            </a:r>
          </a:p>
          <a:p>
            <a:endParaRPr lang="en-US" dirty="0"/>
          </a:p>
        </p:txBody>
      </p:sp>
      <p:pic>
        <p:nvPicPr>
          <p:cNvPr id="102405" name="Picture 5" descr="forbidden-cit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543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2E66-49DD-49D6-A920-C0A1A24E44E7}" type="slidenum">
              <a:rPr lang="en-US"/>
              <a:pPr/>
              <a:t>79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Ming China, 1368-1644 </a:t>
            </a:r>
          </a:p>
        </p:txBody>
      </p:sp>
      <p:pic>
        <p:nvPicPr>
          <p:cNvPr id="7175" name="Picture 7" descr="ben57549_27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King Henry VIII </a:t>
            </a:r>
            <a:r>
              <a:rPr lang="en-US" sz="3200" dirty="0"/>
              <a:t>(r. 1509-1547) has conflict with Pope over requested divorce</a:t>
            </a:r>
          </a:p>
          <a:p>
            <a:r>
              <a:rPr lang="en-US" sz="3200" dirty="0"/>
              <a:t>England forms its own church by </a:t>
            </a:r>
            <a:r>
              <a:rPr lang="en-US" sz="3200" dirty="0" smtClean="0"/>
              <a:t>1560</a:t>
            </a:r>
          </a:p>
          <a:p>
            <a:r>
              <a:rPr lang="en-US" sz="3200" dirty="0" smtClean="0"/>
              <a:t>Known as </a:t>
            </a:r>
            <a:r>
              <a:rPr lang="en-US" sz="3200" b="1" dirty="0" smtClean="0"/>
              <a:t>Anglican Church</a:t>
            </a:r>
            <a:endParaRPr lang="en-US" sz="3200" b="1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D02-AFAB-4928-AB29-B719A5D626E2}" type="slidenum">
              <a:rPr lang="en-US"/>
              <a:pPr/>
              <a:t>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England’s Reform</a:t>
            </a:r>
          </a:p>
        </p:txBody>
      </p:sp>
      <p:pic>
        <p:nvPicPr>
          <p:cNvPr id="83974" name="Picture 6" descr="holbein_henry_v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57187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Decline/Collapse of Ming</a:t>
            </a:r>
            <a:endParaRPr lang="en-US" b="1" dirty="0"/>
          </a:p>
          <a:p>
            <a:r>
              <a:rPr lang="en-US" dirty="0"/>
              <a:t>Famine, peasant rebellions in early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Manchu fighters enter from the north and retake city</a:t>
            </a:r>
          </a:p>
          <a:p>
            <a:r>
              <a:rPr lang="en-US" dirty="0" err="1"/>
              <a:t>Manchus</a:t>
            </a:r>
            <a:r>
              <a:rPr lang="en-US" dirty="0"/>
              <a:t> refuse to allow reestablishment of Ming dynasty</a:t>
            </a:r>
          </a:p>
          <a:p>
            <a:r>
              <a:rPr lang="en-US" dirty="0"/>
              <a:t>Establish Qing (“Pure”) Dynasty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5D3-FD9C-493D-8889-0E93A65FA73A}" type="slidenum">
              <a:rPr lang="en-US"/>
              <a:pPr/>
              <a:t>80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027A-6C9F-406B-8FF1-E04818AF2589}" type="slidenum">
              <a:rPr lang="en-US"/>
              <a:pPr/>
              <a:t>81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Qing (Manchu) Empire, 1644-1911 </a:t>
            </a:r>
          </a:p>
        </p:txBody>
      </p:sp>
      <p:pic>
        <p:nvPicPr>
          <p:cNvPr id="9223" name="Picture 7" descr="ben57549_27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2BD4-837F-4C97-8736-12E39B87F0F6}" type="slidenum">
              <a:rPr lang="en-US"/>
              <a:pPr/>
              <a:t>82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Qing Dynasty (1644-1911)</a:t>
            </a:r>
          </a:p>
          <a:p>
            <a:r>
              <a:rPr lang="en-US" b="1" dirty="0" err="1" smtClean="0"/>
              <a:t>Manchus</a:t>
            </a:r>
            <a:r>
              <a:rPr lang="en-US" dirty="0" smtClean="0"/>
              <a:t> </a:t>
            </a:r>
            <a:r>
              <a:rPr lang="en-US" dirty="0"/>
              <a:t>originally pastoral nomads</a:t>
            </a:r>
          </a:p>
          <a:p>
            <a:r>
              <a:rPr lang="en-US" dirty="0"/>
              <a:t>Establishes control over Korea, Mongolia, China</a:t>
            </a:r>
          </a:p>
          <a:p>
            <a:pPr lvl="1"/>
            <a:r>
              <a:rPr lang="en-US" dirty="0"/>
              <a:t>War with Ming loyalists to 1680</a:t>
            </a:r>
          </a:p>
          <a:p>
            <a:pPr lvl="1"/>
            <a:r>
              <a:rPr lang="en-US" dirty="0"/>
              <a:t>Support from many Chinese</a:t>
            </a:r>
          </a:p>
          <a:p>
            <a:r>
              <a:rPr lang="en-US" b="1" dirty="0" err="1"/>
              <a:t>Manchus</a:t>
            </a:r>
            <a:r>
              <a:rPr lang="en-US" b="1" dirty="0"/>
              <a:t> forbid </a:t>
            </a:r>
          </a:p>
          <a:p>
            <a:pPr lvl="1"/>
            <a:r>
              <a:rPr lang="en-US" dirty="0"/>
              <a:t>Intermarriage with Chinese </a:t>
            </a:r>
          </a:p>
          <a:p>
            <a:pPr lvl="1"/>
            <a:r>
              <a:rPr lang="en-US" dirty="0"/>
              <a:t>study of Manchu language by Chinese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6B46-E77B-4C08-93E2-8E291061A97B}" type="slidenum">
              <a:rPr lang="en-US"/>
              <a:pPr/>
              <a:t>83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err="1"/>
              <a:t>Kangxi</a:t>
            </a:r>
            <a:r>
              <a:rPr lang="en-US" sz="2400" b="1" dirty="0"/>
              <a:t> </a:t>
            </a:r>
            <a:r>
              <a:rPr lang="en-US" sz="2400" dirty="0"/>
              <a:t>(r.1661-1722)</a:t>
            </a:r>
          </a:p>
          <a:p>
            <a:r>
              <a:rPr lang="en-US" sz="2000" dirty="0"/>
              <a:t>Military conquests: island of Taiwan, Tibet, central Asia</a:t>
            </a:r>
          </a:p>
          <a:p>
            <a:endParaRPr lang="en-US" sz="200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Qianlong (r. 1736-1795) </a:t>
            </a:r>
          </a:p>
          <a:p>
            <a:pPr lvl="1"/>
            <a:r>
              <a:rPr lang="en-US" sz="2200"/>
              <a:t>expands territory</a:t>
            </a:r>
          </a:p>
          <a:p>
            <a:pPr lvl="1"/>
            <a:endParaRPr lang="en-US" sz="2200"/>
          </a:p>
          <a:p>
            <a:endParaRPr lang="en-US" sz="2400"/>
          </a:p>
        </p:txBody>
      </p:sp>
      <p:pic>
        <p:nvPicPr>
          <p:cNvPr id="22534" name="Picture 6" descr="sty-qing-Portrait_of_the_Kangxi_Emperor_in_Court_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3048000" cy="3657600"/>
          </a:xfrm>
          <a:prstGeom prst="rect">
            <a:avLst/>
          </a:prstGeom>
          <a:noFill/>
        </p:spPr>
      </p:pic>
      <p:pic>
        <p:nvPicPr>
          <p:cNvPr id="22536" name="Picture 8" descr="Qianlong-748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4960-7207-4CE2-97A5-9FD2880DA4C0}" type="slidenum">
              <a:rPr lang="en-US"/>
              <a:pPr/>
              <a:t>84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Tokugawa Japan, 1600-1867 </a:t>
            </a:r>
          </a:p>
        </p:txBody>
      </p:sp>
      <p:pic>
        <p:nvPicPr>
          <p:cNvPr id="10247" name="Picture 7" descr="ben57549_27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156-DF38-4BDD-B2C7-0621D1AB9891}" type="slidenum">
              <a:rPr lang="en-US"/>
              <a:pPr/>
              <a:t>85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Unification of Japan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Shoguns rule Japan, 12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  <a:p>
            <a:pPr lvl="1"/>
            <a:r>
              <a:rPr lang="en-US" dirty="0"/>
              <a:t>Large landholders with private armies</a:t>
            </a:r>
          </a:p>
          <a:p>
            <a:pPr lvl="1"/>
            <a:r>
              <a:rPr lang="en-US" dirty="0" smtClean="0"/>
              <a:t>Constant </a:t>
            </a:r>
            <a:r>
              <a:rPr lang="en-US" dirty="0"/>
              <a:t>civil war</a:t>
            </a:r>
          </a:p>
          <a:p>
            <a:r>
              <a:rPr lang="en-US" dirty="0"/>
              <a:t>Tokugawa </a:t>
            </a:r>
            <a:r>
              <a:rPr lang="en-US" dirty="0" err="1"/>
              <a:t>Ieyasu</a:t>
            </a:r>
            <a:r>
              <a:rPr lang="en-US" dirty="0"/>
              <a:t> (r. 1600-1616) establishes military government</a:t>
            </a:r>
          </a:p>
          <a:p>
            <a:pPr lvl="1"/>
            <a:r>
              <a:rPr lang="en-US" dirty="0"/>
              <a:t>Establishes Tokugawa dynasty (1600-1867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daimyos forced to spend every other year at court</a:t>
            </a:r>
          </a:p>
          <a:p>
            <a:pPr lvl="1"/>
            <a:r>
              <a:rPr lang="en-US" dirty="0" smtClean="0"/>
              <a:t>Controlled marriage, socializing of daimyo families</a:t>
            </a:r>
          </a:p>
          <a:p>
            <a:r>
              <a:rPr lang="en-US" dirty="0" smtClean="0"/>
              <a:t>Beginning 1630s, shoguns restrict foreign relations</a:t>
            </a:r>
          </a:p>
          <a:p>
            <a:pPr lvl="1"/>
            <a:r>
              <a:rPr lang="en-US" dirty="0" smtClean="0"/>
              <a:t>Travel, import of books forbidden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3ED7-4FC7-4B36-93C7-A14EF4B4EE19}" type="slidenum">
              <a:rPr lang="en-US"/>
              <a:pPr/>
              <a:t>86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Privileged Classes</a:t>
            </a:r>
          </a:p>
          <a:p>
            <a:pPr lvl="1"/>
            <a:r>
              <a:rPr lang="en-US" sz="2200"/>
              <a:t>Scholar-bureaucrats, gentry</a:t>
            </a:r>
          </a:p>
          <a:p>
            <a:pPr lvl="1"/>
            <a:r>
              <a:rPr lang="en-US" sz="2200"/>
              <a:t>Distinctive clothing with ranks</a:t>
            </a:r>
          </a:p>
          <a:p>
            <a:pPr lvl="1"/>
            <a:r>
              <a:rPr lang="en-US" sz="2200"/>
              <a:t>Immunity from some legal proceedings, taxes, labor service</a:t>
            </a:r>
          </a:p>
          <a:p>
            <a:r>
              <a:rPr lang="en-US" sz="2400"/>
              <a:t>Working classes</a:t>
            </a:r>
          </a:p>
          <a:p>
            <a:pPr lvl="1"/>
            <a:r>
              <a:rPr lang="en-US" sz="2200"/>
              <a:t>Peasants, artisans/workers, merchants</a:t>
            </a:r>
          </a:p>
          <a:p>
            <a:pPr lvl="1"/>
            <a:r>
              <a:rPr lang="en-US" sz="2200"/>
              <a:t>Confucian doctrine gives greatest status to peasants</a:t>
            </a:r>
          </a:p>
          <a:p>
            <a:pPr lvl="1"/>
            <a:r>
              <a:rPr lang="en-US" sz="2200"/>
              <a:t>Merchant activity not actively supported</a:t>
            </a:r>
          </a:p>
          <a:p>
            <a:r>
              <a:rPr lang="en-US" sz="2400"/>
              <a:t>Lower classes</a:t>
            </a:r>
          </a:p>
          <a:p>
            <a:pPr lvl="1"/>
            <a:r>
              <a:rPr lang="en-US" sz="2200"/>
              <a:t>Military, beggars, slaves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bound_fe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4038600" cy="4343400"/>
          </a:xfrm>
          <a:noFill/>
          <a:ln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Patriarchal Society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Filial piety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Males receive preferential status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Female Infanticide common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Widows strongly encouraged not to remarry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Chaste widows honored with ceremonial arches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Men control divorce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Grounds: from infidelity to talking too much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2C52-B912-4B26-8C4B-6D317A2F46CC}" type="slidenum">
              <a:rPr lang="en-US"/>
              <a:pPr/>
              <a:t>87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270-CE15-4E85-B9F7-70AEEF22025E}" type="slidenum">
              <a:rPr lang="en-US"/>
              <a:pPr/>
              <a:t>88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Population Growth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4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3B0-ED3A-4527-9FD0-6A8F2C09816F}" type="slidenum">
              <a:rPr lang="en-US"/>
              <a:pPr/>
              <a:t>89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/>
              <a:t>Exports: Silk, porcelain, tea, </a:t>
            </a:r>
            <a:r>
              <a:rPr lang="en-US" dirty="0" err="1"/>
              <a:t>lacquerware</a:t>
            </a:r>
            <a:endParaRPr lang="en-US" dirty="0"/>
          </a:p>
          <a:p>
            <a:r>
              <a:rPr lang="en-US" dirty="0"/>
              <a:t>Chinese in turn import relatively little</a:t>
            </a:r>
          </a:p>
          <a:p>
            <a:r>
              <a:rPr lang="en-US" dirty="0" smtClean="0"/>
              <a:t>silver bullion, crops introduced in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Maize, sweet potatoes, peanuts</a:t>
            </a:r>
          </a:p>
          <a:p>
            <a:r>
              <a:rPr lang="en-US" dirty="0" smtClean="0"/>
              <a:t> </a:t>
            </a:r>
            <a:r>
              <a:rPr lang="en-US" dirty="0"/>
              <a:t>from Americas</a:t>
            </a:r>
          </a:p>
          <a:p>
            <a:r>
              <a:rPr lang="en-US" dirty="0"/>
              <a:t>Ming dynasty abandons large-scale maritime trade plans</a:t>
            </a:r>
          </a:p>
          <a:p>
            <a:r>
              <a:rPr lang="en-US" dirty="0"/>
              <a:t>Extensive dealings with Dutch VOC</a:t>
            </a:r>
          </a:p>
          <a:p>
            <a:endParaRPr lang="en-US" dirty="0"/>
          </a:p>
        </p:txBody>
      </p:sp>
      <p:pic>
        <p:nvPicPr>
          <p:cNvPr id="35845" name="Picture 5" descr="Single_Plain_Woven_Si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2743200" cy="1600200"/>
          </a:xfrm>
          <a:prstGeom prst="rect">
            <a:avLst/>
          </a:prstGeom>
          <a:noFill/>
        </p:spPr>
      </p:pic>
      <p:pic>
        <p:nvPicPr>
          <p:cNvPr id="35847" name="Picture 7" descr="porcelain-beer-ca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5849" name="Picture 9" descr="tea_with_m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5851" name="Picture 11" descr="180px-Lacquer_t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10540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Council of Trent</a:t>
            </a:r>
            <a:r>
              <a:rPr lang="en-US" dirty="0"/>
              <a:t> (1545-1563)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Reform theology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Society </a:t>
            </a:r>
            <a:r>
              <a:rPr lang="en-US" b="1" dirty="0"/>
              <a:t>of </a:t>
            </a:r>
            <a:r>
              <a:rPr lang="en-US" b="1" dirty="0" smtClean="0"/>
              <a:t>Jesus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/>
              <a:t>St</a:t>
            </a:r>
            <a:r>
              <a:rPr lang="en-US" sz="2800" b="1" dirty="0"/>
              <a:t>. Ignatius Loyola (1491-1556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Rigorous religious and secular education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Effective missionaries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A5B5-6BCD-4BC4-8FBB-4AC32515C246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Catholic Reformation</a:t>
            </a:r>
          </a:p>
        </p:txBody>
      </p:sp>
      <p:pic>
        <p:nvPicPr>
          <p:cNvPr id="15366" name="Picture 6" descr="032IgnatiusLoy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429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Tang </a:t>
            </a:r>
            <a:r>
              <a:rPr lang="en-US" sz="3600" dirty="0"/>
              <a:t>and Song dynasties (7</a:t>
            </a:r>
            <a:r>
              <a:rPr lang="en-US" sz="3600" baseline="30000" dirty="0"/>
              <a:t>th</a:t>
            </a:r>
            <a:r>
              <a:rPr lang="en-US" sz="3600" dirty="0"/>
              <a:t>-13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centuries)</a:t>
            </a:r>
          </a:p>
          <a:p>
            <a:pPr lvl="1"/>
            <a:r>
              <a:rPr lang="en-US" sz="3200" dirty="0" smtClean="0"/>
              <a:t>world </a:t>
            </a:r>
            <a:r>
              <a:rPr lang="en-US" sz="3200" dirty="0"/>
              <a:t>leader in technology</a:t>
            </a:r>
          </a:p>
          <a:p>
            <a:r>
              <a:rPr lang="en-US" sz="3600" dirty="0"/>
              <a:t>Ming and Qing </a:t>
            </a:r>
            <a:r>
              <a:rPr lang="en-US" sz="3600" dirty="0" smtClean="0"/>
              <a:t>dynasties</a:t>
            </a:r>
          </a:p>
          <a:p>
            <a:pPr lvl="1"/>
            <a:r>
              <a:rPr lang="en-US" sz="3200" dirty="0" smtClean="0"/>
              <a:t>suppressed </a:t>
            </a:r>
            <a:r>
              <a:rPr lang="en-US" sz="3200" dirty="0"/>
              <a:t>technological advancement, fearing social instability would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085-9C87-4E06-A011-BEA1B14CA9BD}" type="slidenum">
              <a:rPr lang="en-US"/>
              <a:pPr/>
              <a:t>90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AF1D-90B8-43EA-9F81-E38D47E4D054}" type="slidenum">
              <a:rPr lang="en-US"/>
              <a:pPr/>
              <a:t>91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Christianity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Jesuits return under </a:t>
            </a:r>
            <a:r>
              <a:rPr lang="en-US" sz="2400" b="1" dirty="0" err="1"/>
              <a:t>Matteo</a:t>
            </a:r>
            <a:r>
              <a:rPr lang="en-US" sz="2400" b="1" dirty="0"/>
              <a:t> Ricci </a:t>
            </a:r>
            <a:r>
              <a:rPr lang="en-US" sz="2400" dirty="0"/>
              <a:t>(1552-1610),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Brought prisms, harpsichords, clocks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Christian absolutism difficult for Chinese to accept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Emperor </a:t>
            </a:r>
            <a:r>
              <a:rPr lang="en-US" sz="2400" b="1" dirty="0" err="1"/>
              <a:t>Kangxi</a:t>
            </a:r>
            <a:r>
              <a:rPr lang="en-US" sz="2400" b="1" dirty="0"/>
              <a:t> </a:t>
            </a:r>
            <a:r>
              <a:rPr lang="en-US" sz="2400" dirty="0"/>
              <a:t>bans Christian preaching in China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Version of Confucian thought promoted by </a:t>
            </a:r>
            <a:r>
              <a:rPr lang="en-US" b="1" dirty="0"/>
              <a:t>Zhu Xi </a:t>
            </a:r>
            <a:r>
              <a:rPr lang="en-US" dirty="0"/>
              <a:t>(1130-1200 CE)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Confucian morality with Buddhist logic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7181E1C-2C78-4832-BFA8-47D1541F044D}" type="slidenum">
              <a:rPr lang="en-US"/>
              <a:pPr/>
              <a:t>92</a:t>
            </a:fld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Japan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C67-8EA7-41F6-B672-0A9CF886F07D}" type="slidenum">
              <a:rPr lang="en-US"/>
              <a:pPr/>
              <a:t>93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Neo-Confucianism in Japan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Chinese cultural influence extends through Tokugawa period</a:t>
            </a:r>
          </a:p>
          <a:p>
            <a:r>
              <a:rPr lang="en-US"/>
              <a:t>Chinese language essential to curriculum</a:t>
            </a:r>
          </a:p>
          <a:p>
            <a:r>
              <a:rPr lang="en-US"/>
              <a:t>Zhu Xi and Neo-Confucianism remains popular</a:t>
            </a:r>
          </a:p>
          <a:p>
            <a:r>
              <a:rPr lang="en-US"/>
              <a:t>“Native Learning” also popular in 18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Includes folk traditions, Shinto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Jesuit Francis Xavier in Japan, 1549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Government backlash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Fear of foreign intrusion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Confucians, Buddhists resent Christian absolutism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Anti-Christian campaign 1587-1639 restricts Christianity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Sometimes by crucifixion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CE6D-1DBE-4822-8942-CDF6BACB570A}" type="slidenum">
              <a:rPr lang="en-US"/>
              <a:pPr/>
              <a:t>94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Christianity in Japan</a:t>
            </a:r>
          </a:p>
        </p:txBody>
      </p:sp>
      <p:pic>
        <p:nvPicPr>
          <p:cNvPr id="7" name="Picture 5" descr="Catholic_prosec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4114800" cy="51054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8A22FF0-3C26-4288-BCBB-3E7344DCF627}" type="slidenum">
              <a:rPr lang="en-US"/>
              <a:pPr/>
              <a:t>95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Islamic Empires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428-BC5E-4593-A5A1-7E69F8AED55C}" type="slidenum">
              <a:rPr lang="en-US"/>
              <a:pPr/>
              <a:t>96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Islamic empires, 1500-1800</a:t>
            </a:r>
            <a:r>
              <a:rPr lang="en-US"/>
              <a:t> </a:t>
            </a:r>
          </a:p>
        </p:txBody>
      </p:sp>
      <p:pic>
        <p:nvPicPr>
          <p:cNvPr id="7175" name="Picture 7" descr="ben57549_28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C1DE-2C1D-489F-92B1-8E4B1F4461E6}" type="slidenum">
              <a:rPr lang="en-US"/>
              <a:pPr/>
              <a:t>97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The Ottoman Empire </a:t>
            </a:r>
            <a:br>
              <a:rPr lang="en-US"/>
            </a:br>
            <a:r>
              <a:rPr lang="en-US"/>
              <a:t>(1289-1923)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Osman is founder</a:t>
            </a:r>
          </a:p>
          <a:p>
            <a:r>
              <a:rPr lang="en-US" i="1"/>
              <a:t>ghazi</a:t>
            </a:r>
            <a:endParaRPr lang="en-US"/>
          </a:p>
          <a:p>
            <a:r>
              <a:rPr lang="en-US" i="1"/>
              <a:t>devshirme</a:t>
            </a:r>
            <a:endParaRPr lang="en-US"/>
          </a:p>
          <a:p>
            <a:pPr lvl="1"/>
            <a:r>
              <a:rPr lang="en-US" sz="3200"/>
              <a:t>Often grew up to be exceptionally loyal Janissaries</a:t>
            </a:r>
          </a:p>
        </p:txBody>
      </p: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2AF2-2BF6-4573-B198-0F43995FDF67}" type="slidenum">
              <a:rPr lang="en-US"/>
              <a:pPr/>
              <a:t>98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Mehmed II r. 1451-1481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Capture of Constantinople, 1453</a:t>
            </a:r>
          </a:p>
          <a:p>
            <a:r>
              <a:rPr lang="en-US"/>
              <a:t>Renamed Istanbul</a:t>
            </a:r>
          </a:p>
          <a:p>
            <a:r>
              <a:rPr lang="en-US"/>
              <a:t>Transformation from warrior sultan to emperor of “two lands” (Europe, Asia) and “two seas” (Black Sea, Mediterranean)</a:t>
            </a:r>
          </a:p>
        </p:txBody>
      </p:sp>
    </p:spTree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32A-C4D6-4953-9BF7-3C4BE2499AAF}" type="slidenum">
              <a:rPr lang="en-US"/>
              <a:pPr/>
              <a:t>99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/>
              <a:t>Suleyman the Magnificent </a:t>
            </a:r>
            <a:br>
              <a:rPr lang="en-US" sz="3600"/>
            </a:br>
            <a:r>
              <a:rPr lang="en-US" sz="3600"/>
              <a:t>r. 1520-1566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Expanded into Asia, Europe</a:t>
            </a:r>
          </a:p>
          <a:p>
            <a:r>
              <a:rPr lang="en-US"/>
              <a:t>Besieged Vienna, 1529</a:t>
            </a:r>
          </a:p>
          <a:p>
            <a:r>
              <a:rPr lang="en-US"/>
              <a:t>Develops Ottomans into naval power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9899</TotalTime>
  <Words>2824</Words>
  <Application>Microsoft Office PowerPoint</Application>
  <PresentationFormat>On-screen Show (4:3)</PresentationFormat>
  <Paragraphs>663</Paragraphs>
  <Slides>111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Concourse</vt:lpstr>
      <vt:lpstr>Chart</vt:lpstr>
      <vt:lpstr>The Emergence of the Early Modern World</vt:lpstr>
      <vt:lpstr>Recovery and Transformation of Europe</vt:lpstr>
      <vt:lpstr>Culture: Renaissance</vt:lpstr>
      <vt:lpstr>Spread of Renaissance</vt:lpstr>
      <vt:lpstr>Reforming the Church</vt:lpstr>
      <vt:lpstr>Challenging the Church The Protestant Reformation</vt:lpstr>
      <vt:lpstr>Reform outside Germany</vt:lpstr>
      <vt:lpstr>England’s Reform</vt:lpstr>
      <vt:lpstr>The Catholic Reformation</vt:lpstr>
      <vt:lpstr>Conflict</vt:lpstr>
      <vt:lpstr>Conflict</vt:lpstr>
      <vt:lpstr>PowerPoint Presentation</vt:lpstr>
      <vt:lpstr>Statebuilding in Europe</vt:lpstr>
      <vt:lpstr>Statebuilding: Europe</vt:lpstr>
      <vt:lpstr>16th century Europe</vt:lpstr>
      <vt:lpstr>Statebuilding: Holy Roman Empire </vt:lpstr>
      <vt:lpstr>Europe after the Peace of Westphalia, 1648.</vt:lpstr>
      <vt:lpstr>Statebuilding: England</vt:lpstr>
      <vt:lpstr>Statebuilding: The Dutch Republic</vt:lpstr>
      <vt:lpstr>Statebuilding: Italian States</vt:lpstr>
      <vt:lpstr>Statebuilding: Unification of Spain</vt:lpstr>
      <vt:lpstr>Statebuilding: Spain </vt:lpstr>
      <vt:lpstr>Statebuilding: Russia</vt:lpstr>
      <vt:lpstr>Statebuilding: Russia </vt:lpstr>
      <vt:lpstr>Beginning of Absolutism</vt:lpstr>
      <vt:lpstr>Statebuilding: France</vt:lpstr>
      <vt:lpstr>Versailles</vt:lpstr>
      <vt:lpstr>Urbanization</vt:lpstr>
      <vt:lpstr> Exploration, Transoceanic Encounters and Global Connections</vt:lpstr>
      <vt:lpstr>Beginnings</vt:lpstr>
      <vt:lpstr>Economics: The Lure of Trade </vt:lpstr>
      <vt:lpstr>Culture: Missionary Efforts</vt:lpstr>
      <vt:lpstr>The Technology of Exploration</vt:lpstr>
      <vt:lpstr>Wind and current patterns in the world's oceans</vt:lpstr>
      <vt:lpstr>China</vt:lpstr>
      <vt:lpstr>Europe: Portugal</vt:lpstr>
      <vt:lpstr>Europe: Spain</vt:lpstr>
      <vt:lpstr>European exploration  </vt:lpstr>
      <vt:lpstr>Europe: Additional Voyages</vt:lpstr>
      <vt:lpstr>European Exploration:  Magellan and Cook</vt:lpstr>
      <vt:lpstr>Statebuilding: Commerical Empires</vt:lpstr>
      <vt:lpstr>European trading posts in Euraisa </vt:lpstr>
      <vt:lpstr>Portuguese Brazil</vt:lpstr>
      <vt:lpstr>Spanish  Mexico</vt:lpstr>
      <vt:lpstr>Spanish Peru</vt:lpstr>
      <vt:lpstr>Statebuilding:  Commerical Competition</vt:lpstr>
      <vt:lpstr>The Columbian Exchange</vt:lpstr>
      <vt:lpstr>PowerPoint Presentation</vt:lpstr>
      <vt:lpstr>Population Growth and Urbanization</vt:lpstr>
      <vt:lpstr>World Population Growth,  1500-1800 CE</vt:lpstr>
      <vt:lpstr>The Triangular Trade</vt:lpstr>
      <vt:lpstr>Triangular Trade</vt:lpstr>
      <vt:lpstr>Intellectual: Europe’s Scientific Revolution</vt:lpstr>
      <vt:lpstr>New Worlds  The Americas and Oceania</vt:lpstr>
      <vt:lpstr>North America</vt:lpstr>
      <vt:lpstr>The Spanish Caribbean</vt:lpstr>
      <vt:lpstr>Colonial Administration</vt:lpstr>
      <vt:lpstr>North America: Indigenous Peoples</vt:lpstr>
      <vt:lpstr>North American Populations</vt:lpstr>
      <vt:lpstr>The Social Hierarchy</vt:lpstr>
      <vt:lpstr>Society: Slavery in Portugal Brazil</vt:lpstr>
      <vt:lpstr>Society: Slavery in North America</vt:lpstr>
      <vt:lpstr>Economics: Mining</vt:lpstr>
      <vt:lpstr>Manila galleon route  1500-1800</vt:lpstr>
      <vt:lpstr>Economics: Farming</vt:lpstr>
      <vt:lpstr>Africa and the Atlantic World</vt:lpstr>
      <vt:lpstr>The Triangular Trade</vt:lpstr>
      <vt:lpstr>Triangular Trade</vt:lpstr>
      <vt:lpstr>PowerPoint Presentation</vt:lpstr>
      <vt:lpstr>Statebuilding: Africa</vt:lpstr>
      <vt:lpstr>The King of Kongo and European Ambassadors</vt:lpstr>
      <vt:lpstr>Foundations of the Slave Trade</vt:lpstr>
      <vt:lpstr>African Slave Export per Year</vt:lpstr>
      <vt:lpstr>Effects of Slave trade</vt:lpstr>
      <vt:lpstr>Destinations of African Slaves</vt:lpstr>
      <vt:lpstr> East Asia</vt:lpstr>
      <vt:lpstr>Statebuilding</vt:lpstr>
      <vt:lpstr>Statebuilding: Ming Dynasty</vt:lpstr>
      <vt:lpstr>Ming China, 1368-1644 </vt:lpstr>
      <vt:lpstr>Statebuilding</vt:lpstr>
      <vt:lpstr>Qing (Manchu) Empire, 1644-1911 </vt:lpstr>
      <vt:lpstr>Statebuilding</vt:lpstr>
      <vt:lpstr>Statebuilding</vt:lpstr>
      <vt:lpstr>Tokugawa Japan, 1600-1867 </vt:lpstr>
      <vt:lpstr>The Unification of Japan</vt:lpstr>
      <vt:lpstr>Society</vt:lpstr>
      <vt:lpstr>Society</vt:lpstr>
      <vt:lpstr>Chinese Population Growth</vt:lpstr>
      <vt:lpstr>Economics</vt:lpstr>
      <vt:lpstr>Technology</vt:lpstr>
      <vt:lpstr>Culture</vt:lpstr>
      <vt:lpstr>Japan</vt:lpstr>
      <vt:lpstr>Neo-Confucianism in Japan</vt:lpstr>
      <vt:lpstr>Christianity in Japan</vt:lpstr>
      <vt:lpstr>The Islamic Empires</vt:lpstr>
      <vt:lpstr>The Islamic empires, 1500-1800 </vt:lpstr>
      <vt:lpstr>The Ottoman Empire  (1289-1923)</vt:lpstr>
      <vt:lpstr>Mehmed II r. 1451-1481</vt:lpstr>
      <vt:lpstr>Suleyman the Magnificent  r. 1520-1566</vt:lpstr>
      <vt:lpstr>The Safavid Empire</vt:lpstr>
      <vt:lpstr>Shiite Pilgrims at Karbala</vt:lpstr>
      <vt:lpstr>The Mughal Empire</vt:lpstr>
      <vt:lpstr>Akbar (r. 1556-1605)</vt:lpstr>
      <vt:lpstr>Aurangzeb (r. 1659-1707)</vt:lpstr>
      <vt:lpstr>Similarities</vt:lpstr>
      <vt:lpstr>Agriculture and Trade</vt:lpstr>
      <vt:lpstr>Religious Diversity</vt:lpstr>
      <vt:lpstr>Status of Religious Minorities</vt:lpstr>
      <vt:lpstr>Capital Cities</vt:lpstr>
      <vt:lpstr>Ottoman Decline</vt:lpstr>
      <vt:lpstr>Cultural Conservatism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Library</dc:creator>
  <cp:lastModifiedBy>Woodfin, Zachary C.</cp:lastModifiedBy>
  <cp:revision>205</cp:revision>
  <dcterms:created xsi:type="dcterms:W3CDTF">2004-11-22T19:32:19Z</dcterms:created>
  <dcterms:modified xsi:type="dcterms:W3CDTF">2014-08-28T17:29:18Z</dcterms:modified>
</cp:coreProperties>
</file>