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56"/>
  </p:notesMasterIdLst>
  <p:sldIdLst>
    <p:sldId id="256" r:id="rId2"/>
    <p:sldId id="259" r:id="rId3"/>
    <p:sldId id="260" r:id="rId4"/>
    <p:sldId id="313" r:id="rId5"/>
    <p:sldId id="280" r:id="rId6"/>
    <p:sldId id="328" r:id="rId7"/>
    <p:sldId id="265" r:id="rId8"/>
    <p:sldId id="262" r:id="rId9"/>
    <p:sldId id="268" r:id="rId10"/>
    <p:sldId id="296" r:id="rId11"/>
    <p:sldId id="281" r:id="rId12"/>
    <p:sldId id="314" r:id="rId13"/>
    <p:sldId id="319" r:id="rId14"/>
    <p:sldId id="271" r:id="rId15"/>
    <p:sldId id="272" r:id="rId16"/>
    <p:sldId id="320" r:id="rId17"/>
    <p:sldId id="274" r:id="rId18"/>
    <p:sldId id="321" r:id="rId19"/>
    <p:sldId id="275" r:id="rId20"/>
    <p:sldId id="310" r:id="rId21"/>
    <p:sldId id="282" r:id="rId22"/>
    <p:sldId id="276" r:id="rId23"/>
    <p:sldId id="283" r:id="rId24"/>
    <p:sldId id="284" r:id="rId25"/>
    <p:sldId id="297" r:id="rId26"/>
    <p:sldId id="315" r:id="rId27"/>
    <p:sldId id="285" r:id="rId28"/>
    <p:sldId id="286" r:id="rId29"/>
    <p:sldId id="287" r:id="rId30"/>
    <p:sldId id="288" r:id="rId31"/>
    <p:sldId id="316" r:id="rId32"/>
    <p:sldId id="289" r:id="rId33"/>
    <p:sldId id="323" r:id="rId34"/>
    <p:sldId id="290" r:id="rId35"/>
    <p:sldId id="291" r:id="rId36"/>
    <p:sldId id="293" r:id="rId37"/>
    <p:sldId id="298" r:id="rId38"/>
    <p:sldId id="325" r:id="rId39"/>
    <p:sldId id="317" r:id="rId40"/>
    <p:sldId id="294" r:id="rId41"/>
    <p:sldId id="295" r:id="rId42"/>
    <p:sldId id="300" r:id="rId43"/>
    <p:sldId id="301" r:id="rId44"/>
    <p:sldId id="302" r:id="rId45"/>
    <p:sldId id="318" r:id="rId46"/>
    <p:sldId id="303" r:id="rId47"/>
    <p:sldId id="304" r:id="rId48"/>
    <p:sldId id="305" r:id="rId49"/>
    <p:sldId id="306" r:id="rId50"/>
    <p:sldId id="322" r:id="rId51"/>
    <p:sldId id="308" r:id="rId52"/>
    <p:sldId id="326" r:id="rId53"/>
    <p:sldId id="327" r:id="rId54"/>
    <p:sldId id="29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45" end="54"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>
        <p:scale>
          <a:sx n="57" d="100"/>
          <a:sy n="57" d="100"/>
        </p:scale>
        <p:origin x="-31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CBBDABA-AF57-4250-BC4C-B46DA925C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B5BA6-5A2F-428A-8B98-3DB62EF8B1B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Washington in French and Indian War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44933-E7A1-4A72-B9FF-3C08F0B1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C6C2-EE05-4877-8A78-C03790F8A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C6BF-A6C5-4D0D-8E83-5312E1E04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1AC-DABD-431B-A4C7-3580EB3AD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FA7D-46A1-4364-B4B6-9BC14A1C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DF6E-7C0B-4345-8D17-10CFA50B0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6797-8922-4FF8-9819-5CD4F2457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97A1-D64E-4573-9B83-2774E82B2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7F088-263E-4561-B199-2AF64D88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FDFE-6A48-4546-9824-BFC30041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9BA9-0E65-46DD-BFCA-205A8F660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3D5064-C49D-40AF-89A7-58E79177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2" r:id="rId2"/>
    <p:sldLayoutId id="2147484159" r:id="rId3"/>
    <p:sldLayoutId id="2147484153" r:id="rId4"/>
    <p:sldLayoutId id="2147484154" r:id="rId5"/>
    <p:sldLayoutId id="2147484155" r:id="rId6"/>
    <p:sldLayoutId id="2147484160" r:id="rId7"/>
    <p:sldLayoutId id="2147484161" r:id="rId8"/>
    <p:sldLayoutId id="2147484162" r:id="rId9"/>
    <p:sldLayoutId id="2147484156" r:id="rId10"/>
    <p:sldLayoutId id="2147484163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1/11/Napoleon_Bonaparte.jp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e/Napoleon4.jpg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3565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Revolutions and National States in the Atlantic World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A7D6A-4826-4C9D-85C6-A1EEC5E0AA23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American Revolution</a:t>
            </a:r>
          </a:p>
        </p:txBody>
      </p:sp>
      <p:pic>
        <p:nvPicPr>
          <p:cNvPr id="20483" name="Picture 7" descr="ben57549_29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774825"/>
            <a:ext cx="7848600" cy="4625975"/>
          </a:xfrm>
          <a:noFill/>
        </p:spPr>
      </p:pic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2ED985F-8640-43C5-AFCF-C3F446106C9C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Building an Independent State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War-weariness sets in by 1780</a:t>
            </a:r>
          </a:p>
          <a:p>
            <a:pPr eaLnBrk="1" hangingPunct="1"/>
            <a:r>
              <a:rPr lang="en-US" smtClean="0"/>
              <a:t>British forces surrounded at Yorktown, VA</a:t>
            </a:r>
          </a:p>
          <a:p>
            <a:pPr eaLnBrk="1" hangingPunct="1"/>
            <a:r>
              <a:rPr lang="en-US" smtClean="0"/>
              <a:t>British surrender in October 1781</a:t>
            </a:r>
          </a:p>
          <a:p>
            <a:pPr lvl="1" eaLnBrk="1" hangingPunct="1"/>
            <a:r>
              <a:rPr lang="en-US" sz="3200" smtClean="0"/>
              <a:t>Treaty of Paris, 1783</a:t>
            </a:r>
          </a:p>
          <a:p>
            <a:pPr lvl="1" eaLnBrk="1" hangingPunct="1"/>
            <a:r>
              <a:rPr lang="en-US" sz="3200" smtClean="0"/>
              <a:t>Recognition of American independence</a:t>
            </a:r>
          </a:p>
          <a:p>
            <a:pPr eaLnBrk="1" hangingPunct="1"/>
            <a:r>
              <a:rPr lang="en-US" smtClean="0"/>
              <a:t>1787 Constitution drafted</a:t>
            </a:r>
          </a:p>
          <a:p>
            <a:pPr lvl="1" eaLnBrk="1" hangingPunct="1"/>
            <a:r>
              <a:rPr lang="en-US" sz="3200" smtClean="0"/>
              <a:t>Political and legal equality for men of property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B0294-1AA3-4A44-A3A9-FE1C70323E58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French Revolution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08CD6-8877-4D91-AF08-AD07DDEE56C9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Causes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Social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aristocracy held power over king, middle class wanted change from the aristocracy, peasants wanted change from feudal past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Political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king could not raise taxes nor pay bills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92D050"/>
                </a:solidFill>
              </a:rPr>
              <a:t>Economics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huge unemployment, poor harvests, bread riots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serious financial problems in France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/>
              <a:t>War debts, 1780s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smtClean="0"/>
              <a:t>50% of tax revenues to war debts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2800" smtClean="0"/>
              <a:t>25% of tax revenues to standing military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EEFE2-AED0-484B-A983-CA8FABC60891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Estates General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Three Estates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Estate: Roman Catholic Clergy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100,000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Estate: Nobles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400,000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Estate: Everyone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24,000,000 serfs, free peasants, urban residents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Estates General founded 1303, had not met since 1614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One vote per estate 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36C81-BE39-43C4-B4BB-9705FC4BE945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1789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Protest of nobility forces King Louis to call Estates General for new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 demands greater social change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Estate then secedes; Renamed “National Assembly”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July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Bastille, Great Fear, bread riots by women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August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Declaration of Rights of Man and of Citizen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18B97-11DA-42F9-932D-9A4279399B4C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Attacking the Bastille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79BAA-303F-4FC8-A0B9-6EA3462CE10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6629" name="Picture 4" descr="Taking_of_the_Basti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Radical Revolution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National Assembly abolishes old social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Seizes church lands, redefines clergy as civilians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New constitution retains king, but subject to the new Legislative Assembly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elected by universal male suffrage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Divisions with Legislative Assembly: radicals, moderates, and conservatives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92D050"/>
                </a:solidFill>
              </a:rPr>
              <a:t>Radicals</a:t>
            </a:r>
            <a:r>
              <a:rPr lang="en-US" smtClean="0"/>
              <a:t> gain control; abolish new government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Guillotine invented to execute domestic enemies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1793: King Louis and Queen Marie Antoinette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53A2D-3E23-4F2F-AD5A-5EC64A8590A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/>
            </a:r>
            <a:br>
              <a:rPr lang="en-US" sz="400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</a:b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Reign of Terror &amp; Civil War</a:t>
            </a:r>
            <a:b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</a:br>
            <a:endParaRPr lang="en-US" sz="4000" smtClean="0">
              <a:solidFill>
                <a:schemeClr val="hlink"/>
              </a:solidFill>
              <a:latin typeface="Copperplate Gothic Bold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262438" cy="4530725"/>
          </a:xfrm>
        </p:spPr>
        <p:txBody>
          <a:bodyPr/>
          <a:lstStyle/>
          <a:p>
            <a:pPr eaLnBrk="1" hangingPunct="1"/>
            <a:r>
              <a:rPr lang="en-US" smtClean="0"/>
              <a:t>Formation of Committee of Public Safety</a:t>
            </a:r>
          </a:p>
          <a:p>
            <a:pPr lvl="1" eaLnBrk="1" hangingPunct="1"/>
            <a:r>
              <a:rPr lang="en-US" sz="2800" smtClean="0"/>
              <a:t>Dominated by Robespierre</a:t>
            </a:r>
          </a:p>
          <a:p>
            <a:pPr lvl="1" eaLnBrk="1" hangingPunct="1"/>
            <a:r>
              <a:rPr lang="en-US" sz="2800" smtClean="0"/>
              <a:t>Persecuted traitors, counterrevolutionaries</a:t>
            </a:r>
          </a:p>
          <a:p>
            <a:pPr lvl="1" eaLnBrk="1" hangingPunct="1"/>
            <a:r>
              <a:rPr lang="en-US" sz="2800" smtClean="0"/>
              <a:t>Used the guillotine</a:t>
            </a:r>
          </a:p>
          <a:p>
            <a:pPr eaLnBrk="1" hangingPunct="1"/>
            <a:r>
              <a:rPr lang="en-US" smtClean="0"/>
              <a:t>Civil War</a:t>
            </a:r>
          </a:p>
          <a:p>
            <a:pPr lvl="1" eaLnBrk="1" hangingPunct="1"/>
            <a:r>
              <a:rPr lang="en-US" sz="2800" smtClean="0"/>
              <a:t>200,000 estimated dead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9A162-362A-47C5-BD9D-E72F992F1AB7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28678" name="Picture 5" descr="Badische_Guillot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96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Maximilien Robespierre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“the Incorruptible,” leader of Committee of Public Safety”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Dominated Convention, 1793-1794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Churches closed, priests forced to marry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smtClean="0"/>
              <a:t>Promoted “Cult of Reason” as secular alternative to Christianity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Executed 40,000; imprisoned 300,000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0968F-B4B0-4EE3-8F51-7D42354A5C3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9702" name="Picture 8" descr="225px-Robespi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371600"/>
            <a:ext cx="3962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Overall Causes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Questioning of old beliefs</a:t>
            </a:r>
          </a:p>
          <a:p>
            <a:pPr lvl="1" eaLnBrk="1" hangingPunct="1"/>
            <a:r>
              <a:rPr lang="en-US" sz="2800" smtClean="0"/>
              <a:t>“divine right of kings”</a:t>
            </a:r>
          </a:p>
          <a:p>
            <a:pPr eaLnBrk="1" hangingPunct="1"/>
            <a:r>
              <a:rPr lang="en-US" smtClean="0"/>
              <a:t>Scientific Revolution</a:t>
            </a:r>
          </a:p>
          <a:p>
            <a:pPr lvl="1" eaLnBrk="1" hangingPunct="1"/>
            <a:r>
              <a:rPr lang="en-US" sz="2800" smtClean="0"/>
              <a:t>Philosophes begin to use reason and scientific approach to advocate their beliefs</a:t>
            </a:r>
          </a:p>
          <a:p>
            <a:pPr eaLnBrk="1" hangingPunct="1">
              <a:buFont typeface="Wingdings" pitchFamily="2" charset="2"/>
              <a:buNone/>
            </a:pPr>
            <a:endParaRPr lang="en-US" sz="3400" smtClean="0">
              <a:latin typeface="Rockwell Condensed" pitchFamily="18" charset="0"/>
            </a:endParaRPr>
          </a:p>
          <a:p>
            <a:pPr lvl="1" eaLnBrk="1" hangingPunct="1"/>
            <a:endParaRPr lang="en-US" sz="3000" i="1" smtClean="0"/>
          </a:p>
        </p:txBody>
      </p:sp>
      <p:pic>
        <p:nvPicPr>
          <p:cNvPr id="12292" name="Content Placeholder 5" descr="1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752600"/>
            <a:ext cx="3810000" cy="4648200"/>
          </a:xfrm>
        </p:spPr>
      </p:pic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440ED0E-C673-4DC0-B69F-58B16B3F19D4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8A83-E3D1-413D-B707-A21A34DC905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0725" name="Picture 4" descr="New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The Directory (1795-1799)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Revolutionary enemies of the Jacobins</a:t>
            </a:r>
          </a:p>
          <a:p>
            <a:pPr eaLnBrk="1" hangingPunct="1"/>
            <a:r>
              <a:rPr lang="en-US" sz="3600" smtClean="0"/>
              <a:t>1794 Robespierre arrested, sent to guillotine</a:t>
            </a:r>
          </a:p>
          <a:p>
            <a:pPr eaLnBrk="1" hangingPunct="1"/>
            <a:r>
              <a:rPr lang="en-US" sz="3600" smtClean="0"/>
              <a:t>Men of property take power in the form of the Directory</a:t>
            </a:r>
          </a:p>
          <a:p>
            <a:pPr eaLnBrk="1" hangingPunct="1"/>
            <a:r>
              <a:rPr lang="en-US" sz="3600" smtClean="0"/>
              <a:t>Unable to solve economic and military problems of revolutionary France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150D2-7CDC-4DDC-AFCF-2119F757BE7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Napoleon Bonaparte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495800" cy="4624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Army officer under King Louis XIV, general at 24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/>
              <a:t>Brilliant military strategist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/>
              <a:t>Joins Directory 1799, then overthrew it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/>
              <a:t>Imposed new constitution, 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/>
              <a:t>named self “Consul for life” in 1802</a:t>
            </a:r>
          </a:p>
        </p:txBody>
      </p:sp>
      <p:pic>
        <p:nvPicPr>
          <p:cNvPr id="32772" name="Picture 7" descr="354px-Napoleon_Bonapart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752600"/>
            <a:ext cx="3505200" cy="4648200"/>
          </a:xfrm>
        </p:spPr>
      </p:pic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3CF61-D1C6-4F55-B357-F0B474674D9F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Napoleonic France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Concludes agreement with Pope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France retains church lands, but pay salaries to clergy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Freedom of religion, also for Protestants, Jews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92D050"/>
                </a:solidFill>
              </a:rPr>
              <a:t>1804 -Napoleonic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Patriarchal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Became model for many civil codes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State above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Tight control on newspapers, use of secret police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Eventually declared himself Emperor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C76F6-77FF-44A1-AF61-D5EEAC5163BD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Copperplate Gothic Bold" pitchFamily="34" charset="0"/>
              </a:rPr>
              <a:t>Napoleon’s Empire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2672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Conquered much of Europe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Disastrous invasion of Russia in 1812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Burned Moscow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“General Winter”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Coalition forced Napoleon to abdicate, 1814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Exiled to Island of Elba, escaped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Defeated at Waterloo, exiled to St. Helena, dies 1821</a:t>
            </a:r>
          </a:p>
        </p:txBody>
      </p:sp>
      <p:pic>
        <p:nvPicPr>
          <p:cNvPr id="34820" name="Picture 5" descr="480px-Napoleon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371600"/>
            <a:ext cx="3983038" cy="4759325"/>
          </a:xfrm>
        </p:spPr>
      </p:pic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E4CF4-05E9-4EB1-980A-2E3ACD2D496A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Napoleon’s Empire in 1812</a:t>
            </a:r>
          </a:p>
        </p:txBody>
      </p:sp>
      <p:pic>
        <p:nvPicPr>
          <p:cNvPr id="35843" name="Picture 7" descr="ben57549_29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357CB-C071-41DD-B5EF-222CD45D957A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Revolution in the Caribbean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AA97F-6A36-4D22-AC3C-A0973179BD41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The Revolution in Haiti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successful slave revolt in Americas</a:t>
            </a:r>
          </a:p>
          <a:p>
            <a:pPr eaLnBrk="1" hangingPunct="1"/>
            <a:r>
              <a:rPr lang="en-US" smtClean="0"/>
              <a:t>Island of Hispaniola</a:t>
            </a:r>
          </a:p>
          <a:p>
            <a:pPr lvl="1" eaLnBrk="1" hangingPunct="1"/>
            <a:r>
              <a:rPr lang="en-US" smtClean="0"/>
              <a:t>Spanish colony Santo Domingo in east (now Dominican Republic)</a:t>
            </a:r>
          </a:p>
          <a:p>
            <a:pPr lvl="1" eaLnBrk="1" hangingPunct="1"/>
            <a:r>
              <a:rPr lang="en-US" smtClean="0"/>
              <a:t>French colony of Saint-Domingue in west (now Haiti)</a:t>
            </a:r>
          </a:p>
          <a:p>
            <a:pPr eaLnBrk="1" hangingPunct="1"/>
            <a:r>
              <a:rPr lang="en-US" smtClean="0"/>
              <a:t>Rich Caribbean colony</a:t>
            </a:r>
          </a:p>
          <a:p>
            <a:pPr lvl="1" eaLnBrk="1" hangingPunct="1"/>
            <a:r>
              <a:rPr lang="en-US" smtClean="0"/>
              <a:t>Sugar, coffee, cotton</a:t>
            </a:r>
          </a:p>
          <a:p>
            <a:pPr lvl="1" eaLnBrk="1" hangingPunct="1"/>
            <a:r>
              <a:rPr lang="en-US" smtClean="0"/>
              <a:t>Almost 1/3 of France’s foreign trade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338B4-023F-4F8C-B9E8-281F8C4E6421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Haitian Society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1790: </a:t>
            </a:r>
          </a:p>
          <a:p>
            <a:pPr lvl="1" eaLnBrk="1" hangingPunct="1"/>
            <a:r>
              <a:rPr lang="en-US" smtClean="0"/>
              <a:t>40,000 white French settlers</a:t>
            </a:r>
          </a:p>
          <a:p>
            <a:pPr lvl="2" eaLnBrk="1" hangingPunct="1"/>
            <a:r>
              <a:rPr lang="en-US" smtClean="0"/>
              <a:t>Dominated social structure</a:t>
            </a:r>
          </a:p>
          <a:p>
            <a:pPr lvl="1" eaLnBrk="1" hangingPunct="1"/>
            <a:r>
              <a:rPr lang="en-US" smtClean="0"/>
              <a:t>30,000 </a:t>
            </a:r>
            <a:r>
              <a:rPr lang="en-US" i="1" smtClean="0"/>
              <a:t>gens de couleur</a:t>
            </a:r>
            <a:r>
              <a:rPr lang="en-US" smtClean="0"/>
              <a:t> (free people of color, i.e. mixed-race, freed slaves)</a:t>
            </a:r>
          </a:p>
          <a:p>
            <a:pPr lvl="2" eaLnBrk="1" hangingPunct="1"/>
            <a:r>
              <a:rPr lang="en-US" smtClean="0"/>
              <a:t>Holders of small plots</a:t>
            </a:r>
          </a:p>
          <a:p>
            <a:pPr lvl="1" eaLnBrk="1" hangingPunct="1"/>
            <a:r>
              <a:rPr lang="en-US" smtClean="0"/>
              <a:t>500,000 black slaves of African descent</a:t>
            </a:r>
          </a:p>
          <a:p>
            <a:pPr lvl="2" eaLnBrk="1" hangingPunct="1"/>
            <a:r>
              <a:rPr lang="en-US" smtClean="0"/>
              <a:t>High mortality rate, many flee to mountains</a:t>
            </a:r>
          </a:p>
          <a:p>
            <a:pPr lvl="2" eaLnBrk="1" hangingPunct="1"/>
            <a:r>
              <a:rPr lang="en-US" smtClean="0"/>
              <a:t>“Maroons,” escaped slaves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05749-A374-40E5-B5C5-D9504E6B8F83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Causes and Issues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Inspired by American and French revolutions</a:t>
            </a:r>
          </a:p>
          <a:p>
            <a:pPr eaLnBrk="1" hangingPunct="1"/>
            <a:r>
              <a:rPr lang="en-US" sz="2800" smtClean="0"/>
              <a:t>1789 white settlers demand self-rule, but with no equality for </a:t>
            </a:r>
            <a:r>
              <a:rPr lang="en-US" sz="2800" i="1" smtClean="0"/>
              <a:t>gens de couleur</a:t>
            </a:r>
            <a:endParaRPr lang="en-US" sz="2800" smtClean="0"/>
          </a:p>
          <a:p>
            <a:pPr eaLnBrk="1" hangingPunct="1"/>
            <a:r>
              <a:rPr lang="en-US" sz="2800" smtClean="0"/>
              <a:t>1791 civil war breaks out</a:t>
            </a:r>
          </a:p>
          <a:p>
            <a:pPr eaLnBrk="1" hangingPunct="1"/>
            <a:r>
              <a:rPr lang="en-US" sz="2800" smtClean="0"/>
              <a:t>Slave revolt  </a:t>
            </a:r>
          </a:p>
          <a:p>
            <a:pPr eaLnBrk="1" hangingPunct="1"/>
            <a:r>
              <a:rPr lang="en-US" sz="2800" smtClean="0"/>
              <a:t>French, British, Spanish forces attempt to intervene</a:t>
            </a:r>
          </a:p>
          <a:p>
            <a:pPr eaLnBrk="1" hangingPunct="1"/>
            <a:r>
              <a:rPr lang="en-US" sz="2800" smtClean="0"/>
              <a:t>French troops driven out, 1804 Haiti declares independence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5A650-893A-4B6A-BA79-2D02CA02834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Enlightenment Thinkers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John Locke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rulers derive power from consent of ruled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/>
              <a:t>Natural rights: life, liberty, property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Voltaire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“erase the infamy:” Roman Catholic Church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Freedom of speech and religion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hlink"/>
                </a:solidFill>
              </a:rPr>
              <a:t>Jean-Jacques Rousseau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equality of all individuals, regardless of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The Social Contract</a:t>
            </a:r>
            <a:r>
              <a:rPr lang="en-US" smtClean="0"/>
              <a:t> (1762), argues that society is collectively the sovereign and free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A75A609-0E88-424E-99E2-6241BA181727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</a:rPr>
              <a:t>Fran</a:t>
            </a:r>
            <a:r>
              <a:rPr lang="en-US" sz="4000" smtClean="0">
                <a:solidFill>
                  <a:schemeClr val="hlink"/>
                </a:solidFill>
                <a:latin typeface="Garamond"/>
              </a:rPr>
              <a:t>ç</a:t>
            </a:r>
            <a:r>
              <a:rPr lang="en-US" sz="4000" smtClean="0">
                <a:solidFill>
                  <a:schemeClr val="hlink"/>
                </a:solidFill>
              </a:rPr>
              <a:t>ois-Dominique Toussaint </a:t>
            </a:r>
            <a:br>
              <a:rPr lang="en-US" sz="4000" smtClean="0">
                <a:solidFill>
                  <a:schemeClr val="hlink"/>
                </a:solidFill>
              </a:rPr>
            </a:br>
            <a:r>
              <a:rPr lang="en-US" sz="4000" smtClean="0">
                <a:solidFill>
                  <a:schemeClr val="hlink"/>
                </a:solidFill>
              </a:rPr>
              <a:t>(1744-1803)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smtClean="0"/>
              <a:t>Renames self Louverture (“the opening”), 1791</a:t>
            </a:r>
          </a:p>
          <a:p>
            <a:pPr eaLnBrk="1" hangingPunct="1"/>
            <a:r>
              <a:rPr lang="en-US" sz="2400" smtClean="0"/>
              <a:t>Descendant of slaves, freed in 1776</a:t>
            </a:r>
          </a:p>
          <a:p>
            <a:pPr eaLnBrk="1" hangingPunct="1"/>
            <a:r>
              <a:rPr lang="en-US" sz="2400" smtClean="0"/>
              <a:t>Helped his original owners escape, then joined rebel forces</a:t>
            </a:r>
          </a:p>
          <a:p>
            <a:pPr eaLnBrk="1" hangingPunct="1"/>
            <a:r>
              <a:rPr lang="en-US" sz="2400" smtClean="0"/>
              <a:t>Built army of 20,000 </a:t>
            </a:r>
          </a:p>
          <a:p>
            <a:pPr eaLnBrk="1" hangingPunct="1"/>
            <a:r>
              <a:rPr lang="en-US" sz="2400" smtClean="0"/>
              <a:t>1801 promulgated constitution of equality</a:t>
            </a:r>
          </a:p>
          <a:p>
            <a:pPr eaLnBrk="1" hangingPunct="1"/>
            <a:r>
              <a:rPr lang="en-US" sz="2400" smtClean="0"/>
              <a:t>1802 arrested by Napoleon’s, died in jail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0F4C6-ECD2-4810-9010-A69865DD1116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40966" name="Picture 6" descr="3tous03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19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Revolution in Latin America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7B01-0636-4D6E-B78D-BED00C049C95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</a:rPr>
              <a:t>Latin American Society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30,000 </a:t>
            </a:r>
            <a:r>
              <a:rPr lang="en-US" i="1" smtClean="0"/>
              <a:t>peninsulares</a:t>
            </a:r>
            <a:r>
              <a:rPr lang="en-US" smtClean="0"/>
              <a:t>, colonial officials from Iberian peninsula</a:t>
            </a:r>
          </a:p>
          <a:p>
            <a:pPr eaLnBrk="1" hangingPunct="1"/>
            <a:r>
              <a:rPr lang="en-US" smtClean="0"/>
              <a:t>3.5 million creoles</a:t>
            </a:r>
          </a:p>
          <a:p>
            <a:pPr lvl="1" eaLnBrk="1" hangingPunct="1"/>
            <a:r>
              <a:rPr lang="en-US" smtClean="0"/>
              <a:t>Privileged class, but grievances with </a:t>
            </a:r>
            <a:r>
              <a:rPr lang="en-US" i="1" smtClean="0"/>
              <a:t>peninsulares</a:t>
            </a:r>
            <a:endParaRPr lang="en-US" smtClean="0"/>
          </a:p>
          <a:p>
            <a:pPr lvl="1" eaLnBrk="1" hangingPunct="1"/>
            <a:r>
              <a:rPr lang="en-US" smtClean="0"/>
              <a:t>1810-1825 led movements for creole-dominated republics</a:t>
            </a:r>
          </a:p>
          <a:p>
            <a:pPr eaLnBrk="1" hangingPunct="1"/>
            <a:r>
              <a:rPr lang="en-US" smtClean="0"/>
              <a:t>10 million others</a:t>
            </a:r>
          </a:p>
          <a:p>
            <a:pPr lvl="1" eaLnBrk="1" hangingPunct="1"/>
            <a:r>
              <a:rPr lang="en-US" smtClean="0"/>
              <a:t>Mestizoes, mulattoes, zambos, African slaves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236E2-8F96-40B1-8E44-D6ECC04EB721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Causes of the Revolutions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/>
              <a:t>Internal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Power centered with peninsulars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Spanish control of Latin American economies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Divided social classes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44036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 smtClean="0"/>
              <a:t>External</a:t>
            </a:r>
          </a:p>
          <a:p>
            <a:pPr eaLnBrk="1" hangingPunct="1"/>
            <a:r>
              <a:rPr lang="en-US" smtClean="0"/>
              <a:t>Ideals of Enlightenment</a:t>
            </a:r>
          </a:p>
          <a:p>
            <a:pPr eaLnBrk="1" hangingPunct="1"/>
            <a:r>
              <a:rPr lang="en-US" smtClean="0"/>
              <a:t>American and French Revolutions</a:t>
            </a:r>
          </a:p>
          <a:p>
            <a:pPr eaLnBrk="1" hangingPunct="1"/>
            <a:r>
              <a:rPr lang="en-US" smtClean="0"/>
              <a:t>Napoleon’s conquest of Spain</a:t>
            </a:r>
          </a:p>
          <a:p>
            <a:pPr eaLnBrk="1" hangingPunct="1"/>
            <a:endParaRPr lang="en-US" b="1" smtClean="0"/>
          </a:p>
        </p:txBody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C9FBA-BE8A-4FA7-842A-BBB39B3F3A85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Mexican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Napoleon’s invasion of Spain and Portugal (1807) weakens royal authority in colonies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Priest Miguel de Hidalgo (1753-1811)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Creole general Augustin de Iturbide (1783-1824) declares independence in 1821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Installs self as Emperor, deposed in 1823, republic established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368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ACAF6-FAE9-496A-8A39-B18056B3E66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45062" name="Picture 6" descr="agustin-iturb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Sim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Garamond"/>
              </a:rPr>
              <a:t>ó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 Bol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  <a:latin typeface="Garamond"/>
              </a:rPr>
              <a:t>í</a:t>
            </a: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var (1783-1830)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000" b="1" smtClean="0"/>
              <a:t>Led independence movement in South America</a:t>
            </a:r>
          </a:p>
          <a:p>
            <a:pPr eaLnBrk="1" hangingPunct="1"/>
            <a:r>
              <a:rPr lang="en-US" sz="2000" b="1" smtClean="0"/>
              <a:t>influenced by Enlightenment, George Washington</a:t>
            </a:r>
          </a:p>
          <a:p>
            <a:pPr eaLnBrk="1" hangingPunct="1"/>
            <a:r>
              <a:rPr lang="en-US" sz="2000" b="1" smtClean="0"/>
              <a:t>Forms alliances with many creole leaders </a:t>
            </a:r>
          </a:p>
          <a:p>
            <a:pPr lvl="1" eaLnBrk="1" hangingPunct="1"/>
            <a:r>
              <a:rPr lang="en-US" sz="2000" b="1" smtClean="0"/>
              <a:t>José de San Martín (Argentina, 1778-1842)</a:t>
            </a:r>
          </a:p>
          <a:p>
            <a:pPr lvl="1" eaLnBrk="1" hangingPunct="1"/>
            <a:r>
              <a:rPr lang="en-US" sz="2000" b="1" smtClean="0"/>
              <a:t>Bernardo O’Higgins (Chile, 1778-1842)</a:t>
            </a:r>
          </a:p>
          <a:p>
            <a:pPr eaLnBrk="1" hangingPunct="1"/>
            <a:r>
              <a:rPr lang="en-US" sz="2000" b="1" smtClean="0"/>
              <a:t>Spanish rule destroyed in South America by 1825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EC1D2-1A43-4694-BB9C-E8576EFAAACD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46086" name="Picture 6" descr="Simon_Boliva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371600"/>
            <a:ext cx="434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Brazilian Independence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000" b="1" smtClean="0"/>
              <a:t>Napoleon’s invasion sends Portuguese royal court to exile in Rio de Janeiro</a:t>
            </a:r>
          </a:p>
          <a:p>
            <a:pPr eaLnBrk="1" hangingPunct="1"/>
            <a:r>
              <a:rPr lang="en-US" sz="2000" b="1" smtClean="0"/>
              <a:t>1821 King returns, son Pedro left behind as regent</a:t>
            </a:r>
          </a:p>
          <a:p>
            <a:pPr eaLnBrk="1" hangingPunct="1"/>
            <a:r>
              <a:rPr lang="en-US" sz="2000" b="1" smtClean="0"/>
              <a:t>Pedro negotiates with creoles, declares independence of Brazil</a:t>
            </a:r>
          </a:p>
          <a:p>
            <a:pPr lvl="1" eaLnBrk="1" hangingPunct="1"/>
            <a:r>
              <a:rPr lang="en-US" sz="2000" b="1" smtClean="0"/>
              <a:t>Becomes Emperor Pedro I (r. 1822-1844)</a:t>
            </a:r>
          </a:p>
          <a:p>
            <a:pPr eaLnBrk="1" hangingPunct="1"/>
            <a:r>
              <a:rPr lang="en-US" sz="2000" b="1" smtClean="0"/>
              <a:t>Social structure remains largely intact</a:t>
            </a:r>
          </a:p>
          <a:p>
            <a:pPr eaLnBrk="1" hangingPunct="1"/>
            <a:r>
              <a:rPr lang="en-US" sz="2000" b="1" smtClean="0"/>
              <a:t>Only peaceful revolution in Americas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75CCF-13B8-4179-BAB1-419EB0F23E9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47110" name="Picture 6" descr="tour_dped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962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Latin America in 1830</a:t>
            </a:r>
          </a:p>
        </p:txBody>
      </p:sp>
      <p:pic>
        <p:nvPicPr>
          <p:cNvPr id="48131" name="Picture 7" descr="ben57549_29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0138" y="1774825"/>
            <a:ext cx="4403725" cy="4625975"/>
          </a:xfrm>
          <a:noFill/>
        </p:spPr>
      </p:pic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15970-0F85-4999-A0E3-A4CD6E16EA5C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Challenges to Growth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Obstacles</a:t>
            </a:r>
          </a:p>
          <a:p>
            <a:pPr lvl="1" eaLnBrk="1" hangingPunct="1"/>
            <a:r>
              <a:rPr lang="en-US" smtClean="0"/>
              <a:t>Geography</a:t>
            </a:r>
          </a:p>
          <a:p>
            <a:pPr lvl="1" eaLnBrk="1" hangingPunct="1"/>
            <a:r>
              <a:rPr lang="en-US" smtClean="0"/>
              <a:t>Exposure to authoritarian rule</a:t>
            </a:r>
          </a:p>
          <a:p>
            <a:pPr lvl="1" eaLnBrk="1" hangingPunct="1"/>
            <a:r>
              <a:rPr lang="en-US" smtClean="0"/>
              <a:t>Weak checks and balances</a:t>
            </a:r>
          </a:p>
          <a:p>
            <a:pPr lvl="1" eaLnBrk="1" hangingPunct="1"/>
            <a:r>
              <a:rPr lang="en-US" smtClean="0"/>
              <a:t>Church and gov’t were closely tied</a:t>
            </a:r>
          </a:p>
          <a:p>
            <a:pPr lvl="1" eaLnBrk="1" hangingPunct="1"/>
            <a:r>
              <a:rPr lang="en-US" smtClean="0"/>
              <a:t>Divided social classes</a:t>
            </a:r>
          </a:p>
          <a:p>
            <a:pPr eaLnBrk="1" hangingPunct="1"/>
            <a:endParaRPr lang="en-US" smtClean="0"/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AB2D2-6C56-481C-8B7F-98985E1CFB68}" type="slidenum">
              <a:rPr lang="en-US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Effects of Revolutions  in the Atlantic World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65BD4-E417-4B13-9B13-70E3B33DB929}" type="slidenum">
              <a:rPr lang="en-US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hlink"/>
                </a:solidFill>
                <a:latin typeface="Copperplate Gothic Bold" pitchFamily="34" charset="0"/>
              </a:rPr>
              <a:t>Revolution in the North America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6AA7E-D58E-4F18-BF3B-D4A02108528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Emergence of Ideologies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Conservativism</a:t>
            </a:r>
          </a:p>
          <a:p>
            <a:pPr lvl="1" eaLnBrk="1" hangingPunct="1"/>
            <a:r>
              <a:rPr lang="en-US" smtClean="0"/>
              <a:t>Edmund Burke (England, 1729-1797)</a:t>
            </a:r>
          </a:p>
          <a:p>
            <a:pPr lvl="1" eaLnBrk="1" hangingPunct="1"/>
            <a:r>
              <a:rPr lang="en-US" smtClean="0"/>
              <a:t>Disavowed rapid revolutionary change</a:t>
            </a:r>
          </a:p>
          <a:p>
            <a:pPr lvl="1" eaLnBrk="1" hangingPunct="1"/>
            <a:r>
              <a:rPr lang="en-US" smtClean="0"/>
              <a:t>Favored slow evolution of society</a:t>
            </a:r>
          </a:p>
          <a:p>
            <a:pPr eaLnBrk="1" hangingPunct="1"/>
            <a:r>
              <a:rPr lang="en-US" smtClean="0"/>
              <a:t>Liberalism</a:t>
            </a:r>
          </a:p>
          <a:p>
            <a:pPr lvl="1" eaLnBrk="1" hangingPunct="1"/>
            <a:r>
              <a:rPr lang="en-US" smtClean="0"/>
              <a:t>Viewed conservatives as defenders of illegitimate </a:t>
            </a:r>
            <a:r>
              <a:rPr lang="en-US" i="1" smtClean="0"/>
              <a:t>status quo</a:t>
            </a:r>
            <a:endParaRPr lang="en-US" smtClean="0"/>
          </a:p>
          <a:p>
            <a:pPr lvl="1" eaLnBrk="1" hangingPunct="1"/>
            <a:r>
              <a:rPr lang="en-US" smtClean="0"/>
              <a:t>Manage, not stifle, social change</a:t>
            </a:r>
          </a:p>
          <a:p>
            <a:pPr lvl="1" eaLnBrk="1" hangingPunct="1"/>
            <a:r>
              <a:rPr lang="en-US" smtClean="0"/>
              <a:t>John Stuart Mill (England, 1806-1873)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C551-F3AD-4771-B4DB-989FE96BE134}" type="slidenum">
              <a:rPr lang="en-US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The End of the Slave Trade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Campaign to end slavery begins in 18</a:t>
            </a:r>
            <a:r>
              <a:rPr lang="en-US" baseline="30000" smtClean="0"/>
              <a:t>th</a:t>
            </a:r>
            <a:r>
              <a:rPr lang="en-US" smtClean="0"/>
              <a:t> century</a:t>
            </a:r>
          </a:p>
          <a:p>
            <a:pPr lvl="1" eaLnBrk="1" hangingPunct="1"/>
            <a:r>
              <a:rPr lang="en-US" smtClean="0"/>
              <a:t>Olaudah Equiano (1745-1797)</a:t>
            </a:r>
          </a:p>
          <a:p>
            <a:pPr eaLnBrk="1" hangingPunct="1"/>
            <a:r>
              <a:rPr lang="en-US" smtClean="0"/>
              <a:t>Gains momentum after American, French and Haitian revolutions</a:t>
            </a:r>
          </a:p>
          <a:p>
            <a:pPr eaLnBrk="1" hangingPunct="1"/>
            <a:r>
              <a:rPr lang="en-US" smtClean="0"/>
              <a:t>William Wilberforce (England, 1759-1833), philanthropist, succeeds in having Parliament outlaw slave trade, 1807</a:t>
            </a:r>
          </a:p>
          <a:p>
            <a:pPr eaLnBrk="1" hangingPunct="1"/>
            <a:r>
              <a:rPr lang="en-US" smtClean="0"/>
              <a:t>illegal trade continued globally until 1867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5289F-7EDC-46DB-A791-3E698E972FCD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End of the Institution of Slavery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Haiti: slavery ends with revolution</a:t>
            </a:r>
          </a:p>
          <a:p>
            <a:pPr eaLnBrk="1" hangingPunct="1"/>
            <a:r>
              <a:rPr lang="en-US" smtClean="0"/>
              <a:t>Mexico slavery abolished 1829</a:t>
            </a:r>
          </a:p>
          <a:p>
            <a:pPr lvl="1" eaLnBrk="1" hangingPunct="1"/>
            <a:r>
              <a:rPr lang="en-US" smtClean="0"/>
              <a:t>Partially to stop U.S. development of slave-based cotton industry in Mexico</a:t>
            </a:r>
          </a:p>
          <a:p>
            <a:pPr eaLnBrk="1" hangingPunct="1"/>
            <a:r>
              <a:rPr lang="en-US" smtClean="0"/>
              <a:t>1833 Britain abolishes slavery</a:t>
            </a:r>
          </a:p>
          <a:p>
            <a:pPr eaLnBrk="1" hangingPunct="1"/>
            <a:r>
              <a:rPr lang="en-US" smtClean="0"/>
              <a:t>Other states follow, but offer freedom without equality</a:t>
            </a:r>
          </a:p>
          <a:p>
            <a:pPr lvl="1" eaLnBrk="1" hangingPunct="1"/>
            <a:r>
              <a:rPr lang="en-US" smtClean="0"/>
              <a:t>Property requirements, literacy tests, etc. block voting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66946-EBC4-42CF-93AC-428852DABCB3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Enlightenment Ideals and Women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Enlightenment thinkers remained conservative regarding women’s rights</a:t>
            </a:r>
          </a:p>
          <a:p>
            <a:pPr lvl="1" eaLnBrk="1" hangingPunct="1"/>
            <a:r>
              <a:rPr lang="en-US" smtClean="0"/>
              <a:t>Rousseau argues women should receive education to prepare for lives as wives and mothers</a:t>
            </a:r>
          </a:p>
          <a:p>
            <a:pPr eaLnBrk="1" hangingPunct="1"/>
            <a:r>
              <a:rPr lang="en-US" smtClean="0"/>
              <a:t>Mary Astell (England, 1666-1731) argues that women essentially born into slavery</a:t>
            </a:r>
          </a:p>
          <a:p>
            <a:pPr eaLnBrk="1" hangingPunct="1"/>
            <a:r>
              <a:rPr lang="en-US" smtClean="0"/>
              <a:t>Mary Wollstonecraft (England, 1759-1797)</a:t>
            </a:r>
          </a:p>
          <a:p>
            <a:pPr lvl="1" eaLnBrk="1" hangingPunct="1"/>
            <a:r>
              <a:rPr lang="en-US" i="1" smtClean="0"/>
              <a:t>A Vindication of the Rights of Woman </a:t>
            </a:r>
            <a:r>
              <a:rPr lang="en-US" smtClean="0"/>
              <a:t> (1792)</a:t>
            </a:r>
            <a:endParaRPr lang="en-US" i="1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998B11-2BC6-4A0C-9BD4-465FB0D68A29}" type="slidenum">
              <a:rPr lang="en-US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Women and Revolution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Women active in all phases of French revolution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Women storm Versailles in 1789, demands for food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Republican Revolutionary Women patrol streets of Paris with firearms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Yet hold few official positions of authority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Revolution grants equality in education, property, legalized divorce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Yet women not allowed to vote, major task of 19</a:t>
            </a:r>
            <a:r>
              <a:rPr lang="en-US" sz="2800" baseline="30000" smtClean="0"/>
              <a:t>th</a:t>
            </a:r>
            <a:r>
              <a:rPr lang="en-US" sz="2800" smtClean="0"/>
              <a:t> century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Elizabeth Cady Stanton (U.S., 1815-1902)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661E4-6332-4B97-B80F-ACF588D6E7D2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Rise of Nationalism</a:t>
            </a:r>
          </a:p>
        </p:txBody>
      </p:sp>
      <p:sp>
        <p:nvSpPr>
          <p:cNvPr id="563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7380-F281-413C-844E-9C473A01E976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56325" name="Picture 10" descr="The Ad Council's Campaign for Freedom, which features this ad showing front porches festooned with flags following 11 September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Nations and Nationalism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sz="3600" dirty="0" smtClean="0"/>
              <a:t>Nation” a type of community, especially prominent in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</a:p>
          <a:p>
            <a:pPr lvl="1" eaLnBrk="1" hangingPunct="1"/>
            <a:r>
              <a:rPr lang="en-US" sz="3600" dirty="0" smtClean="0"/>
              <a:t>Distinct from clan, religious, regional identities</a:t>
            </a:r>
          </a:p>
          <a:p>
            <a:pPr lvl="1" eaLnBrk="1" hangingPunct="1"/>
            <a:r>
              <a:rPr lang="en-US" sz="3600" dirty="0" smtClean="0"/>
              <a:t>Usually based on shared language, customs, values, historical experience</a:t>
            </a:r>
          </a:p>
          <a:p>
            <a:pPr lvl="1" eaLnBrk="1" hangingPunct="1"/>
            <a:r>
              <a:rPr lang="en-US" sz="3600" dirty="0" smtClean="0"/>
              <a:t>Sometimes common religion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EE1D4-397E-41D4-A32C-DFC8A86A8AAC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Types of Nationalism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err="1" smtClean="0"/>
              <a:t>Statebuilding</a:t>
            </a:r>
            <a:endParaRPr lang="en-US" dirty="0" smtClean="0"/>
          </a:p>
          <a:p>
            <a:pPr marL="901700" lvl="1" indent="-609600" eaLnBrk="1" hangingPunct="1"/>
            <a:r>
              <a:rPr lang="en-US" dirty="0" smtClean="0"/>
              <a:t>Russia</a:t>
            </a:r>
            <a:endParaRPr lang="en-US" dirty="0" smtClean="0"/>
          </a:p>
          <a:p>
            <a:pPr marL="609600" indent="-609600" eaLnBrk="1" hangingPunct="1"/>
            <a:r>
              <a:rPr lang="en-US" dirty="0" err="1" smtClean="0"/>
              <a:t>Seperation</a:t>
            </a:r>
            <a:endParaRPr lang="en-US" dirty="0" smtClean="0"/>
          </a:p>
          <a:p>
            <a:pPr marL="990600" lvl="1" indent="-533400" eaLnBrk="1" hangingPunct="1"/>
            <a:r>
              <a:rPr lang="en-US" dirty="0" smtClean="0"/>
              <a:t>Movement for political independence of nation from other authorities</a:t>
            </a:r>
          </a:p>
          <a:p>
            <a:pPr marL="1371600" lvl="2" indent="-457200" eaLnBrk="1" hangingPunct="1"/>
            <a:r>
              <a:rPr lang="en-US" dirty="0" smtClean="0"/>
              <a:t>Greece</a:t>
            </a:r>
          </a:p>
          <a:p>
            <a:pPr marL="1371600" lvl="2" indent="-457200" eaLnBrk="1" hangingPunct="1"/>
            <a:r>
              <a:rPr lang="en-US" dirty="0" smtClean="0"/>
              <a:t>Austrian Empire</a:t>
            </a:r>
          </a:p>
          <a:p>
            <a:pPr marL="698500" indent="-533400" eaLnBrk="1" hangingPunct="1"/>
            <a:r>
              <a:rPr lang="en-US" dirty="0" smtClean="0"/>
              <a:t>Unification</a:t>
            </a:r>
            <a:endParaRPr lang="en-US" dirty="0" smtClean="0"/>
          </a:p>
          <a:p>
            <a:pPr marL="1371600" lvl="2" indent="-457200" eaLnBrk="1" hangingPunct="1"/>
            <a:r>
              <a:rPr lang="en-US" dirty="0" smtClean="0"/>
              <a:t>Italy</a:t>
            </a:r>
          </a:p>
          <a:p>
            <a:pPr marL="1371600" lvl="2" indent="-457200" eaLnBrk="1" hangingPunct="1"/>
            <a:r>
              <a:rPr lang="en-US" dirty="0" smtClean="0"/>
              <a:t>Germany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567A3-ACC4-4032-862C-8863367300E3}" type="slidenum">
              <a:rPr lang="en-US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Nationalism and Anti-Semitism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Nationalist ideologies distrustful of indigenous minorities</a:t>
            </a:r>
          </a:p>
          <a:p>
            <a:pPr eaLnBrk="1" hangingPunct="1"/>
            <a:r>
              <a:rPr lang="en-US" i="1" dirty="0" smtClean="0"/>
              <a:t>Pogroms</a:t>
            </a:r>
            <a:endParaRPr lang="en-US" dirty="0" smtClean="0"/>
          </a:p>
          <a:p>
            <a:pPr lvl="1" eaLnBrk="1" hangingPunct="1"/>
            <a:r>
              <a:rPr lang="en-US" sz="3200" dirty="0" smtClean="0"/>
              <a:t>violent attacks on Jewish communities in Russian Empire beginning 1881</a:t>
            </a:r>
          </a:p>
          <a:p>
            <a:pPr eaLnBrk="1" hangingPunct="1"/>
            <a:r>
              <a:rPr lang="en-US" dirty="0" smtClean="0"/>
              <a:t>Anti-Semitism rallying cry of many European </a:t>
            </a:r>
            <a:r>
              <a:rPr lang="en-US" dirty="0" smtClean="0"/>
              <a:t>nationalists</a:t>
            </a:r>
            <a:endParaRPr lang="en-US" dirty="0" smtClean="0"/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172C4-897E-48DA-8372-7D87C8179297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Zionism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smtClean="0"/>
              <a:t>Theodor Herzl (Austria, 1860-1904) journalist at Dreyfus trial</a:t>
            </a:r>
          </a:p>
          <a:p>
            <a:pPr eaLnBrk="1" hangingPunct="1"/>
            <a:r>
              <a:rPr lang="en-US" sz="2400" smtClean="0"/>
              <a:t>Worked to create refuge for Jews by re-establishing Jewish state in Palestine</a:t>
            </a:r>
          </a:p>
          <a:p>
            <a:pPr lvl="1" eaLnBrk="1" hangingPunct="1"/>
            <a:r>
              <a:rPr lang="en-US" smtClean="0"/>
              <a:t>Zion synonymous with Jerusalem</a:t>
            </a:r>
          </a:p>
          <a:p>
            <a:pPr eaLnBrk="1" hangingPunct="1"/>
            <a:r>
              <a:rPr lang="en-US" sz="2400" smtClean="0"/>
              <a:t>1897 convened first World Zionist Congress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B793E-9219-4A4F-9F01-3066CAD45FE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pic>
        <p:nvPicPr>
          <p:cNvPr id="60422" name="Picture 6" descr="HerzlF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40957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French and Indian War</a:t>
            </a:r>
            <a:b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</a:br>
            <a:r>
              <a:rPr lang="en-US" sz="4000" dirty="0" smtClean="0">
                <a:solidFill>
                  <a:schemeClr val="hlink"/>
                </a:solidFill>
                <a:latin typeface="Copperplate Gothic Bold" pitchFamily="34" charset="0"/>
              </a:rPr>
              <a:t>1754-1763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France vs. Great Britain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Conflict over land and colonies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Extension of  Seven Years’ War (1756-1763)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/>
              <a:t>Global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smtClean="0"/>
              <a:t>British victory ensured global dominance, North American prosperity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Last of the Mohicans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E411E08-2C8D-4867-8D41-5DEE5D480EF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Imprint MT Shadow" pitchFamily="82" charset="0"/>
              </a:rPr>
              <a:t/>
            </a:r>
            <a:b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Imprint MT Shadow" pitchFamily="82" charset="0"/>
              </a:rPr>
            </a:br>
            <a: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Albertus Extra Bold" pitchFamily="34" charset="0"/>
              </a:rPr>
              <a:t>1815 – Congress of Vienna</a:t>
            </a:r>
            <a:b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Albertus Extra Bold" pitchFamily="34" charset="0"/>
              </a:rPr>
            </a:br>
            <a: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Albertus Extra Bold" pitchFamily="34" charset="0"/>
              </a:rPr>
              <a:t>      Issue: How to restore the Old Regime?</a:t>
            </a:r>
            <a:br>
              <a:rPr lang="en-US" sz="3200" smtClean="0">
                <a:solidFill>
                  <a:schemeClr val="accent1">
                    <a:satMod val="150000"/>
                  </a:schemeClr>
                </a:solidFill>
                <a:latin typeface="Albertus Extra Bold" pitchFamily="34" charset="0"/>
              </a:rPr>
            </a:br>
            <a:endParaRPr lang="en-US" sz="3200" smtClean="0">
              <a:solidFill>
                <a:schemeClr val="accent1">
                  <a:satMod val="150000"/>
                </a:schemeClr>
              </a:solidFill>
              <a:latin typeface="Albertus Extra Bold" pitchFamily="34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smtClean="0"/>
              <a:t>Questions and issues to consider: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 who will rule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 boundaries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-balance of power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-opposing nationalism</a:t>
            </a:r>
          </a:p>
          <a:p>
            <a:pPr eaLnBrk="1" hangingPunct="1"/>
            <a:endParaRPr lang="en-US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r>
              <a:rPr lang="en-US" smtClean="0"/>
              <a:t>Questions and issues that are addressed: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-establishment of absolute monarchs, old families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-boundaries of 1792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-speech and press limited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-set up alliance system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32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99EF91-D1B3-4483-8541-EF964C5EF1BA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/>
      <p:bldP spid="11776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National Rebellions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Greeks in Balkan peninsula seek independence from Ottoman Turks, 1821</a:t>
            </a:r>
          </a:p>
          <a:p>
            <a:pPr lvl="1" eaLnBrk="1" hangingPunct="1"/>
            <a:r>
              <a:rPr lang="en-US" smtClean="0"/>
              <a:t>Gained sympathy from European powers</a:t>
            </a:r>
          </a:p>
          <a:p>
            <a:pPr lvl="1" eaLnBrk="1" hangingPunct="1"/>
            <a:r>
              <a:rPr lang="en-US" smtClean="0"/>
              <a:t>Greece achieves independence in 1830</a:t>
            </a:r>
          </a:p>
          <a:p>
            <a:pPr eaLnBrk="1" hangingPunct="1"/>
            <a:r>
              <a:rPr lang="en-US" smtClean="0"/>
              <a:t>Revolutions of 1848</a:t>
            </a:r>
          </a:p>
          <a:p>
            <a:pPr lvl="1" eaLnBrk="1" hangingPunct="1"/>
            <a:r>
              <a:rPr lang="en-US" smtClean="0"/>
              <a:t>Rebels take Vienna, Metternich resigns and flees</a:t>
            </a:r>
          </a:p>
          <a:p>
            <a:pPr lvl="1" eaLnBrk="1" hangingPunct="1"/>
            <a:r>
              <a:rPr lang="en-US" smtClean="0"/>
              <a:t>But rebellions put down by 1849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9FE04-6037-4C9E-9178-85E3B20656AC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Unification of German States 1871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smtClean="0"/>
              <a:t>Causes</a:t>
            </a:r>
          </a:p>
          <a:p>
            <a:pPr lvl="1" eaLnBrk="1" hangingPunct="1"/>
            <a:r>
              <a:rPr lang="en-US" sz="2800" smtClean="0"/>
              <a:t>French Revolution – 1792</a:t>
            </a:r>
          </a:p>
          <a:p>
            <a:pPr lvl="1" eaLnBrk="1" hangingPunct="1"/>
            <a:r>
              <a:rPr lang="en-US" sz="2800" smtClean="0"/>
              <a:t>Social uprisings</a:t>
            </a:r>
          </a:p>
          <a:p>
            <a:pPr lvl="1" eaLnBrk="1" hangingPunct="1"/>
            <a:r>
              <a:rPr lang="en-US" sz="2800" smtClean="0"/>
              <a:t>Otto von Bismarck</a:t>
            </a:r>
          </a:p>
          <a:p>
            <a:pPr lvl="1" eaLnBrk="1" hangingPunct="1"/>
            <a:r>
              <a:rPr lang="en-US" sz="2800" smtClean="0"/>
              <a:t>War with Austria and France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r>
              <a:rPr lang="en-US" smtClean="0"/>
              <a:t>Outcome</a:t>
            </a:r>
          </a:p>
          <a:p>
            <a:pPr lvl="1" eaLnBrk="1" hangingPunct="1"/>
            <a:r>
              <a:rPr lang="en-US" sz="2800" smtClean="0"/>
              <a:t>A German Empire</a:t>
            </a:r>
          </a:p>
          <a:p>
            <a:pPr lvl="1" eaLnBrk="1" hangingPunct="1"/>
            <a:r>
              <a:rPr lang="en-US" sz="2800" smtClean="0"/>
              <a:t>Immediate European Power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800" smtClean="0"/>
          </a:p>
          <a:p>
            <a:pPr lvl="1" eaLnBrk="1" hangingPunct="1"/>
            <a:endParaRPr lang="en-US" smtClean="0"/>
          </a:p>
        </p:txBody>
      </p:sp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80A62-82D1-4A0E-B2E5-4D8887809880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Unification of Italian States - 1871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Rise of nationalism under Napoleon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Division of Italian states via Congress of Vienna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/>
              <a:t>Influence of Mazzini, Cavour, and Garibaldi</a:t>
            </a:r>
            <a:r>
              <a:rPr lang="en-US" smtClean="0"/>
              <a:t> 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/>
            <a:r>
              <a:rPr lang="en-US" smtClean="0"/>
              <a:t>Outcome</a:t>
            </a:r>
          </a:p>
          <a:p>
            <a:pPr lvl="1" eaLnBrk="1" hangingPunct="1"/>
            <a:r>
              <a:rPr lang="en-US" sz="2800" smtClean="0"/>
              <a:t>Creation of nation-state</a:t>
            </a:r>
          </a:p>
          <a:p>
            <a:pPr lvl="1" eaLnBrk="1" hangingPunct="1"/>
            <a:r>
              <a:rPr lang="en-US" sz="2800" smtClean="0"/>
              <a:t>Constitutional Monarch</a:t>
            </a:r>
          </a:p>
          <a:p>
            <a:pPr lvl="1" eaLnBrk="1" hangingPunct="1"/>
            <a:r>
              <a:rPr lang="en-US" sz="2800" smtClean="0"/>
              <a:t>King of Italy – Victor Emmauel</a:t>
            </a:r>
          </a:p>
          <a:p>
            <a:pPr lvl="1" eaLnBrk="1" hangingPunct="1"/>
            <a:endParaRPr lang="en-US" sz="2800" smtClean="0"/>
          </a:p>
        </p:txBody>
      </p:sp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6D27C-1933-4A01-977D-CF85A13334AF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satMod val="150000"/>
                  </a:schemeClr>
                </a:solidFill>
              </a:rPr>
              <a:t>Unification of Germany and Italy</a:t>
            </a:r>
          </a:p>
        </p:txBody>
      </p:sp>
      <p:pic>
        <p:nvPicPr>
          <p:cNvPr id="65539" name="Picture 20" descr="ben57549_29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C2A0-B2DE-497C-9CB9-7897053CB32B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92D050"/>
                </a:solidFill>
                <a:latin typeface="Copperplate Gothic Bold" pitchFamily="34" charset="0"/>
              </a:rPr>
              <a:t>French and Indian War</a:t>
            </a:r>
            <a:endParaRPr lang="en-US" dirty="0">
              <a:solidFill>
                <a:srgbClr val="92D050"/>
              </a:solidFill>
              <a:latin typeface="Copperplate Gothic Bold" pitchFamily="34" charset="0"/>
            </a:endParaRPr>
          </a:p>
        </p:txBody>
      </p:sp>
      <p:pic>
        <p:nvPicPr>
          <p:cNvPr id="16387" name="Content Placeholder 6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7488" y="1774825"/>
            <a:ext cx="6169025" cy="4625975"/>
          </a:xfrm>
        </p:spPr>
      </p:pic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A56243B-BB75-4BD4-8443-2362FA4CB3C4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hlink"/>
                </a:solidFill>
                <a:latin typeface="Copperplate Gothic Bold" pitchFamily="34" charset="0"/>
              </a:rPr>
              <a:t>Increased Taxation in 1760s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Financial burden of Seven Years’ War (French and Indian War)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Tax burden falls to the colonies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Sugar Act (1764)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92D050"/>
                </a:solidFill>
              </a:rPr>
              <a:t>Stamp Act (1765)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Quartering Act (1765) (Housing British Troops)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Tea Act (1773)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Enforcement of taxes was issue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Britain (parent) vs. Colonies (child)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9A4F7AA-DA0D-440C-A81F-0681D4BE54A0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The Declaration of Independence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British products boycotted, officials attacked</a:t>
            </a:r>
          </a:p>
          <a:p>
            <a:pPr eaLnBrk="1" hangingPunct="1"/>
            <a:r>
              <a:rPr lang="en-US" smtClean="0"/>
              <a:t>Protests</a:t>
            </a:r>
          </a:p>
          <a:p>
            <a:pPr lvl="1" eaLnBrk="1" hangingPunct="1"/>
            <a:r>
              <a:rPr lang="en-US" sz="3200" smtClean="0"/>
              <a:t>Boston Tea Party (1773</a:t>
            </a:r>
          </a:p>
          <a:p>
            <a:pPr lvl="1" eaLnBrk="1" hangingPunct="1"/>
            <a:r>
              <a:rPr lang="en-US" sz="3200" smtClean="0"/>
              <a:t>“no taxation without representation”-Patrick Henry</a:t>
            </a:r>
          </a:p>
          <a:p>
            <a:pPr eaLnBrk="1" hangingPunct="1"/>
            <a:r>
              <a:rPr lang="en-US" smtClean="0"/>
              <a:t>July 4, 1776, </a:t>
            </a:r>
            <a:r>
              <a:rPr lang="en-US" smtClean="0">
                <a:solidFill>
                  <a:srgbClr val="92D050"/>
                </a:solidFill>
              </a:rPr>
              <a:t>Declaration of Independence</a:t>
            </a:r>
          </a:p>
          <a:p>
            <a:pPr lvl="1" eaLnBrk="1" hangingPunct="1"/>
            <a:r>
              <a:rPr lang="en-US" sz="3200" smtClean="0">
                <a:solidFill>
                  <a:srgbClr val="92D050"/>
                </a:solidFill>
              </a:rPr>
              <a:t>Influence of Locke</a:t>
            </a:r>
            <a:r>
              <a:rPr lang="en-US" sz="3200" smtClean="0"/>
              <a:t>: retention of individual rights, sovereignty based on consent of the ruled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CF0BA25-E4BB-4ABA-840A-A4CF475FDBB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hlink"/>
                </a:solidFill>
                <a:latin typeface="Copperplate Gothic Bold" pitchFamily="34" charset="0"/>
              </a:rPr>
              <a:t>Revolutionary War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773238"/>
            <a:ext cx="4191000" cy="4624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hlink"/>
                </a:solidFill>
              </a:rPr>
              <a:t>Colonies: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Logistic 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Popular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Supported by French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smtClean="0"/>
              <a:t>George Washington provides imaginative military leadership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000" smtClean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hlink"/>
                </a:solidFill>
              </a:rPr>
              <a:t>Britain:</a:t>
            </a:r>
          </a:p>
          <a:p>
            <a:pPr lvl="1" eaLnBrk="1" hangingPunct="1"/>
            <a:r>
              <a:rPr lang="en-US" sz="3200" smtClean="0"/>
              <a:t>Strong central government</a:t>
            </a:r>
          </a:p>
          <a:p>
            <a:pPr lvl="1" eaLnBrk="1" hangingPunct="1"/>
            <a:r>
              <a:rPr lang="en-US" sz="3200" smtClean="0"/>
              <a:t>Navy, army</a:t>
            </a:r>
          </a:p>
          <a:p>
            <a:pPr lvl="1" eaLnBrk="1" hangingPunct="1"/>
            <a:r>
              <a:rPr lang="en-US" sz="3200" smtClean="0"/>
              <a:t>Loyalist population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AB14867-2D03-4426-9D80-B66356A68FBD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9949</TotalTime>
  <Words>1846</Words>
  <Application>Microsoft Office PowerPoint</Application>
  <PresentationFormat>On-screen Show (4:3)</PresentationFormat>
  <Paragraphs>378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Module</vt:lpstr>
      <vt:lpstr>Revolutions and National States in the Atlantic World</vt:lpstr>
      <vt:lpstr>Overall Causes</vt:lpstr>
      <vt:lpstr>Enlightenment Thinkers</vt:lpstr>
      <vt:lpstr>Revolution in the North America</vt:lpstr>
      <vt:lpstr>French and Indian War 1754-1763</vt:lpstr>
      <vt:lpstr>French and Indian War</vt:lpstr>
      <vt:lpstr>Increased Taxation in 1760s</vt:lpstr>
      <vt:lpstr>The Declaration of Independence</vt:lpstr>
      <vt:lpstr>Revolutionary War</vt:lpstr>
      <vt:lpstr>The American Revolution</vt:lpstr>
      <vt:lpstr>Building an Independent State</vt:lpstr>
      <vt:lpstr>French Revolution</vt:lpstr>
      <vt:lpstr>Causes</vt:lpstr>
      <vt:lpstr>The Estates General</vt:lpstr>
      <vt:lpstr>1789</vt:lpstr>
      <vt:lpstr>Attacking the Bastille</vt:lpstr>
      <vt:lpstr>Radical Revolution</vt:lpstr>
      <vt:lpstr> Reign of Terror &amp; Civil War </vt:lpstr>
      <vt:lpstr>Maximilien Robespierre </vt:lpstr>
      <vt:lpstr>Slide 20</vt:lpstr>
      <vt:lpstr>The Directory (1795-1799)</vt:lpstr>
      <vt:lpstr>Napoleon Bonaparte </vt:lpstr>
      <vt:lpstr>Napoleonic France</vt:lpstr>
      <vt:lpstr>Napoleon’s Empire</vt:lpstr>
      <vt:lpstr>Napoleon’s Empire in 1812</vt:lpstr>
      <vt:lpstr>Revolution in the Caribbean</vt:lpstr>
      <vt:lpstr>The Revolution in Haiti</vt:lpstr>
      <vt:lpstr>Haitian Society</vt:lpstr>
      <vt:lpstr>Causes and Issues</vt:lpstr>
      <vt:lpstr>François-Dominique Toussaint  (1744-1803)</vt:lpstr>
      <vt:lpstr>Revolution in Latin America</vt:lpstr>
      <vt:lpstr>Latin American Society</vt:lpstr>
      <vt:lpstr>Causes of the Revolutions</vt:lpstr>
      <vt:lpstr>Mexican Independence</vt:lpstr>
      <vt:lpstr>Simón Bolívar (1783-1830)</vt:lpstr>
      <vt:lpstr>Brazilian Independence</vt:lpstr>
      <vt:lpstr>Latin America in 1830</vt:lpstr>
      <vt:lpstr>Challenges to Growth</vt:lpstr>
      <vt:lpstr>Effects of Revolutions  in the Atlantic World</vt:lpstr>
      <vt:lpstr>Emergence of Ideologies</vt:lpstr>
      <vt:lpstr>The End of the Slave Trade</vt:lpstr>
      <vt:lpstr>End of the Institution of Slavery</vt:lpstr>
      <vt:lpstr>Enlightenment Ideals and Women</vt:lpstr>
      <vt:lpstr>Women and Revolution</vt:lpstr>
      <vt:lpstr>Rise of Nationalism</vt:lpstr>
      <vt:lpstr>Nations and Nationalism</vt:lpstr>
      <vt:lpstr>Types of Nationalism</vt:lpstr>
      <vt:lpstr>Nationalism and Anti-Semitism</vt:lpstr>
      <vt:lpstr>Zionism</vt:lpstr>
      <vt:lpstr> 1815 – Congress of Vienna       Issue: How to restore the Old Regime? </vt:lpstr>
      <vt:lpstr>National Rebellions</vt:lpstr>
      <vt:lpstr>Unification of German States 1871</vt:lpstr>
      <vt:lpstr>Unification of Italian States - 1871</vt:lpstr>
      <vt:lpstr>Unification of Germany and Italy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Henry Abramson</dc:creator>
  <cp:lastModifiedBy>wzc14041</cp:lastModifiedBy>
  <cp:revision>75</cp:revision>
  <dcterms:created xsi:type="dcterms:W3CDTF">2004-11-26T12:43:03Z</dcterms:created>
  <dcterms:modified xsi:type="dcterms:W3CDTF">2010-02-17T18:07:54Z</dcterms:modified>
</cp:coreProperties>
</file>