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42"/>
  </p:notesMasterIdLst>
  <p:sldIdLst>
    <p:sldId id="256" r:id="rId2"/>
    <p:sldId id="261" r:id="rId3"/>
    <p:sldId id="314" r:id="rId4"/>
    <p:sldId id="266" r:id="rId5"/>
    <p:sldId id="316" r:id="rId6"/>
    <p:sldId id="317" r:id="rId7"/>
    <p:sldId id="302" r:id="rId8"/>
    <p:sldId id="308" r:id="rId9"/>
    <p:sldId id="305" r:id="rId10"/>
    <p:sldId id="257" r:id="rId11"/>
    <p:sldId id="271" r:id="rId12"/>
    <p:sldId id="273" r:id="rId13"/>
    <p:sldId id="293" r:id="rId14"/>
    <p:sldId id="282" r:id="rId15"/>
    <p:sldId id="283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44" r:id="rId36"/>
    <p:sldId id="338" r:id="rId37"/>
    <p:sldId id="339" r:id="rId38"/>
    <p:sldId id="341" r:id="rId39"/>
    <p:sldId id="342" r:id="rId40"/>
    <p:sldId id="343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5" autoAdjust="0"/>
  </p:normalViewPr>
  <p:slideViewPr>
    <p:cSldViewPr>
      <p:cViewPr>
        <p:scale>
          <a:sx n="57" d="100"/>
          <a:sy n="57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9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7BC13F-99AC-4BCE-8D31-A80E870CA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1828800" y="6629400"/>
            <a:ext cx="5322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900"/>
              <a:t>Copyright © 2006 The McGraw-Hill Companies Inc. Permission Required for Reproduction or Display.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87BF-3026-4D59-8274-0D6B32B6A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2B6AE-8226-43DE-9B9B-6EB26DAFB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36B3-D3CD-4F6E-B947-028F76C48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A6A95-EC86-439E-AD7A-43901F9D5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4CD8E-AA9D-4BDE-8F69-C8F4FA6FB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C8DD-910A-4192-9106-603AEF47B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BD91-4490-4D1F-8085-A2CA7962E0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156BC-462E-4572-9C38-6B43837DB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7CD0E-4914-44CC-8462-7C1918FC7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5B8F9-012A-4BAF-A4B9-28C590531E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6342E-1769-4D5C-9673-6BFD849A04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AD456-0C52-4891-9E88-1A462DAF3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E76C07DB-B230-4B6B-8A1E-AA536FF02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828800" y="6629400"/>
            <a:ext cx="5322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900"/>
              <a:t>Copyright © 2006 The McGraw-Hill Companies Inc. Permission Required for Reproduction or Display.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19" r:id="rId2"/>
    <p:sldLayoutId id="2147483826" r:id="rId3"/>
    <p:sldLayoutId id="2147483820" r:id="rId4"/>
    <p:sldLayoutId id="2147483821" r:id="rId5"/>
    <p:sldLayoutId id="2147483822" r:id="rId6"/>
    <p:sldLayoutId id="2147483827" r:id="rId7"/>
    <p:sldLayoutId id="2147483828" r:id="rId8"/>
    <p:sldLayoutId id="2147483829" r:id="rId9"/>
    <p:sldLayoutId id="2147483823" r:id="rId10"/>
    <p:sldLayoutId id="2147483830" r:id="rId11"/>
    <p:sldLayoutId id="2147483824" r:id="rId12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3/3c/Great_Game_cartoon_from_1878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galjuice.com/man%20in%20prison%20behind%20bars%20jail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news-libraries.mit.edu/blog/wp-content/uploads/2008/01/money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The Building of Global Empires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C4974-7B71-4A03-A0E3-375AE95F5636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 in Asia, ca. 1914 </a:t>
            </a:r>
          </a:p>
        </p:txBody>
      </p:sp>
      <p:pic>
        <p:nvPicPr>
          <p:cNvPr id="18435" name="Picture 8" descr="ben57549_33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E609E-5526-407F-913A-BC2527A2239B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  <a:t/>
            </a:r>
            <a:br>
              <a:rPr lang="en-US" sz="3800" dirty="0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</a:b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  <a:t>India: </a:t>
            </a:r>
            <a:br>
              <a:rPr lang="en-US" sz="3800" dirty="0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</a:b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  <a:t>‘The Jewel of the British Crown’</a:t>
            </a: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sz="38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sz="3800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British East India Company</a:t>
            </a:r>
            <a:r>
              <a:rPr lang="en-US" dirty="0" smtClean="0"/>
              <a:t> begins involvement in India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Monopoly on India trade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Original permission from </a:t>
            </a:r>
            <a:r>
              <a:rPr lang="en-US" dirty="0" err="1" smtClean="0"/>
              <a:t>Mughal</a:t>
            </a:r>
            <a:r>
              <a:rPr lang="en-US" dirty="0" smtClean="0"/>
              <a:t> emperors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Conquest begins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Protection of economic interests through political conquest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 of British and Indian troops, called </a:t>
            </a:r>
            <a:r>
              <a:rPr lang="en-US" dirty="0" err="1" smtClean="0">
                <a:solidFill>
                  <a:schemeClr val="tx2"/>
                </a:solidFill>
              </a:rPr>
              <a:t>sepoys</a:t>
            </a: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F5434-BD42-49C1-8FAC-05E650A9A075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19461" name="Picture 5" descr="British_soldi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676400"/>
            <a:ext cx="4267200" cy="51816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Society: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Sepoy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Rebellion, 1857-58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773238"/>
            <a:ext cx="4267200" cy="46243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smtClean="0"/>
              <a:t>Causes</a:t>
            </a:r>
          </a:p>
          <a:p>
            <a:pPr eaLnBrk="1" hangingPunct="1"/>
            <a:r>
              <a:rPr lang="en-US" sz="2400" smtClean="0"/>
              <a:t>Cartridges in wax paper greased with animal fat</a:t>
            </a:r>
          </a:p>
          <a:p>
            <a:pPr lvl="1" eaLnBrk="1" hangingPunct="1"/>
            <a:r>
              <a:rPr lang="en-US" smtClean="0"/>
              <a:t>Problem for Hindus: beef</a:t>
            </a:r>
          </a:p>
          <a:p>
            <a:pPr lvl="1" eaLnBrk="1" hangingPunct="1"/>
            <a:r>
              <a:rPr lang="en-US" smtClean="0"/>
              <a:t>Problem for Muslims: pork</a:t>
            </a:r>
          </a:p>
          <a:p>
            <a:pPr eaLnBrk="1" hangingPunct="1"/>
            <a:r>
              <a:rPr lang="en-US" sz="2400" smtClean="0"/>
              <a:t>Sepoys capture garrison</a:t>
            </a:r>
          </a:p>
          <a:p>
            <a:pPr lvl="1" eaLnBrk="1" hangingPunct="1"/>
            <a:r>
              <a:rPr lang="en-US" smtClean="0"/>
              <a:t>60 soldiers, 180 civilian males massacred (after surrender)</a:t>
            </a:r>
          </a:p>
          <a:p>
            <a:pPr lvl="1" eaLnBrk="1" hangingPunct="1"/>
            <a:r>
              <a:rPr lang="en-US" smtClean="0"/>
              <a:t>later, 375 women &amp; children murdered</a:t>
            </a:r>
          </a:p>
          <a:p>
            <a:pPr eaLnBrk="1" hangingPunct="1"/>
            <a:endParaRPr lang="en-US" smtClean="0"/>
          </a:p>
        </p:txBody>
      </p:sp>
      <p:sp>
        <p:nvSpPr>
          <p:cNvPr id="20484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smtClean="0"/>
              <a:t>Effect</a:t>
            </a:r>
          </a:p>
          <a:p>
            <a:pPr eaLnBrk="1" hangingPunct="1"/>
            <a:r>
              <a:rPr lang="en-US" sz="2400" smtClean="0"/>
              <a:t>Britain establishes direct rule</a:t>
            </a:r>
          </a:p>
          <a:p>
            <a:pPr lvl="1" eaLnBrk="1" hangingPunct="1"/>
            <a:r>
              <a:rPr lang="en-US" smtClean="0"/>
              <a:t>Called the ‘</a:t>
            </a:r>
            <a:r>
              <a:rPr lang="en-US" smtClean="0">
                <a:solidFill>
                  <a:schemeClr val="tx2"/>
                </a:solidFill>
              </a:rPr>
              <a:t>Raj’</a:t>
            </a:r>
            <a:r>
              <a:rPr lang="en-US" smtClean="0"/>
              <a:t> </a:t>
            </a:r>
          </a:p>
          <a:p>
            <a:pPr eaLnBrk="1" hangingPunct="1"/>
            <a:r>
              <a:rPr lang="en-US" sz="2400" smtClean="0"/>
              <a:t>Established civil service staffed by English</a:t>
            </a:r>
          </a:p>
          <a:p>
            <a:pPr eaLnBrk="1" hangingPunct="1"/>
            <a:r>
              <a:rPr lang="en-US" sz="2400" smtClean="0"/>
              <a:t>Growing distrust by Indians and British, nationalism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</a:rPr>
              <a:t>Indian National Congress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</a:rPr>
              <a:t>Muslim League</a:t>
            </a:r>
          </a:p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560D8-48B8-4338-9834-6C8F824A82D3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Statebuilding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: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Early Japanese Expansion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773936"/>
            <a:ext cx="4267200" cy="4623816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Resentment over Unequal Treaties of 1860s</a:t>
            </a:r>
          </a:p>
          <a:p>
            <a:pPr eaLnBrk="1" hangingPunct="1"/>
            <a:r>
              <a:rPr lang="en-US" sz="2400" dirty="0" smtClean="0"/>
              <a:t>1876 Japanese purchase warships from Britain, dominate Korea</a:t>
            </a:r>
          </a:p>
          <a:p>
            <a:pPr eaLnBrk="1" hangingPunct="1"/>
            <a:r>
              <a:rPr lang="en-US" sz="2400" b="1" dirty="0" smtClean="0">
                <a:solidFill>
                  <a:schemeClr val="tx2"/>
                </a:solidFill>
              </a:rPr>
              <a:t>Sino-Japanese War</a:t>
            </a:r>
            <a:r>
              <a:rPr lang="en-US" sz="2400" dirty="0" smtClean="0"/>
              <a:t> (1894-1895) over Korea results in Japanese victory</a:t>
            </a:r>
          </a:p>
          <a:p>
            <a:pPr eaLnBrk="1" hangingPunct="1"/>
            <a:r>
              <a:rPr lang="en-US" sz="2400" b="1" dirty="0" smtClean="0">
                <a:solidFill>
                  <a:schemeClr val="tx2"/>
                </a:solidFill>
              </a:rPr>
              <a:t>Russo-Japanese War</a:t>
            </a:r>
            <a:r>
              <a:rPr lang="en-US" sz="2400" dirty="0" smtClean="0"/>
              <a:t> (1904-1905) also ends in Japanese victory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E275D-42DF-4568-BB5C-77BC2B5D5899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 in Central Asia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The “</a:t>
            </a:r>
            <a:r>
              <a:rPr lang="en-US" smtClean="0">
                <a:solidFill>
                  <a:schemeClr val="tx2"/>
                </a:solidFill>
              </a:rPr>
              <a:t>Great Game”:</a:t>
            </a:r>
            <a:r>
              <a:rPr lang="en-US" smtClean="0"/>
              <a:t> Russian vs. British intrigue in Afghanistan</a:t>
            </a:r>
          </a:p>
          <a:p>
            <a:pPr lvl="1" eaLnBrk="1" hangingPunct="1"/>
            <a:r>
              <a:rPr lang="en-US" sz="2800" smtClean="0"/>
              <a:t>Preparation for imperialist war</a:t>
            </a:r>
          </a:p>
          <a:p>
            <a:pPr lvl="1" eaLnBrk="1" hangingPunct="1"/>
            <a:r>
              <a:rPr lang="en-US" sz="2800" smtClean="0"/>
              <a:t>Russian Revolution of 1917 forestalled war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z="2600" smtClean="0"/>
              <a:t>Political Cartoon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8F041-F2E2-4115-93DC-36C9E3544078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22534" name="Picture 6" descr="File:Great Game cartoon from 187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457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 in Southeast Asia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Spanish and the U.S: Philippines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Dutch: Indonesia (Dutch East Indies)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British establish presence from 1820s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Burma (Myanmar) 1820s, established colonial authority by 1880s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estbalish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Singapore</a:t>
            </a:r>
            <a:r>
              <a:rPr lang="en-US" dirty="0" smtClean="0"/>
              <a:t> for trade in Strait of Melaka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Base of British colonization in Malaysia, 1870s-1880s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French:</a:t>
            </a:r>
            <a:r>
              <a:rPr lang="en-US" dirty="0" smtClean="0"/>
              <a:t> Vietnam, Cambodia, Laos, 1859-1893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Encouraged conversion to Christianity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22AD6-026C-45A6-876D-FBEFEADD41B2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 in Africa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F92C6-1E02-483D-B098-9CE50F92DE68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24581" name="Picture 9" descr="scram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Europe in Africa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it happened…</a:t>
            </a:r>
          </a:p>
          <a:p>
            <a:pPr lvl="1" eaLnBrk="1" hangingPunct="1"/>
            <a:r>
              <a:rPr lang="en-US" sz="3200" smtClean="0"/>
              <a:t>slave trade –15</a:t>
            </a:r>
            <a:r>
              <a:rPr lang="en-US" sz="3200" baseline="30000" smtClean="0"/>
              <a:t>th</a:t>
            </a:r>
            <a:r>
              <a:rPr lang="en-US" sz="3200" smtClean="0"/>
              <a:t> century</a:t>
            </a:r>
          </a:p>
          <a:p>
            <a:pPr lvl="1" eaLnBrk="1" hangingPunct="1"/>
            <a:r>
              <a:rPr lang="en-US" sz="3200" smtClean="0"/>
              <a:t>Scientific Interest and exploration – 18</a:t>
            </a:r>
            <a:r>
              <a:rPr lang="en-US" sz="3200" baseline="30000" smtClean="0"/>
              <a:t>th</a:t>
            </a:r>
            <a:r>
              <a:rPr lang="en-US" sz="3200" smtClean="0"/>
              <a:t> century</a:t>
            </a:r>
          </a:p>
          <a:p>
            <a:pPr lvl="2" eaLnBrk="1" hangingPunct="1"/>
            <a:r>
              <a:rPr lang="en-US" sz="3200" smtClean="0"/>
              <a:t>European exploration of rivers </a:t>
            </a:r>
          </a:p>
          <a:p>
            <a:pPr lvl="2" eaLnBrk="1" hangingPunct="1"/>
            <a:r>
              <a:rPr lang="en-US" sz="3200" smtClean="0"/>
              <a:t>(Nile, Niger, Congo, Zambesi)</a:t>
            </a:r>
          </a:p>
          <a:p>
            <a:pPr lvl="1" eaLnBrk="1" hangingPunct="1"/>
            <a:r>
              <a:rPr lang="en-US" sz="3200" smtClean="0"/>
              <a:t>Information on interior of Africa from adventurers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04156-9749-41D1-8BB1-40FAB496252B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King Leopold II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773238"/>
            <a:ext cx="4495800" cy="4624387"/>
          </a:xfrm>
        </p:spPr>
        <p:txBody>
          <a:bodyPr/>
          <a:lstStyle/>
          <a:p>
            <a:pPr lvl="1" eaLnBrk="1" hangingPunct="1"/>
            <a:r>
              <a:rPr lang="en-US" sz="2800" smtClean="0"/>
              <a:t>King Leopold II of Belgium starts Congo Free State</a:t>
            </a:r>
          </a:p>
          <a:p>
            <a:pPr lvl="2" eaLnBrk="1" hangingPunct="1"/>
            <a:r>
              <a:rPr lang="en-US" sz="2800" smtClean="0"/>
              <a:t>Free trade to all European countries</a:t>
            </a:r>
          </a:p>
          <a:p>
            <a:pPr lvl="2" eaLnBrk="1" hangingPunct="1"/>
            <a:r>
              <a:rPr lang="en-US" sz="2800" smtClean="0"/>
              <a:t>Takes some land for personal colonization</a:t>
            </a:r>
          </a:p>
          <a:p>
            <a:pPr lvl="2" eaLnBrk="1" hangingPunct="1"/>
            <a:r>
              <a:rPr lang="en-US" sz="2800" smtClean="0"/>
              <a:t>Brutal and harsh conditions</a:t>
            </a:r>
          </a:p>
          <a:p>
            <a:pPr lvl="1" eaLnBrk="1" hangingPunct="1"/>
            <a:r>
              <a:rPr lang="en-US" sz="2800" smtClean="0"/>
              <a:t>renamed Belgian Congo</a:t>
            </a:r>
          </a:p>
          <a:p>
            <a:pPr eaLnBrk="1" hangingPunct="1"/>
            <a:endParaRPr lang="en-US" sz="240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5B04D-D3BB-489A-91FC-15C66D4811D3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26630" name="Picture 6" descr="Leopold_II_van_België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62000"/>
            <a:ext cx="42100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Cecil Rhodes</a:t>
            </a:r>
          </a:p>
        </p:txBody>
      </p:sp>
      <p:sp>
        <p:nvSpPr>
          <p:cNvPr id="27651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British Imperialist - Founds DeBeers diamond Co.</a:t>
            </a:r>
          </a:p>
          <a:p>
            <a:pPr eaLnBrk="1" hangingPunct="1"/>
            <a:r>
              <a:rPr lang="en-US" smtClean="0"/>
              <a:t>Acquires tracts of land in modern day Zimbabwe and Zambia </a:t>
            </a:r>
          </a:p>
          <a:p>
            <a:pPr eaLnBrk="1" hangingPunct="1"/>
            <a:r>
              <a:rPr lang="en-US" smtClean="0"/>
              <a:t>Country called Rhodesia</a:t>
            </a:r>
          </a:p>
          <a:p>
            <a:pPr eaLnBrk="1" hangingPunct="1"/>
            <a:r>
              <a:rPr lang="en-US" smtClean="0"/>
              <a:t>Rhodes Scholarship funded from his estate</a:t>
            </a:r>
          </a:p>
          <a:p>
            <a:pPr eaLnBrk="1" hangingPunct="1"/>
            <a:endParaRPr lang="en-US" sz="2600" smtClean="0"/>
          </a:p>
        </p:txBody>
      </p:sp>
      <p:sp>
        <p:nvSpPr>
          <p:cNvPr id="27652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0F34-3C13-473E-92AB-0B5F07674C6B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27654" name="Picture 11" descr="cecil_john_rhodes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85800"/>
            <a:ext cx="41719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</a:t>
            </a:r>
          </a:p>
        </p:txBody>
      </p:sp>
      <p:pic>
        <p:nvPicPr>
          <p:cNvPr id="10243" name="Picture 4" descr="british afri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752600"/>
            <a:ext cx="3763963" cy="4800600"/>
          </a:xfrm>
          <a:noFill/>
        </p:spPr>
      </p:pic>
      <p:sp>
        <p:nvSpPr>
          <p:cNvPr id="102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6138" y="1600200"/>
            <a:ext cx="4030662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Control of a country or territory by a stronger more dominant country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2"/>
                </a:solidFill>
              </a:rPr>
              <a:t>‘Imperialism’</a:t>
            </a:r>
            <a:r>
              <a:rPr lang="en-US" sz="2800" smtClean="0"/>
              <a:t> is in popular discourse by 1880s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Starts with Military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Later on…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Economic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Cultural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DBB2E-8314-4F1D-852B-4B5338C560B9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The Scramble for Africa (1875-1900)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French, Portuguese, Belgians, and English competing for “the dark continent”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Britain establishes strong presence in Egypt, Rhodesia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Suez Canal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Rhodesian gold, diamonds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C583A-44B3-4F8D-AE37-F34249E55E08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28678" name="Picture 8" descr="153914-suez_canal_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419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smtClean="0">
                <a:solidFill>
                  <a:schemeClr val="accent1">
                    <a:satMod val="150000"/>
                  </a:schemeClr>
                </a:solidFill>
              </a:rPr>
              <a:t>The Berlin Conference (1884-1885)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773238"/>
            <a:ext cx="4191000" cy="4779962"/>
          </a:xfrm>
        </p:spPr>
        <p:txBody>
          <a:bodyPr/>
          <a:lstStyle/>
          <a:p>
            <a:pPr eaLnBrk="1" hangingPunct="1"/>
            <a:r>
              <a:rPr lang="en-US" smtClean="0"/>
              <a:t>Fourteen European states, United States</a:t>
            </a:r>
          </a:p>
          <a:p>
            <a:pPr lvl="1" eaLnBrk="1" hangingPunct="1"/>
            <a:r>
              <a:rPr lang="en-US" sz="2800" smtClean="0"/>
              <a:t>No African states present</a:t>
            </a:r>
          </a:p>
          <a:p>
            <a:pPr lvl="1" eaLnBrk="1" hangingPunct="1"/>
            <a:r>
              <a:rPr lang="en-US" sz="2800" smtClean="0"/>
              <a:t>Rules of colonization: any European state can take “unoccupied” territory after informing other European powers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5B618-D876-4707-911C-BD9AF5215160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29702" name="Picture 6" descr="al_conf_berlin_99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57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smtClean="0">
                <a:solidFill>
                  <a:schemeClr val="accent1">
                    <a:satMod val="150000"/>
                  </a:schemeClr>
                </a:solidFill>
              </a:rPr>
              <a:t>South African (Boer) War 1899-1902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447800"/>
            <a:ext cx="4267200" cy="4949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Dutch East India Co. establishes Cape Town (1652)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Farmers (Boers) follow to settle territory, later called Afrikaners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Competition and conflict with indigenous 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British takeover in 1806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Dutch establish independent Republics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British tolerate this until gold is discovered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White-white conflict, black soldiers and laborers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/>
          </a:p>
        </p:txBody>
      </p:sp>
      <p:pic>
        <p:nvPicPr>
          <p:cNvPr id="7" name="Content Placeholder 6" descr="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76400"/>
            <a:ext cx="4038600" cy="4572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4522C-9723-4F56-BDBB-B576021BFC54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 in Africa, ca. 1914 </a:t>
            </a:r>
          </a:p>
        </p:txBody>
      </p:sp>
      <p:pic>
        <p:nvPicPr>
          <p:cNvPr id="31747" name="Picture 6" descr="ben57549_33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066800"/>
            <a:ext cx="8610600" cy="5791200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775DE-95EC-4AD6-AB51-47F7015773F3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 in Oceania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B31BA-6771-4B9D-A223-2A28990241FF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smtClean="0">
                <a:solidFill>
                  <a:schemeClr val="accent1">
                    <a:satMod val="150000"/>
                  </a:schemeClr>
                </a:solidFill>
              </a:rPr>
              <a:t>European  Imperialism in Australia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it happens for Australia…</a:t>
            </a:r>
          </a:p>
          <a:p>
            <a:pPr lvl="1" eaLnBrk="1" hangingPunct="1"/>
            <a:r>
              <a:rPr lang="en-US" smtClean="0"/>
              <a:t>English use as a penal colony from 1788</a:t>
            </a:r>
          </a:p>
          <a:p>
            <a:pPr lvl="1" eaLnBrk="1" hangingPunct="1"/>
            <a:r>
              <a:rPr lang="en-US" smtClean="0"/>
              <a:t>Voluntary migrants follow </a:t>
            </a:r>
          </a:p>
          <a:p>
            <a:pPr lvl="1" eaLnBrk="1" hangingPunct="1"/>
            <a:r>
              <a:rPr lang="en-US" smtClean="0"/>
              <a:t>gold discovered 1851</a:t>
            </a:r>
          </a:p>
          <a:p>
            <a:pPr lvl="1" eaLnBrk="1" hangingPunct="1"/>
            <a:r>
              <a:rPr lang="en-US" smtClean="0"/>
              <a:t>Smallpox, measles devastate natives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BEE2A-AB46-4608-8D00-71D04026BB7D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33797" name="Picture 6" descr="800pxd-Flag_of_Austra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419600"/>
            <a:ext cx="670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 in Oceania, ca. 1914 </a:t>
            </a:r>
          </a:p>
        </p:txBody>
      </p:sp>
      <p:pic>
        <p:nvPicPr>
          <p:cNvPr id="34819" name="Picture 6" descr="ben57549_33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95400"/>
            <a:ext cx="9144000" cy="5562600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237E3-497A-41A6-9A0A-68F436AA3672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smtClean="0">
                <a:solidFill>
                  <a:schemeClr val="accent1">
                    <a:satMod val="150000"/>
                  </a:schemeClr>
                </a:solidFill>
              </a:rPr>
              <a:t>European and Native Population in Australia and New Zealand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457200" y="1820863"/>
          <a:ext cx="8229600" cy="4533900"/>
        </p:xfrm>
        <a:graphic>
          <a:graphicData uri="http://schemas.openxmlformats.org/presentationml/2006/ole">
            <p:oleObj spid="_x0000_s1026" name="Chart" r:id="rId3" imgW="8229600" imgH="4533900" progId="MSGraph.Chart.8">
              <p:embed followColorScheme="full"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38DE0-2904-4C3F-B9B3-00254D90F59E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smtClean="0">
                <a:solidFill>
                  <a:schemeClr val="accent1">
                    <a:satMod val="150000"/>
                  </a:schemeClr>
                </a:solidFill>
              </a:rPr>
              <a:t>Europe in the Pacific Islands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856162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How it happens…</a:t>
            </a:r>
          </a:p>
          <a:p>
            <a:pPr lvl="1" eaLnBrk="1" hangingPunct="1"/>
            <a:r>
              <a:rPr lang="en-US" sz="3200" b="1" dirty="0" smtClean="0"/>
              <a:t>Whalers seeking ports</a:t>
            </a:r>
          </a:p>
          <a:p>
            <a:pPr lvl="1" eaLnBrk="1" hangingPunct="1"/>
            <a:r>
              <a:rPr lang="en-US" sz="3200" b="1" dirty="0" smtClean="0"/>
              <a:t>Missionaries seeking souls</a:t>
            </a:r>
          </a:p>
          <a:p>
            <a:pPr eaLnBrk="1" hangingPunct="1"/>
            <a:r>
              <a:rPr lang="en-US" sz="3200" b="1" dirty="0" smtClean="0"/>
              <a:t>British, French, German, American powers carve up Pacific islands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7" name="Content Placeholder 6" descr="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752600"/>
            <a:ext cx="4267200" cy="44958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420AA-EB85-4CD5-B4F7-6139914A00C9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 in the Americas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B8C0D-098A-421B-9F7A-9B70A8AAFC05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Motives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</a:rPr>
              <a:t>Geopolitical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Strategic locations (Egypt, Panama)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Economic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European capitalism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Religious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Christian missions (French in Indochina)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Demographic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criminal populations (Australia)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Dissident populations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98005-E7E5-4372-BBC6-3A324D02C4ED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1269" name="Picture 5" descr="153914-suez_canal_original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0"/>
            <a:ext cx="4876800" cy="2286000"/>
          </a:xfrm>
          <a:noFill/>
        </p:spPr>
      </p:pic>
      <p:pic>
        <p:nvPicPr>
          <p:cNvPr id="11270" name="Picture 7" descr="jerusalem_cross_christian_necklace_gold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352800"/>
            <a:ext cx="1409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20040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1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5181600"/>
            <a:ext cx="2667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US Imperialism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it happens…</a:t>
            </a:r>
          </a:p>
          <a:p>
            <a:pPr lvl="1" eaLnBrk="1" hangingPunct="1"/>
            <a:r>
              <a:rPr lang="en-US" sz="3200" dirty="0" smtClean="0"/>
              <a:t>Monroe Doctrine - warns Europeans not to engage in imperialism in western hemisphere (1823)</a:t>
            </a:r>
          </a:p>
          <a:p>
            <a:pPr lvl="1" eaLnBrk="1" hangingPunct="1"/>
            <a:r>
              <a:rPr lang="en-US" sz="3200" dirty="0" smtClean="0"/>
              <a:t>1867 purchased Alaska from Russia</a:t>
            </a:r>
          </a:p>
          <a:p>
            <a:pPr lvl="1" eaLnBrk="1" hangingPunct="1"/>
            <a:r>
              <a:rPr lang="en-US" sz="3200" dirty="0" smtClean="0"/>
              <a:t>1875 established protectorate over Hawai’i</a:t>
            </a:r>
          </a:p>
          <a:p>
            <a:pPr lvl="2" eaLnBrk="1" hangingPunct="1"/>
            <a:r>
              <a:rPr lang="en-US" sz="3200" dirty="0" smtClean="0"/>
              <a:t>Locals overthrow queen in 1893, persuade US to acquire islands in 1898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77ACD-AC60-4041-9888-58EF5D5EEF67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smtClean="0">
                <a:solidFill>
                  <a:schemeClr val="accent1">
                    <a:satMod val="150000"/>
                  </a:schemeClr>
                </a:solidFill>
              </a:rPr>
              <a:t>Spanish-American War  (1898-1899)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447800"/>
            <a:ext cx="4267200" cy="4949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US declares war in Spain after battleship </a:t>
            </a:r>
            <a:r>
              <a:rPr lang="en-US" sz="2400" b="1" i="1" smtClean="0"/>
              <a:t>Maine</a:t>
            </a:r>
            <a:r>
              <a:rPr lang="en-US" sz="2400" b="1" smtClean="0"/>
              <a:t> sunk in Havana harbor, 1898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Takes possession of Cuba, Puerto Rico, Guam, Philippines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US intervenes in other Caribbean, Central American lands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b="1" smtClean="0"/>
              <a:t>occupies Dominican Republic, Nicaragua, Honduras, Haiti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Nationalist feelings: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Filipinos revolt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20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36781-DDED-4A54-9C08-BA5E5E9E7ACA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38918" name="Picture 6" descr="ma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426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The Panama Canal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38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President Theodore Roosevelt supports insurrection against Colombia (1903)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Rebels win, establish state of Panama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U.S. gains territory to build canal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Roosevelt Corollary of Monroe Doctrine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U.S. right to intervene in domestic affairs of other nations if U.S. investments threatened</a:t>
            </a:r>
          </a:p>
        </p:txBody>
      </p:sp>
      <p:sp>
        <p:nvSpPr>
          <p:cNvPr id="39940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20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E3354-50F8-480B-8854-8D1ECC4CEEF4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39942" name="Picture 13" descr="panamaca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34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The Aftermath of Imperialism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03970-9174-4D94-9798-56F09AC10B38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Effects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z="2400" b="1" smtClean="0"/>
              <a:t>Exploitation of natural resources </a:t>
            </a:r>
          </a:p>
          <a:p>
            <a:pPr eaLnBrk="1" hangingPunct="1"/>
            <a:r>
              <a:rPr lang="en-US" sz="2400" b="1" smtClean="0">
                <a:solidFill>
                  <a:schemeClr val="tx2"/>
                </a:solidFill>
              </a:rPr>
              <a:t>No emphasis on industrialization</a:t>
            </a:r>
          </a:p>
          <a:p>
            <a:pPr eaLnBrk="1" hangingPunct="1"/>
            <a:r>
              <a:rPr lang="en-US" sz="2400" b="1" smtClean="0"/>
              <a:t>dependency on imperial power for manufactured goods made from native raw product</a:t>
            </a:r>
          </a:p>
          <a:p>
            <a:pPr lvl="1" eaLnBrk="1" hangingPunct="1"/>
            <a:r>
              <a:rPr lang="en-US" b="1" smtClean="0"/>
              <a:t>Indian cotton</a:t>
            </a:r>
          </a:p>
          <a:p>
            <a:pPr eaLnBrk="1" hangingPunct="1"/>
            <a:r>
              <a:rPr lang="en-US" sz="2400" b="1" smtClean="0"/>
              <a:t>Introduction of new crops</a:t>
            </a:r>
          </a:p>
          <a:p>
            <a:pPr lvl="1" eaLnBrk="1" hangingPunct="1"/>
            <a:r>
              <a:rPr lang="en-US" b="1" smtClean="0"/>
              <a:t>Tea in Ceylon</a:t>
            </a:r>
          </a:p>
        </p:txBody>
      </p:sp>
      <p:pic>
        <p:nvPicPr>
          <p:cNvPr id="7" name="Content Placeholder 6" descr="2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828800"/>
            <a:ext cx="1714500" cy="199072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B129C-6B6E-4C16-905D-CBE63E00969D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8" name="Picture 7" descr="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114800"/>
            <a:ext cx="3810000" cy="23050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Effect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Scientific Racism</a:t>
            </a:r>
          </a:p>
          <a:p>
            <a:pPr lvl="1"/>
            <a:r>
              <a:rPr lang="en-US" dirty="0" smtClean="0"/>
              <a:t>Based on Charles Darwin’s theory of  ‘survival of the fittest’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8" name="Content Placeholder 7" descr="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9175" y="2180431"/>
            <a:ext cx="3676650" cy="3810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3BD91-4490-4D1F-8085-A2CA7962E0C9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</a:rPr>
              <a:t>Migration</a:t>
            </a:r>
          </a:p>
        </p:txBody>
      </p:sp>
      <p:pic>
        <p:nvPicPr>
          <p:cNvPr id="43011" name="Picture 6" descr="ben57549_33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812CF-8F9B-4279-9F23-F662C6DB0C7B}" type="slidenum">
              <a:rPr lang="en-US" altLang="en-US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Labor Migrations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524000"/>
            <a:ext cx="4267200" cy="4873625"/>
          </a:xfrm>
        </p:spPr>
        <p:txBody>
          <a:bodyPr/>
          <a:lstStyle/>
          <a:p>
            <a:pPr eaLnBrk="1" hangingPunct="1"/>
            <a:r>
              <a:rPr lang="en-US" sz="2400" b="1" smtClean="0"/>
              <a:t>Europeans move to temperate lands</a:t>
            </a:r>
          </a:p>
          <a:p>
            <a:pPr lvl="1" eaLnBrk="1" hangingPunct="1"/>
            <a:r>
              <a:rPr lang="en-US" b="1" smtClean="0"/>
              <a:t>Work as free cultivators, industrial laborers</a:t>
            </a:r>
          </a:p>
          <a:p>
            <a:pPr lvl="1" eaLnBrk="1" hangingPunct="1"/>
            <a:r>
              <a:rPr lang="en-US" b="1" smtClean="0"/>
              <a:t>32 million to the US 1800-1914</a:t>
            </a:r>
          </a:p>
          <a:p>
            <a:pPr eaLnBrk="1" hangingPunct="1"/>
            <a:r>
              <a:rPr lang="en-US" sz="2400" b="1" smtClean="0"/>
              <a:t>Africans, Asians, and Pacific islanders move to tropical/subtropical lands</a:t>
            </a:r>
          </a:p>
          <a:p>
            <a:pPr lvl="1" eaLnBrk="1" hangingPunct="1"/>
            <a:r>
              <a:rPr lang="en-US" b="1" smtClean="0"/>
              <a:t>Indentured laborers, manual laborers</a:t>
            </a:r>
          </a:p>
          <a:p>
            <a:pPr lvl="1" eaLnBrk="1" hangingPunct="1"/>
            <a:r>
              <a:rPr lang="en-US" b="1" smtClean="0"/>
              <a:t>2.5 million between 1820 and 1914</a:t>
            </a:r>
          </a:p>
        </p:txBody>
      </p:sp>
      <p:pic>
        <p:nvPicPr>
          <p:cNvPr id="7" name="Content Placeholder 6" descr="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1200"/>
            <a:ext cx="4038600" cy="411479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47521-A564-44A5-9C7C-2CEDBC9D7AD1}" type="slidenum">
              <a:rPr lang="en-US" altLang="en-US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</a:rPr>
              <a:t>Nationalism and </a:t>
            </a:r>
            <a:r>
              <a:rPr lang="en-US" sz="3800" dirty="0" err="1" smtClean="0">
                <a:solidFill>
                  <a:schemeClr val="accent1">
                    <a:satMod val="150000"/>
                  </a:schemeClr>
                </a:solidFill>
              </a:rPr>
              <a:t>Anticolonial</a:t>
            </a: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</a:rPr>
              <a:t> Movements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79742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Colonial reformers call for self-government</a:t>
            </a:r>
          </a:p>
          <a:p>
            <a:pPr eaLnBrk="1" hangingPunct="1"/>
            <a:r>
              <a:rPr lang="en-US" sz="2400" b="1" dirty="0" smtClean="0">
                <a:solidFill>
                  <a:schemeClr val="tx2"/>
                </a:solidFill>
              </a:rPr>
              <a:t>Influence of Enlightenment thought, often obtained in European universities</a:t>
            </a:r>
          </a:p>
          <a:p>
            <a:pPr eaLnBrk="1" hangingPunct="1"/>
            <a:r>
              <a:rPr lang="en-US" sz="2400" b="1" dirty="0" smtClean="0"/>
              <a:t>Examples</a:t>
            </a:r>
          </a:p>
          <a:p>
            <a:pPr lvl="1" eaLnBrk="1" hangingPunct="1"/>
            <a:r>
              <a:rPr lang="en-US" b="1" dirty="0" smtClean="0"/>
              <a:t>Indian National Congress formed 1885</a:t>
            </a:r>
          </a:p>
          <a:p>
            <a:pPr lvl="1" eaLnBrk="1" hangingPunct="1"/>
            <a:r>
              <a:rPr lang="en-US" b="1" dirty="0" smtClean="0"/>
              <a:t>1906 joins with All-India Muslim League  </a:t>
            </a:r>
          </a:p>
        </p:txBody>
      </p:sp>
      <p:pic>
        <p:nvPicPr>
          <p:cNvPr id="7" name="Content Placeholder 6" descr="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4714" y="1773238"/>
            <a:ext cx="3765572" cy="462438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4DF4D-A954-436E-B3B5-30F7DCAF1528}" type="slidenum">
              <a:rPr lang="en-US" altLang="en-US"/>
              <a:pPr>
                <a:defRPr/>
              </a:pPr>
              <a:t>38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Overall Effects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Exploitation of people and resources</a:t>
            </a:r>
          </a:p>
          <a:p>
            <a:pPr eaLnBrk="1" hangingPunct="1"/>
            <a:r>
              <a:rPr lang="en-US" sz="3600" dirty="0" smtClean="0"/>
              <a:t>Impoverished nations</a:t>
            </a:r>
          </a:p>
          <a:p>
            <a:pPr eaLnBrk="1" hangingPunct="1"/>
            <a:r>
              <a:rPr lang="en-US" sz="3600" dirty="0" smtClean="0"/>
              <a:t>Greater economic success with both countries</a:t>
            </a:r>
          </a:p>
          <a:p>
            <a:pPr eaLnBrk="1" hangingPunct="1"/>
            <a:r>
              <a:rPr lang="en-US" sz="3600" dirty="0" smtClean="0"/>
              <a:t>Destruction of traditional cultures</a:t>
            </a:r>
          </a:p>
          <a:p>
            <a:pPr eaLnBrk="1" hangingPunct="1"/>
            <a:r>
              <a:rPr lang="en-US" sz="3600" dirty="0" smtClean="0"/>
              <a:t>Spread of Western culture	</a:t>
            </a:r>
          </a:p>
          <a:p>
            <a:pPr eaLnBrk="1" hangingPunct="1"/>
            <a:r>
              <a:rPr lang="en-US" sz="3600" dirty="0" smtClean="0"/>
              <a:t>Rise of Nationalism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49497-693D-455E-8E64-A973BCDE1CB8}" type="slidenum">
              <a:rPr lang="en-US" altLang="en-US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Motives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773238"/>
            <a:ext cx="4267200" cy="4624387"/>
          </a:xfrm>
        </p:spPr>
        <p:txBody>
          <a:bodyPr/>
          <a:lstStyle/>
          <a:p>
            <a:pPr eaLnBrk="1" hangingPunct="1"/>
            <a:r>
              <a:rPr lang="en-US" sz="2400" b="1" smtClean="0"/>
              <a:t>Socialists critics of Industrialization</a:t>
            </a:r>
          </a:p>
          <a:p>
            <a:pPr eaLnBrk="1" hangingPunct="1"/>
            <a:r>
              <a:rPr lang="en-US" sz="2400" b="1" smtClean="0"/>
              <a:t>Imperial policies distract proletariat from domestic politics</a:t>
            </a:r>
          </a:p>
          <a:p>
            <a:pPr lvl="1" eaLnBrk="1" hangingPunct="1"/>
            <a:r>
              <a:rPr lang="en-US" b="1" smtClean="0">
                <a:solidFill>
                  <a:schemeClr val="tx2"/>
                </a:solidFill>
              </a:rPr>
              <a:t>Cecil Rhodes -  ‘imperialism alternative to civil war’</a:t>
            </a:r>
          </a:p>
          <a:p>
            <a:pPr eaLnBrk="1" hangingPunct="1"/>
            <a:r>
              <a:rPr lang="en-US" sz="2400" b="1" smtClean="0"/>
              <a:t>European leaders sought to inspire the people</a:t>
            </a:r>
          </a:p>
          <a:p>
            <a:pPr lvl="1" eaLnBrk="1" hangingPunct="1"/>
            <a:r>
              <a:rPr lang="en-US" b="1" smtClean="0"/>
              <a:t>Patriotism</a:t>
            </a:r>
          </a:p>
          <a:p>
            <a:pPr lvl="1" eaLnBrk="1" hangingPunct="1"/>
            <a:r>
              <a:rPr lang="en-US" b="1" smtClean="0"/>
              <a:t>Expansion provides benefits for all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b="1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E7934-1665-4493-87F6-EED005B6BDA2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2294" name="Picture 8" descr="8300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0"/>
            <a:ext cx="419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Imperialist Statistics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001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87490-D0F3-4ED6-8E6E-51942E3684D4}" type="slidenum">
              <a:rPr lang="en-US" altLang="en-US"/>
              <a:pPr>
                <a:defRPr/>
              </a:pPr>
              <a:t>40</a:t>
            </a:fld>
            <a:endParaRPr lang="en-US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447800"/>
            <a:ext cx="7848600" cy="4876800"/>
            <a:chOff x="-3" y="-3"/>
            <a:chExt cx="4320" cy="2069"/>
          </a:xfrm>
        </p:grpSpPr>
        <p:grpSp>
          <p:nvGrpSpPr>
            <p:cNvPr id="48134" name="Group 5"/>
            <p:cNvGrpSpPr>
              <a:grpSpLocks/>
            </p:cNvGrpSpPr>
            <p:nvPr/>
          </p:nvGrpSpPr>
          <p:grpSpPr bwMode="auto">
            <a:xfrm>
              <a:off x="0" y="0"/>
              <a:ext cx="4314" cy="2063"/>
              <a:chOff x="0" y="0"/>
              <a:chExt cx="4314" cy="2063"/>
            </a:xfrm>
          </p:grpSpPr>
          <p:grpSp>
            <p:nvGrpSpPr>
              <p:cNvPr id="48136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056" cy="403"/>
                <a:chOff x="0" y="0"/>
                <a:chExt cx="1056" cy="403"/>
              </a:xfrm>
            </p:grpSpPr>
            <p:sp>
              <p:nvSpPr>
                <p:cNvPr id="48224" name="Rectangle 7"/>
                <p:cNvSpPr>
                  <a:spLocks noChangeArrowheads="1"/>
                </p:cNvSpPr>
                <p:nvPr/>
              </p:nvSpPr>
              <p:spPr bwMode="auto">
                <a:xfrm>
                  <a:off x="6" y="6"/>
                  <a:ext cx="1044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400" b="1">
                      <a:latin typeface="Times New Roman" pitchFamily="18" charset="0"/>
                      <a:cs typeface="Times New Roman" pitchFamily="18" charset="0"/>
                    </a:rPr>
                    <a:t>****</a:t>
                  </a:r>
                  <a:endParaRPr lang="en-US" sz="1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25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37" name="Group 9"/>
              <p:cNvGrpSpPr>
                <a:grpSpLocks/>
              </p:cNvGrpSpPr>
              <p:nvPr/>
            </p:nvGrpSpPr>
            <p:grpSpPr bwMode="auto">
              <a:xfrm>
                <a:off x="1056" y="0"/>
                <a:ext cx="687" cy="403"/>
                <a:chOff x="1056" y="0"/>
                <a:chExt cx="687" cy="403"/>
              </a:xfrm>
            </p:grpSpPr>
            <p:sp>
              <p:nvSpPr>
                <p:cNvPr id="48222" name="Rectangle 10"/>
                <p:cNvSpPr>
                  <a:spLocks noChangeArrowheads="1"/>
                </p:cNvSpPr>
                <p:nvPr/>
              </p:nvSpPr>
              <p:spPr bwMode="auto">
                <a:xfrm>
                  <a:off x="1062" y="6"/>
                  <a:ext cx="675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Great Britain</a:t>
                  </a:r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8223" name="Rectangle 11"/>
                <p:cNvSpPr>
                  <a:spLocks noChangeArrowheads="1"/>
                </p:cNvSpPr>
                <p:nvPr/>
              </p:nvSpPr>
              <p:spPr bwMode="auto">
                <a:xfrm>
                  <a:off x="1056" y="0"/>
                  <a:ext cx="68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38" name="Group 12"/>
              <p:cNvGrpSpPr>
                <a:grpSpLocks/>
              </p:cNvGrpSpPr>
              <p:nvPr/>
            </p:nvGrpSpPr>
            <p:grpSpPr bwMode="auto">
              <a:xfrm>
                <a:off x="1743" y="0"/>
                <a:ext cx="560" cy="403"/>
                <a:chOff x="1743" y="0"/>
                <a:chExt cx="560" cy="403"/>
              </a:xfrm>
            </p:grpSpPr>
            <p:sp>
              <p:nvSpPr>
                <p:cNvPr id="48220" name="Rectangle 13"/>
                <p:cNvSpPr>
                  <a:spLocks noChangeArrowheads="1"/>
                </p:cNvSpPr>
                <p:nvPr/>
              </p:nvSpPr>
              <p:spPr bwMode="auto">
                <a:xfrm>
                  <a:off x="1749" y="6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France</a:t>
                  </a:r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21" name="Rectangle 14"/>
                <p:cNvSpPr>
                  <a:spLocks noChangeArrowheads="1"/>
                </p:cNvSpPr>
                <p:nvPr/>
              </p:nvSpPr>
              <p:spPr bwMode="auto">
                <a:xfrm>
                  <a:off x="1743" y="0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39" name="Group 15"/>
              <p:cNvGrpSpPr>
                <a:grpSpLocks/>
              </p:cNvGrpSpPr>
              <p:nvPr/>
            </p:nvGrpSpPr>
            <p:grpSpPr bwMode="auto">
              <a:xfrm>
                <a:off x="2303" y="0"/>
                <a:ext cx="560" cy="403"/>
                <a:chOff x="2303" y="0"/>
                <a:chExt cx="560" cy="403"/>
              </a:xfrm>
            </p:grpSpPr>
            <p:sp>
              <p:nvSpPr>
                <p:cNvPr id="48218" name="Rectangle 16"/>
                <p:cNvSpPr>
                  <a:spLocks noChangeArrowheads="1"/>
                </p:cNvSpPr>
                <p:nvPr/>
              </p:nvSpPr>
              <p:spPr bwMode="auto">
                <a:xfrm>
                  <a:off x="2309" y="6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Belgium</a:t>
                  </a:r>
                  <a:endParaRPr lang="en-US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19" name="Rectangle 17"/>
                <p:cNvSpPr>
                  <a:spLocks noChangeArrowheads="1"/>
                </p:cNvSpPr>
                <p:nvPr/>
              </p:nvSpPr>
              <p:spPr bwMode="auto">
                <a:xfrm>
                  <a:off x="2303" y="0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0" name="Group 18"/>
              <p:cNvGrpSpPr>
                <a:grpSpLocks/>
              </p:cNvGrpSpPr>
              <p:nvPr/>
            </p:nvGrpSpPr>
            <p:grpSpPr bwMode="auto">
              <a:xfrm>
                <a:off x="2863" y="0"/>
                <a:ext cx="629" cy="403"/>
                <a:chOff x="2863" y="0"/>
                <a:chExt cx="629" cy="403"/>
              </a:xfrm>
            </p:grpSpPr>
            <p:sp>
              <p:nvSpPr>
                <p:cNvPr id="48216" name="Rectangle 19"/>
                <p:cNvSpPr>
                  <a:spLocks noChangeArrowheads="1"/>
                </p:cNvSpPr>
                <p:nvPr/>
              </p:nvSpPr>
              <p:spPr bwMode="auto">
                <a:xfrm>
                  <a:off x="2869" y="6"/>
                  <a:ext cx="617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400" b="1">
                      <a:latin typeface="Times New Roman" pitchFamily="18" charset="0"/>
                      <a:cs typeface="Times New Roman" pitchFamily="18" charset="0"/>
                    </a:rPr>
                    <a:t>Netherlands</a:t>
                  </a:r>
                  <a:endParaRPr lang="en-US" sz="1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17" name="Rectangle 20"/>
                <p:cNvSpPr>
                  <a:spLocks noChangeArrowheads="1"/>
                </p:cNvSpPr>
                <p:nvPr/>
              </p:nvSpPr>
              <p:spPr bwMode="auto">
                <a:xfrm>
                  <a:off x="2863" y="0"/>
                  <a:ext cx="6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1" name="Group 21"/>
              <p:cNvGrpSpPr>
                <a:grpSpLocks/>
              </p:cNvGrpSpPr>
              <p:nvPr/>
            </p:nvGrpSpPr>
            <p:grpSpPr bwMode="auto">
              <a:xfrm>
                <a:off x="3492" y="0"/>
                <a:ext cx="822" cy="403"/>
                <a:chOff x="3492" y="0"/>
                <a:chExt cx="822" cy="403"/>
              </a:xfrm>
            </p:grpSpPr>
            <p:sp>
              <p:nvSpPr>
                <p:cNvPr id="48214" name="Rectangle 22"/>
                <p:cNvSpPr>
                  <a:spLocks noChangeArrowheads="1"/>
                </p:cNvSpPr>
                <p:nvPr/>
              </p:nvSpPr>
              <p:spPr bwMode="auto">
                <a:xfrm>
                  <a:off x="3498" y="6"/>
                  <a:ext cx="810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400" b="1">
                      <a:latin typeface="Times New Roman" pitchFamily="18" charset="0"/>
                      <a:cs typeface="Times New Roman" pitchFamily="18" charset="0"/>
                    </a:rPr>
                    <a:t>Germany (1914) </a:t>
                  </a:r>
                  <a:endParaRPr lang="en-US" sz="1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15" name="Rectangle 23"/>
                <p:cNvSpPr>
                  <a:spLocks noChangeArrowheads="1"/>
                </p:cNvSpPr>
                <p:nvPr/>
              </p:nvSpPr>
              <p:spPr bwMode="auto">
                <a:xfrm>
                  <a:off x="3492" y="0"/>
                  <a:ext cx="8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2" name="Group 24"/>
              <p:cNvGrpSpPr>
                <a:grpSpLocks/>
              </p:cNvGrpSpPr>
              <p:nvPr/>
            </p:nvGrpSpPr>
            <p:grpSpPr bwMode="auto">
              <a:xfrm>
                <a:off x="0" y="415"/>
                <a:ext cx="1056" cy="403"/>
                <a:chOff x="0" y="415"/>
                <a:chExt cx="1056" cy="403"/>
              </a:xfrm>
            </p:grpSpPr>
            <p:sp>
              <p:nvSpPr>
                <p:cNvPr id="48212" name="Rectangle 25"/>
                <p:cNvSpPr>
                  <a:spLocks noChangeArrowheads="1"/>
                </p:cNvSpPr>
                <p:nvPr/>
              </p:nvSpPr>
              <p:spPr bwMode="auto">
                <a:xfrm>
                  <a:off x="6" y="421"/>
                  <a:ext cx="1044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400" b="1">
                      <a:latin typeface="Times New Roman" pitchFamily="18" charset="0"/>
                      <a:cs typeface="Times New Roman" pitchFamily="18" charset="0"/>
                    </a:rPr>
                    <a:t>Country area in Square Miles</a:t>
                  </a:r>
                  <a:endParaRPr lang="en-US" sz="1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13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415"/>
                  <a:ext cx="10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3" name="Group 27"/>
              <p:cNvGrpSpPr>
                <a:grpSpLocks/>
              </p:cNvGrpSpPr>
              <p:nvPr/>
            </p:nvGrpSpPr>
            <p:grpSpPr bwMode="auto">
              <a:xfrm>
                <a:off x="1056" y="415"/>
                <a:ext cx="687" cy="403"/>
                <a:chOff x="1056" y="415"/>
                <a:chExt cx="687" cy="403"/>
              </a:xfrm>
            </p:grpSpPr>
            <p:sp>
              <p:nvSpPr>
                <p:cNvPr id="48210" name="Rectangle 28"/>
                <p:cNvSpPr>
                  <a:spLocks noChangeArrowheads="1"/>
                </p:cNvSpPr>
                <p:nvPr/>
              </p:nvSpPr>
              <p:spPr bwMode="auto">
                <a:xfrm>
                  <a:off x="1062" y="421"/>
                  <a:ext cx="675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94,000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11" name="Rectangle 29"/>
                <p:cNvSpPr>
                  <a:spLocks noChangeArrowheads="1"/>
                </p:cNvSpPr>
                <p:nvPr/>
              </p:nvSpPr>
              <p:spPr bwMode="auto">
                <a:xfrm>
                  <a:off x="1056" y="415"/>
                  <a:ext cx="68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4" name="Group 30"/>
              <p:cNvGrpSpPr>
                <a:grpSpLocks/>
              </p:cNvGrpSpPr>
              <p:nvPr/>
            </p:nvGrpSpPr>
            <p:grpSpPr bwMode="auto">
              <a:xfrm>
                <a:off x="1743" y="415"/>
                <a:ext cx="560" cy="403"/>
                <a:chOff x="1743" y="415"/>
                <a:chExt cx="560" cy="403"/>
              </a:xfrm>
            </p:grpSpPr>
            <p:sp>
              <p:nvSpPr>
                <p:cNvPr id="48208" name="Rectangle 31"/>
                <p:cNvSpPr>
                  <a:spLocks noChangeArrowheads="1"/>
                </p:cNvSpPr>
                <p:nvPr/>
              </p:nvSpPr>
              <p:spPr bwMode="auto">
                <a:xfrm>
                  <a:off x="1749" y="421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212,600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09" name="Rectangle 32"/>
                <p:cNvSpPr>
                  <a:spLocks noChangeArrowheads="1"/>
                </p:cNvSpPr>
                <p:nvPr/>
              </p:nvSpPr>
              <p:spPr bwMode="auto">
                <a:xfrm>
                  <a:off x="1743" y="415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5" name="Group 33"/>
              <p:cNvGrpSpPr>
                <a:grpSpLocks/>
              </p:cNvGrpSpPr>
              <p:nvPr/>
            </p:nvGrpSpPr>
            <p:grpSpPr bwMode="auto">
              <a:xfrm>
                <a:off x="2303" y="415"/>
                <a:ext cx="560" cy="403"/>
                <a:chOff x="2303" y="415"/>
                <a:chExt cx="560" cy="403"/>
              </a:xfrm>
            </p:grpSpPr>
            <p:sp>
              <p:nvSpPr>
                <p:cNvPr id="48206" name="Rectangle 34"/>
                <p:cNvSpPr>
                  <a:spLocks noChangeArrowheads="1"/>
                </p:cNvSpPr>
                <p:nvPr/>
              </p:nvSpPr>
              <p:spPr bwMode="auto">
                <a:xfrm>
                  <a:off x="2309" y="421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11,800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07" name="Rectangle 35"/>
                <p:cNvSpPr>
                  <a:spLocks noChangeArrowheads="1"/>
                </p:cNvSpPr>
                <p:nvPr/>
              </p:nvSpPr>
              <p:spPr bwMode="auto">
                <a:xfrm>
                  <a:off x="2303" y="415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6" name="Group 36"/>
              <p:cNvGrpSpPr>
                <a:grpSpLocks/>
              </p:cNvGrpSpPr>
              <p:nvPr/>
            </p:nvGrpSpPr>
            <p:grpSpPr bwMode="auto">
              <a:xfrm>
                <a:off x="2863" y="415"/>
                <a:ext cx="629" cy="403"/>
                <a:chOff x="2863" y="415"/>
                <a:chExt cx="629" cy="403"/>
              </a:xfrm>
            </p:grpSpPr>
            <p:sp>
              <p:nvSpPr>
                <p:cNvPr id="48204" name="Rectangle 37"/>
                <p:cNvSpPr>
                  <a:spLocks noChangeArrowheads="1"/>
                </p:cNvSpPr>
                <p:nvPr/>
              </p:nvSpPr>
              <p:spPr bwMode="auto">
                <a:xfrm>
                  <a:off x="2869" y="421"/>
                  <a:ext cx="617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13,200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05" name="Rectangle 38"/>
                <p:cNvSpPr>
                  <a:spLocks noChangeArrowheads="1"/>
                </p:cNvSpPr>
                <p:nvPr/>
              </p:nvSpPr>
              <p:spPr bwMode="auto">
                <a:xfrm>
                  <a:off x="2863" y="415"/>
                  <a:ext cx="6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7" name="Group 39"/>
              <p:cNvGrpSpPr>
                <a:grpSpLocks/>
              </p:cNvGrpSpPr>
              <p:nvPr/>
            </p:nvGrpSpPr>
            <p:grpSpPr bwMode="auto">
              <a:xfrm>
                <a:off x="3492" y="415"/>
                <a:ext cx="822" cy="403"/>
                <a:chOff x="3492" y="415"/>
                <a:chExt cx="822" cy="403"/>
              </a:xfrm>
            </p:grpSpPr>
            <p:sp>
              <p:nvSpPr>
                <p:cNvPr id="48202" name="Rectangle 40"/>
                <p:cNvSpPr>
                  <a:spLocks noChangeArrowheads="1"/>
                </p:cNvSpPr>
                <p:nvPr/>
              </p:nvSpPr>
              <p:spPr bwMode="auto">
                <a:xfrm>
                  <a:off x="3498" y="421"/>
                  <a:ext cx="810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210,000 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03" name="Rectangle 41"/>
                <p:cNvSpPr>
                  <a:spLocks noChangeArrowheads="1"/>
                </p:cNvSpPr>
                <p:nvPr/>
              </p:nvSpPr>
              <p:spPr bwMode="auto">
                <a:xfrm>
                  <a:off x="3492" y="415"/>
                  <a:ext cx="8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8" name="Group 42"/>
              <p:cNvGrpSpPr>
                <a:grpSpLocks/>
              </p:cNvGrpSpPr>
              <p:nvPr/>
            </p:nvGrpSpPr>
            <p:grpSpPr bwMode="auto">
              <a:xfrm>
                <a:off x="0" y="830"/>
                <a:ext cx="1056" cy="403"/>
                <a:chOff x="0" y="830"/>
                <a:chExt cx="1056" cy="403"/>
              </a:xfrm>
            </p:grpSpPr>
            <p:sp>
              <p:nvSpPr>
                <p:cNvPr id="48200" name="Rectangle 43"/>
                <p:cNvSpPr>
                  <a:spLocks noChangeArrowheads="1"/>
                </p:cNvSpPr>
                <p:nvPr/>
              </p:nvSpPr>
              <p:spPr bwMode="auto">
                <a:xfrm>
                  <a:off x="6" y="836"/>
                  <a:ext cx="1044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400" b="1">
                      <a:latin typeface="Times New Roman" pitchFamily="18" charset="0"/>
                      <a:cs typeface="Times New Roman" pitchFamily="18" charset="0"/>
                    </a:rPr>
                    <a:t>Population</a:t>
                  </a:r>
                  <a:endParaRPr lang="en-US" sz="1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201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830"/>
                  <a:ext cx="10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49" name="Group 45"/>
              <p:cNvGrpSpPr>
                <a:grpSpLocks/>
              </p:cNvGrpSpPr>
              <p:nvPr/>
            </p:nvGrpSpPr>
            <p:grpSpPr bwMode="auto">
              <a:xfrm>
                <a:off x="1056" y="830"/>
                <a:ext cx="687" cy="403"/>
                <a:chOff x="1056" y="830"/>
                <a:chExt cx="687" cy="403"/>
              </a:xfrm>
            </p:grpSpPr>
            <p:sp>
              <p:nvSpPr>
                <p:cNvPr id="48198" name="Rectangle 46"/>
                <p:cNvSpPr>
                  <a:spLocks noChangeArrowheads="1"/>
                </p:cNvSpPr>
                <p:nvPr/>
              </p:nvSpPr>
              <p:spPr bwMode="auto">
                <a:xfrm>
                  <a:off x="1062" y="836"/>
                  <a:ext cx="675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45,500,100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99" name="Rectangle 47"/>
                <p:cNvSpPr>
                  <a:spLocks noChangeArrowheads="1"/>
                </p:cNvSpPr>
                <p:nvPr/>
              </p:nvSpPr>
              <p:spPr bwMode="auto">
                <a:xfrm>
                  <a:off x="1056" y="830"/>
                  <a:ext cx="68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0" name="Group 48"/>
              <p:cNvGrpSpPr>
                <a:grpSpLocks/>
              </p:cNvGrpSpPr>
              <p:nvPr/>
            </p:nvGrpSpPr>
            <p:grpSpPr bwMode="auto">
              <a:xfrm>
                <a:off x="1743" y="830"/>
                <a:ext cx="560" cy="403"/>
                <a:chOff x="1743" y="830"/>
                <a:chExt cx="560" cy="403"/>
              </a:xfrm>
            </p:grpSpPr>
            <p:sp>
              <p:nvSpPr>
                <p:cNvPr id="48196" name="Rectangle 49"/>
                <p:cNvSpPr>
                  <a:spLocks noChangeArrowheads="1"/>
                </p:cNvSpPr>
                <p:nvPr/>
              </p:nvSpPr>
              <p:spPr bwMode="auto">
                <a:xfrm>
                  <a:off x="1749" y="836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42,000,000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97" name="Rectangle 50"/>
                <p:cNvSpPr>
                  <a:spLocks noChangeArrowheads="1"/>
                </p:cNvSpPr>
                <p:nvPr/>
              </p:nvSpPr>
              <p:spPr bwMode="auto">
                <a:xfrm>
                  <a:off x="1743" y="830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1" name="Group 51"/>
              <p:cNvGrpSpPr>
                <a:grpSpLocks/>
              </p:cNvGrpSpPr>
              <p:nvPr/>
            </p:nvGrpSpPr>
            <p:grpSpPr bwMode="auto">
              <a:xfrm>
                <a:off x="2303" y="830"/>
                <a:ext cx="560" cy="403"/>
                <a:chOff x="2303" y="830"/>
                <a:chExt cx="560" cy="403"/>
              </a:xfrm>
            </p:grpSpPr>
            <p:sp>
              <p:nvSpPr>
                <p:cNvPr id="48194" name="Rectangle 52"/>
                <p:cNvSpPr>
                  <a:spLocks noChangeArrowheads="1"/>
                </p:cNvSpPr>
                <p:nvPr/>
              </p:nvSpPr>
              <p:spPr bwMode="auto">
                <a:xfrm>
                  <a:off x="2309" y="836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8,300,000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95" name="Rectangle 53"/>
                <p:cNvSpPr>
                  <a:spLocks noChangeArrowheads="1"/>
                </p:cNvSpPr>
                <p:nvPr/>
              </p:nvSpPr>
              <p:spPr bwMode="auto">
                <a:xfrm>
                  <a:off x="2303" y="830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2" name="Group 54"/>
              <p:cNvGrpSpPr>
                <a:grpSpLocks/>
              </p:cNvGrpSpPr>
              <p:nvPr/>
            </p:nvGrpSpPr>
            <p:grpSpPr bwMode="auto">
              <a:xfrm>
                <a:off x="2863" y="830"/>
                <a:ext cx="629" cy="403"/>
                <a:chOff x="2863" y="830"/>
                <a:chExt cx="629" cy="403"/>
              </a:xfrm>
            </p:grpSpPr>
            <p:sp>
              <p:nvSpPr>
                <p:cNvPr id="48192" name="Rectangle 55"/>
                <p:cNvSpPr>
                  <a:spLocks noChangeArrowheads="1"/>
                </p:cNvSpPr>
                <p:nvPr/>
              </p:nvSpPr>
              <p:spPr bwMode="auto">
                <a:xfrm>
                  <a:off x="2869" y="836"/>
                  <a:ext cx="617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8.500,000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93" name="Rectangle 56"/>
                <p:cNvSpPr>
                  <a:spLocks noChangeArrowheads="1"/>
                </p:cNvSpPr>
                <p:nvPr/>
              </p:nvSpPr>
              <p:spPr bwMode="auto">
                <a:xfrm>
                  <a:off x="2863" y="830"/>
                  <a:ext cx="6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3" name="Group 57"/>
              <p:cNvGrpSpPr>
                <a:grpSpLocks/>
              </p:cNvGrpSpPr>
              <p:nvPr/>
            </p:nvGrpSpPr>
            <p:grpSpPr bwMode="auto">
              <a:xfrm>
                <a:off x="3492" y="830"/>
                <a:ext cx="822" cy="403"/>
                <a:chOff x="3492" y="830"/>
                <a:chExt cx="822" cy="403"/>
              </a:xfrm>
            </p:grpSpPr>
            <p:sp>
              <p:nvSpPr>
                <p:cNvPr id="48190" name="Rectangle 58"/>
                <p:cNvSpPr>
                  <a:spLocks noChangeArrowheads="1"/>
                </p:cNvSpPr>
                <p:nvPr/>
              </p:nvSpPr>
              <p:spPr bwMode="auto">
                <a:xfrm>
                  <a:off x="3498" y="836"/>
                  <a:ext cx="810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67,500,000 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91" name="Rectangle 59"/>
                <p:cNvSpPr>
                  <a:spLocks noChangeArrowheads="1"/>
                </p:cNvSpPr>
                <p:nvPr/>
              </p:nvSpPr>
              <p:spPr bwMode="auto">
                <a:xfrm>
                  <a:off x="3492" y="830"/>
                  <a:ext cx="8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4" name="Group 60"/>
              <p:cNvGrpSpPr>
                <a:grpSpLocks/>
              </p:cNvGrpSpPr>
              <p:nvPr/>
            </p:nvGrpSpPr>
            <p:grpSpPr bwMode="auto">
              <a:xfrm>
                <a:off x="0" y="1245"/>
                <a:ext cx="1056" cy="403"/>
                <a:chOff x="0" y="1245"/>
                <a:chExt cx="1056" cy="403"/>
              </a:xfrm>
            </p:grpSpPr>
            <p:sp>
              <p:nvSpPr>
                <p:cNvPr id="48188" name="Rectangle 61"/>
                <p:cNvSpPr>
                  <a:spLocks noChangeArrowheads="1"/>
                </p:cNvSpPr>
                <p:nvPr/>
              </p:nvSpPr>
              <p:spPr bwMode="auto">
                <a:xfrm>
                  <a:off x="6" y="1251"/>
                  <a:ext cx="1044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400" b="1">
                      <a:latin typeface="Times New Roman" pitchFamily="18" charset="0"/>
                      <a:cs typeface="Times New Roman" pitchFamily="18" charset="0"/>
                    </a:rPr>
                    <a:t>Area of Colonies</a:t>
                  </a:r>
                  <a:endParaRPr lang="en-US" sz="1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89" name="Rectangle 62"/>
                <p:cNvSpPr>
                  <a:spLocks noChangeArrowheads="1"/>
                </p:cNvSpPr>
                <p:nvPr/>
              </p:nvSpPr>
              <p:spPr bwMode="auto">
                <a:xfrm>
                  <a:off x="0" y="1245"/>
                  <a:ext cx="10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5" name="Group 63"/>
              <p:cNvGrpSpPr>
                <a:grpSpLocks/>
              </p:cNvGrpSpPr>
              <p:nvPr/>
            </p:nvGrpSpPr>
            <p:grpSpPr bwMode="auto">
              <a:xfrm>
                <a:off x="1056" y="1245"/>
                <a:ext cx="687" cy="403"/>
                <a:chOff x="1056" y="1245"/>
                <a:chExt cx="687" cy="403"/>
              </a:xfrm>
            </p:grpSpPr>
            <p:sp>
              <p:nvSpPr>
                <p:cNvPr id="4818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62" y="1251"/>
                  <a:ext cx="675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13,100,000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87" name="Rectangle 65"/>
                <p:cNvSpPr>
                  <a:spLocks noChangeArrowheads="1"/>
                </p:cNvSpPr>
                <p:nvPr/>
              </p:nvSpPr>
              <p:spPr bwMode="auto">
                <a:xfrm>
                  <a:off x="1056" y="1245"/>
                  <a:ext cx="68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6" name="Group 66"/>
              <p:cNvGrpSpPr>
                <a:grpSpLocks/>
              </p:cNvGrpSpPr>
              <p:nvPr/>
            </p:nvGrpSpPr>
            <p:grpSpPr bwMode="auto">
              <a:xfrm>
                <a:off x="1743" y="1245"/>
                <a:ext cx="560" cy="403"/>
                <a:chOff x="1743" y="1245"/>
                <a:chExt cx="560" cy="403"/>
              </a:xfrm>
            </p:grpSpPr>
            <p:sp>
              <p:nvSpPr>
                <p:cNvPr id="48184" name="Rectangle 67"/>
                <p:cNvSpPr>
                  <a:spLocks noChangeArrowheads="1"/>
                </p:cNvSpPr>
                <p:nvPr/>
              </p:nvSpPr>
              <p:spPr bwMode="auto">
                <a:xfrm>
                  <a:off x="1749" y="1251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4,300,000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85" name="Rectangle 68"/>
                <p:cNvSpPr>
                  <a:spLocks noChangeArrowheads="1"/>
                </p:cNvSpPr>
                <p:nvPr/>
              </p:nvSpPr>
              <p:spPr bwMode="auto">
                <a:xfrm>
                  <a:off x="1743" y="1245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7" name="Group 69"/>
              <p:cNvGrpSpPr>
                <a:grpSpLocks/>
              </p:cNvGrpSpPr>
              <p:nvPr/>
            </p:nvGrpSpPr>
            <p:grpSpPr bwMode="auto">
              <a:xfrm>
                <a:off x="2303" y="1245"/>
                <a:ext cx="560" cy="403"/>
                <a:chOff x="2303" y="1245"/>
                <a:chExt cx="560" cy="403"/>
              </a:xfrm>
            </p:grpSpPr>
            <p:sp>
              <p:nvSpPr>
                <p:cNvPr id="48182" name="Rectangle 70"/>
                <p:cNvSpPr>
                  <a:spLocks noChangeArrowheads="1"/>
                </p:cNvSpPr>
                <p:nvPr/>
              </p:nvSpPr>
              <p:spPr bwMode="auto">
                <a:xfrm>
                  <a:off x="2309" y="1251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940,000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83" name="Rectangle 71"/>
                <p:cNvSpPr>
                  <a:spLocks noChangeArrowheads="1"/>
                </p:cNvSpPr>
                <p:nvPr/>
              </p:nvSpPr>
              <p:spPr bwMode="auto">
                <a:xfrm>
                  <a:off x="2303" y="1245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8" name="Group 72"/>
              <p:cNvGrpSpPr>
                <a:grpSpLocks/>
              </p:cNvGrpSpPr>
              <p:nvPr/>
            </p:nvGrpSpPr>
            <p:grpSpPr bwMode="auto">
              <a:xfrm>
                <a:off x="2863" y="1245"/>
                <a:ext cx="629" cy="403"/>
                <a:chOff x="2863" y="1245"/>
                <a:chExt cx="629" cy="403"/>
              </a:xfrm>
            </p:grpSpPr>
            <p:sp>
              <p:nvSpPr>
                <p:cNvPr id="48180" name="Rectangle 73"/>
                <p:cNvSpPr>
                  <a:spLocks noChangeArrowheads="1"/>
                </p:cNvSpPr>
                <p:nvPr/>
              </p:nvSpPr>
              <p:spPr bwMode="auto">
                <a:xfrm>
                  <a:off x="2869" y="1251"/>
                  <a:ext cx="617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790,000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81" name="Rectangle 74"/>
                <p:cNvSpPr>
                  <a:spLocks noChangeArrowheads="1"/>
                </p:cNvSpPr>
                <p:nvPr/>
              </p:nvSpPr>
              <p:spPr bwMode="auto">
                <a:xfrm>
                  <a:off x="2863" y="1245"/>
                  <a:ext cx="6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59" name="Group 75"/>
              <p:cNvGrpSpPr>
                <a:grpSpLocks/>
              </p:cNvGrpSpPr>
              <p:nvPr/>
            </p:nvGrpSpPr>
            <p:grpSpPr bwMode="auto">
              <a:xfrm>
                <a:off x="3492" y="1245"/>
                <a:ext cx="822" cy="403"/>
                <a:chOff x="3492" y="1245"/>
                <a:chExt cx="822" cy="403"/>
              </a:xfrm>
            </p:grpSpPr>
            <p:sp>
              <p:nvSpPr>
                <p:cNvPr id="48178" name="Rectangle 76"/>
                <p:cNvSpPr>
                  <a:spLocks noChangeArrowheads="1"/>
                </p:cNvSpPr>
                <p:nvPr/>
              </p:nvSpPr>
              <p:spPr bwMode="auto">
                <a:xfrm>
                  <a:off x="3498" y="1251"/>
                  <a:ext cx="810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1,100,000 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79" name="Rectangle 77"/>
                <p:cNvSpPr>
                  <a:spLocks noChangeArrowheads="1"/>
                </p:cNvSpPr>
                <p:nvPr/>
              </p:nvSpPr>
              <p:spPr bwMode="auto">
                <a:xfrm>
                  <a:off x="3492" y="1245"/>
                  <a:ext cx="8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60" name="Group 78"/>
              <p:cNvGrpSpPr>
                <a:grpSpLocks/>
              </p:cNvGrpSpPr>
              <p:nvPr/>
            </p:nvGrpSpPr>
            <p:grpSpPr bwMode="auto">
              <a:xfrm>
                <a:off x="0" y="1660"/>
                <a:ext cx="1056" cy="403"/>
                <a:chOff x="0" y="1660"/>
                <a:chExt cx="1056" cy="403"/>
              </a:xfrm>
            </p:grpSpPr>
            <p:sp>
              <p:nvSpPr>
                <p:cNvPr id="48176" name="Rectangle 79"/>
                <p:cNvSpPr>
                  <a:spLocks noChangeArrowheads="1"/>
                </p:cNvSpPr>
                <p:nvPr/>
              </p:nvSpPr>
              <p:spPr bwMode="auto">
                <a:xfrm>
                  <a:off x="6" y="1666"/>
                  <a:ext cx="1044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400" b="1">
                      <a:latin typeface="Times New Roman" pitchFamily="18" charset="0"/>
                      <a:cs typeface="Times New Roman" pitchFamily="18" charset="0"/>
                    </a:rPr>
                    <a:t>Population of Colonies</a:t>
                  </a:r>
                  <a:endParaRPr lang="en-US" sz="1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77" name="Rectangle 80"/>
                <p:cNvSpPr>
                  <a:spLocks noChangeArrowheads="1"/>
                </p:cNvSpPr>
                <p:nvPr/>
              </p:nvSpPr>
              <p:spPr bwMode="auto">
                <a:xfrm>
                  <a:off x="0" y="1660"/>
                  <a:ext cx="10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61" name="Group 81"/>
              <p:cNvGrpSpPr>
                <a:grpSpLocks/>
              </p:cNvGrpSpPr>
              <p:nvPr/>
            </p:nvGrpSpPr>
            <p:grpSpPr bwMode="auto">
              <a:xfrm>
                <a:off x="1056" y="1660"/>
                <a:ext cx="687" cy="403"/>
                <a:chOff x="1056" y="1660"/>
                <a:chExt cx="687" cy="403"/>
              </a:xfrm>
            </p:grpSpPr>
            <p:sp>
              <p:nvSpPr>
                <p:cNvPr id="48174" name="Rectangle 82"/>
                <p:cNvSpPr>
                  <a:spLocks noChangeArrowheads="1"/>
                </p:cNvSpPr>
                <p:nvPr/>
              </p:nvSpPr>
              <p:spPr bwMode="auto">
                <a:xfrm>
                  <a:off x="1062" y="1666"/>
                  <a:ext cx="675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470,000,000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75" name="Rectangle 83"/>
                <p:cNvSpPr>
                  <a:spLocks noChangeArrowheads="1"/>
                </p:cNvSpPr>
                <p:nvPr/>
              </p:nvSpPr>
              <p:spPr bwMode="auto">
                <a:xfrm>
                  <a:off x="1056" y="1660"/>
                  <a:ext cx="68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62" name="Group 84"/>
              <p:cNvGrpSpPr>
                <a:grpSpLocks/>
              </p:cNvGrpSpPr>
              <p:nvPr/>
            </p:nvGrpSpPr>
            <p:grpSpPr bwMode="auto">
              <a:xfrm>
                <a:off x="1743" y="1660"/>
                <a:ext cx="560" cy="403"/>
                <a:chOff x="1743" y="1660"/>
                <a:chExt cx="560" cy="403"/>
              </a:xfrm>
            </p:grpSpPr>
            <p:sp>
              <p:nvSpPr>
                <p:cNvPr id="48172" name="Rectangle 85"/>
                <p:cNvSpPr>
                  <a:spLocks noChangeArrowheads="1"/>
                </p:cNvSpPr>
                <p:nvPr/>
              </p:nvSpPr>
              <p:spPr bwMode="auto">
                <a:xfrm>
                  <a:off x="1749" y="1666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65,000,000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73" name="Rectangle 86"/>
                <p:cNvSpPr>
                  <a:spLocks noChangeArrowheads="1"/>
                </p:cNvSpPr>
                <p:nvPr/>
              </p:nvSpPr>
              <p:spPr bwMode="auto">
                <a:xfrm>
                  <a:off x="1743" y="1660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63" name="Group 87"/>
              <p:cNvGrpSpPr>
                <a:grpSpLocks/>
              </p:cNvGrpSpPr>
              <p:nvPr/>
            </p:nvGrpSpPr>
            <p:grpSpPr bwMode="auto">
              <a:xfrm>
                <a:off x="2303" y="1660"/>
                <a:ext cx="560" cy="403"/>
                <a:chOff x="2303" y="1660"/>
                <a:chExt cx="560" cy="403"/>
              </a:xfrm>
            </p:grpSpPr>
            <p:sp>
              <p:nvSpPr>
                <p:cNvPr id="48170" name="Rectangle 88"/>
                <p:cNvSpPr>
                  <a:spLocks noChangeArrowheads="1"/>
                </p:cNvSpPr>
                <p:nvPr/>
              </p:nvSpPr>
              <p:spPr bwMode="auto">
                <a:xfrm>
                  <a:off x="2309" y="1666"/>
                  <a:ext cx="54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13,000,000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71" name="Rectangle 89"/>
                <p:cNvSpPr>
                  <a:spLocks noChangeArrowheads="1"/>
                </p:cNvSpPr>
                <p:nvPr/>
              </p:nvSpPr>
              <p:spPr bwMode="auto">
                <a:xfrm>
                  <a:off x="2303" y="1660"/>
                  <a:ext cx="5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64" name="Group 90"/>
              <p:cNvGrpSpPr>
                <a:grpSpLocks/>
              </p:cNvGrpSpPr>
              <p:nvPr/>
            </p:nvGrpSpPr>
            <p:grpSpPr bwMode="auto">
              <a:xfrm>
                <a:off x="2863" y="1660"/>
                <a:ext cx="629" cy="403"/>
                <a:chOff x="2863" y="1660"/>
                <a:chExt cx="629" cy="403"/>
              </a:xfrm>
            </p:grpSpPr>
            <p:sp>
              <p:nvSpPr>
                <p:cNvPr id="48168" name="Rectangle 91"/>
                <p:cNvSpPr>
                  <a:spLocks noChangeArrowheads="1"/>
                </p:cNvSpPr>
                <p:nvPr/>
              </p:nvSpPr>
              <p:spPr bwMode="auto">
                <a:xfrm>
                  <a:off x="2869" y="1666"/>
                  <a:ext cx="617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66,000,000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69" name="Rectangle 92"/>
                <p:cNvSpPr>
                  <a:spLocks noChangeArrowheads="1"/>
                </p:cNvSpPr>
                <p:nvPr/>
              </p:nvSpPr>
              <p:spPr bwMode="auto">
                <a:xfrm>
                  <a:off x="2863" y="1660"/>
                  <a:ext cx="62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8165" name="Group 93"/>
              <p:cNvGrpSpPr>
                <a:grpSpLocks/>
              </p:cNvGrpSpPr>
              <p:nvPr/>
            </p:nvGrpSpPr>
            <p:grpSpPr bwMode="auto">
              <a:xfrm>
                <a:off x="3492" y="1660"/>
                <a:ext cx="822" cy="403"/>
                <a:chOff x="3492" y="1660"/>
                <a:chExt cx="822" cy="403"/>
              </a:xfrm>
            </p:grpSpPr>
            <p:sp>
              <p:nvSpPr>
                <p:cNvPr id="48166" name="Rectangle 94"/>
                <p:cNvSpPr>
                  <a:spLocks noChangeArrowheads="1"/>
                </p:cNvSpPr>
                <p:nvPr/>
              </p:nvSpPr>
              <p:spPr bwMode="auto">
                <a:xfrm>
                  <a:off x="3498" y="1666"/>
                  <a:ext cx="810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13,000,000 </a:t>
                  </a:r>
                </a:p>
                <a:p>
                  <a:pPr eaLnBrk="0" hangingPunct="0"/>
                  <a:endParaRPr lang="en-US" sz="1400">
                    <a:latin typeface="Times New Roman" pitchFamily="18" charset="0"/>
                  </a:endParaRPr>
                </a:p>
              </p:txBody>
            </p:sp>
            <p:sp>
              <p:nvSpPr>
                <p:cNvPr id="48167" name="Rectangle 95"/>
                <p:cNvSpPr>
                  <a:spLocks noChangeArrowheads="1"/>
                </p:cNvSpPr>
                <p:nvPr/>
              </p:nvSpPr>
              <p:spPr bwMode="auto">
                <a:xfrm>
                  <a:off x="3492" y="1660"/>
                  <a:ext cx="8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8135" name="Rectangle 96"/>
            <p:cNvSpPr>
              <a:spLocks noChangeArrowheads="1"/>
            </p:cNvSpPr>
            <p:nvPr/>
          </p:nvSpPr>
          <p:spPr bwMode="auto">
            <a:xfrm>
              <a:off x="-3" y="-3"/>
              <a:ext cx="4320" cy="2069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Technological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Transportation</a:t>
            </a:r>
          </a:p>
          <a:p>
            <a:pPr lvl="1" eaLnBrk="1" hangingPunct="1"/>
            <a:r>
              <a:rPr lang="en-US" sz="2800" smtClean="0"/>
              <a:t>Steamships</a:t>
            </a:r>
          </a:p>
          <a:p>
            <a:pPr lvl="1" eaLnBrk="1" hangingPunct="1"/>
            <a:r>
              <a:rPr lang="en-US" sz="2800" smtClean="0"/>
              <a:t>Railroads</a:t>
            </a:r>
          </a:p>
          <a:p>
            <a:pPr eaLnBrk="1" hangingPunct="1"/>
            <a:r>
              <a:rPr lang="en-US" smtClean="0"/>
              <a:t>Infrastructure</a:t>
            </a:r>
          </a:p>
          <a:p>
            <a:pPr lvl="1" eaLnBrk="1" hangingPunct="1"/>
            <a:r>
              <a:rPr lang="en-US" sz="2800" smtClean="0">
                <a:solidFill>
                  <a:schemeClr val="tx2"/>
                </a:solidFill>
              </a:rPr>
              <a:t>Suez Canal (1859-1869)</a:t>
            </a:r>
          </a:p>
          <a:p>
            <a:pPr lvl="1" eaLnBrk="1" hangingPunct="1"/>
            <a:r>
              <a:rPr lang="en-US" sz="2800" smtClean="0">
                <a:solidFill>
                  <a:schemeClr val="tx2"/>
                </a:solidFill>
              </a:rPr>
              <a:t>Panama Canal</a:t>
            </a:r>
            <a:r>
              <a:rPr lang="en-US" sz="2800" smtClean="0"/>
              <a:t> </a:t>
            </a:r>
            <a:r>
              <a:rPr lang="en-US" sz="2800" smtClean="0">
                <a:solidFill>
                  <a:schemeClr val="tx2"/>
                </a:solidFill>
              </a:rPr>
              <a:t>(1904-1914)</a:t>
            </a:r>
          </a:p>
          <a:p>
            <a:pPr lvl="1" eaLnBrk="1" hangingPunct="1"/>
            <a:endParaRPr lang="en-US" sz="2200" smtClean="0">
              <a:solidFill>
                <a:schemeClr val="tx2"/>
              </a:solidFill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Weaponry</a:t>
            </a:r>
          </a:p>
          <a:p>
            <a:pPr lvl="1" eaLnBrk="1" hangingPunct="1"/>
            <a:r>
              <a:rPr lang="en-US" sz="2800" smtClean="0"/>
              <a:t>Early-1800s: muzzle-loading muskets</a:t>
            </a:r>
          </a:p>
          <a:p>
            <a:pPr lvl="2" eaLnBrk="1" hangingPunct="1"/>
            <a:r>
              <a:rPr lang="en-US" sz="2800" smtClean="0"/>
              <a:t>1 round per minute</a:t>
            </a:r>
          </a:p>
          <a:p>
            <a:pPr lvl="1" eaLnBrk="1" hangingPunct="1"/>
            <a:r>
              <a:rPr lang="en-US" sz="2800" smtClean="0"/>
              <a:t>Mid-1800s: rifles</a:t>
            </a:r>
          </a:p>
          <a:p>
            <a:pPr lvl="1" eaLnBrk="1" hangingPunct="1"/>
            <a:r>
              <a:rPr lang="en-US" sz="2800" smtClean="0"/>
              <a:t>1880s: </a:t>
            </a:r>
            <a:r>
              <a:rPr lang="en-US" sz="2800" smtClean="0">
                <a:solidFill>
                  <a:schemeClr val="tx2"/>
                </a:solidFill>
              </a:rPr>
              <a:t>Maxim gun</a:t>
            </a:r>
          </a:p>
          <a:p>
            <a:pPr lvl="2" eaLnBrk="1" hangingPunct="1"/>
            <a:r>
              <a:rPr lang="en-US" sz="2800" smtClean="0"/>
              <a:t>11 rounds per second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BE0C1-2DA9-4D22-B2DD-3E8F2DF3F350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3318" name="Picture 6" descr="ca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672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Technology: Communications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Travel </a:t>
            </a:r>
          </a:p>
          <a:p>
            <a:pPr lvl="1" eaLnBrk="1" hangingPunct="1"/>
            <a:r>
              <a:rPr lang="en-US" smtClean="0"/>
              <a:t>1830 - A response to a letter from Britain to India…       2 years</a:t>
            </a:r>
          </a:p>
          <a:p>
            <a:pPr lvl="1" eaLnBrk="1" hangingPunct="1"/>
            <a:r>
              <a:rPr lang="en-US" smtClean="0"/>
              <a:t>After Suez Canal…2 weeks</a:t>
            </a:r>
          </a:p>
          <a:p>
            <a:pPr eaLnBrk="1" hangingPunct="1"/>
            <a:r>
              <a:rPr lang="en-US" smtClean="0"/>
              <a:t>Telegraph</a:t>
            </a:r>
          </a:p>
          <a:p>
            <a:pPr lvl="1" eaLnBrk="1" hangingPunct="1"/>
            <a:r>
              <a:rPr lang="en-US" smtClean="0"/>
              <a:t>1870s, development of submarine cables</a:t>
            </a:r>
          </a:p>
          <a:p>
            <a:pPr lvl="1" eaLnBrk="1" hangingPunct="1"/>
            <a:r>
              <a:rPr lang="en-US" smtClean="0"/>
              <a:t>Britain-India correspondence…5 hours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B90E4-090D-4076-8B1B-616080718E0D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err="1" smtClean="0">
                <a:solidFill>
                  <a:schemeClr val="accent1">
                    <a:satMod val="150000"/>
                  </a:schemeClr>
                </a:solidFill>
              </a:rPr>
              <a:t>Statebuilding</a:t>
            </a: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</a:rPr>
              <a:t>: </a:t>
            </a:r>
            <a:br>
              <a:rPr lang="en-US" sz="38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</a:rPr>
              <a:t>Imperialism and Management Methods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7974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Colony</a:t>
            </a:r>
          </a:p>
          <a:p>
            <a:pPr lvl="1" eaLnBrk="1" hangingPunct="1"/>
            <a:r>
              <a:rPr lang="en-US" sz="2800" smtClean="0"/>
              <a:t>Somaliland in East Africa by French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Protectorate</a:t>
            </a:r>
          </a:p>
          <a:p>
            <a:pPr lvl="1" eaLnBrk="1" hangingPunct="1"/>
            <a:r>
              <a:rPr lang="en-US" sz="2800" smtClean="0"/>
              <a:t>Nigeria by Britain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Sphere of influence</a:t>
            </a:r>
          </a:p>
          <a:p>
            <a:pPr lvl="1" eaLnBrk="1" hangingPunct="1"/>
            <a:r>
              <a:rPr lang="en-US" sz="2800" smtClean="0"/>
              <a:t>Liberia by United States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Economic imperialism</a:t>
            </a:r>
          </a:p>
          <a:p>
            <a:pPr lvl="1" eaLnBrk="1" hangingPunct="1"/>
            <a:r>
              <a:rPr lang="en-US" sz="2800" smtClean="0"/>
              <a:t>Dole Fruit Company in Hawaii</a:t>
            </a:r>
          </a:p>
          <a:p>
            <a:pPr eaLnBrk="1" hangingPunct="1"/>
            <a:endParaRPr lang="en-US" sz="260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Indirect control</a:t>
            </a:r>
          </a:p>
          <a:p>
            <a:pPr lvl="1" eaLnBrk="1" hangingPunct="1"/>
            <a:r>
              <a:rPr lang="en-US" sz="2800" smtClean="0"/>
              <a:t>British colonies</a:t>
            </a:r>
          </a:p>
          <a:p>
            <a:pPr lvl="1" eaLnBrk="1" hangingPunct="1"/>
            <a:r>
              <a:rPr lang="en-US" sz="2800" smtClean="0"/>
              <a:t>U.S. colonies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Direct control</a:t>
            </a:r>
          </a:p>
          <a:p>
            <a:pPr lvl="1" eaLnBrk="1" hangingPunct="1"/>
            <a:r>
              <a:rPr lang="en-US" sz="2800" smtClean="0"/>
              <a:t>French colonies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2A014-DCD9-4612-B7AC-302800ABC879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Imperialism in Asia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179F3-EE02-4F95-B831-8AD03BD6CF39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Europe in Asia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Char char="§"/>
            </a:pPr>
            <a:r>
              <a:rPr lang="en-US" sz="2800" smtClean="0"/>
              <a:t>How it happened…</a:t>
            </a:r>
          </a:p>
          <a:p>
            <a:pPr marL="839788" lvl="1" indent="-495300" eaLnBrk="1" hangingPunct="1">
              <a:buFont typeface="Wingdings" pitchFamily="2" charset="2"/>
              <a:buChar char="§"/>
            </a:pPr>
            <a:r>
              <a:rPr lang="en-US" smtClean="0"/>
              <a:t>Involuntary trade led to…</a:t>
            </a:r>
          </a:p>
          <a:p>
            <a:pPr marL="839788" lvl="1" indent="-495300" eaLnBrk="1" hangingPunct="1">
              <a:buFont typeface="Wingdings" pitchFamily="2" charset="2"/>
              <a:buChar char="§"/>
            </a:pPr>
            <a:r>
              <a:rPr lang="en-US" smtClean="0"/>
              <a:t>western influence led to… </a:t>
            </a:r>
          </a:p>
          <a:p>
            <a:pPr marL="839788" lvl="1" indent="-495300" eaLnBrk="1" hangingPunct="1">
              <a:buFont typeface="Wingdings" pitchFamily="2" charset="2"/>
              <a:buChar char="§"/>
            </a:pPr>
            <a:r>
              <a:rPr lang="en-US" smtClean="0"/>
              <a:t>direct rule and occupation</a:t>
            </a:r>
            <a:endParaRPr lang="en-US" sz="2400" smtClean="0"/>
          </a:p>
          <a:p>
            <a:pPr marL="571500" indent="-571500" eaLnBrk="1" hangingPunct="1">
              <a:buFont typeface="Wingdings" pitchFamily="2" charset="2"/>
              <a:buChar char="§"/>
            </a:pPr>
            <a:r>
              <a:rPr lang="en-US" sz="2800" smtClean="0"/>
              <a:t>Nationalism and dissent grew from conquered nations</a:t>
            </a:r>
          </a:p>
          <a:p>
            <a:pPr marL="839788" lvl="1" indent="-49530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tx2"/>
                </a:solidFill>
              </a:rPr>
              <a:t>India: Sepoy Rebellion</a:t>
            </a:r>
          </a:p>
          <a:p>
            <a:pPr marL="839788" lvl="1" indent="-49530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tx2"/>
                </a:solidFill>
              </a:rPr>
              <a:t>China: Boxer Rebellion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280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45E56-64CC-48C4-ADC9-A5F92A55E182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bldLvl="2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2294</TotalTime>
  <Words>1182</Words>
  <Application>Microsoft Office PowerPoint</Application>
  <PresentationFormat>On-screen Show (4:3)</PresentationFormat>
  <Paragraphs>284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Module</vt:lpstr>
      <vt:lpstr>Chart</vt:lpstr>
      <vt:lpstr>The Building of Global Empires</vt:lpstr>
      <vt:lpstr>Imperialism</vt:lpstr>
      <vt:lpstr>Motives</vt:lpstr>
      <vt:lpstr>Motives</vt:lpstr>
      <vt:lpstr>Technological</vt:lpstr>
      <vt:lpstr>Technology: Communications</vt:lpstr>
      <vt:lpstr>Statebuilding:  Imperialism and Management Methods</vt:lpstr>
      <vt:lpstr>Imperialism in Asia</vt:lpstr>
      <vt:lpstr>Europe in Asia</vt:lpstr>
      <vt:lpstr>Imperialism in Asia, ca. 1914 </vt:lpstr>
      <vt:lpstr> India:  ‘The Jewel of the British Crown’ </vt:lpstr>
      <vt:lpstr>Society: Sepoy Rebellion, 1857-58</vt:lpstr>
      <vt:lpstr>Statebuilding:  Early Japanese Expansion</vt:lpstr>
      <vt:lpstr>Imperialism in Central Asia</vt:lpstr>
      <vt:lpstr>Imperialism in Southeast Asia</vt:lpstr>
      <vt:lpstr>Imperialism in Africa</vt:lpstr>
      <vt:lpstr>Europe in Africa</vt:lpstr>
      <vt:lpstr>King Leopold II</vt:lpstr>
      <vt:lpstr>Cecil Rhodes</vt:lpstr>
      <vt:lpstr>The Scramble for Africa (1875-1900)</vt:lpstr>
      <vt:lpstr>The Berlin Conference (1884-1885)</vt:lpstr>
      <vt:lpstr>South African (Boer) War 1899-1902</vt:lpstr>
      <vt:lpstr>Imperialism in Africa, ca. 1914 </vt:lpstr>
      <vt:lpstr>Imperialism in Oceania</vt:lpstr>
      <vt:lpstr>European  Imperialism in Australia</vt:lpstr>
      <vt:lpstr>Imperialism in Oceania, ca. 1914 </vt:lpstr>
      <vt:lpstr>European and Native Population in Australia and New Zealand</vt:lpstr>
      <vt:lpstr>Europe in the Pacific Islands</vt:lpstr>
      <vt:lpstr>Imperialism in the Americas</vt:lpstr>
      <vt:lpstr>US Imperialism</vt:lpstr>
      <vt:lpstr>Spanish-American War  (1898-1899)</vt:lpstr>
      <vt:lpstr>The Panama Canal</vt:lpstr>
      <vt:lpstr>The Aftermath of Imperialism</vt:lpstr>
      <vt:lpstr>Economic Effects</vt:lpstr>
      <vt:lpstr>Social Effect</vt:lpstr>
      <vt:lpstr>Migration</vt:lpstr>
      <vt:lpstr>Labor Migrations</vt:lpstr>
      <vt:lpstr>Nationalism and Anticolonial Movements</vt:lpstr>
      <vt:lpstr>Overall Effects</vt:lpstr>
      <vt:lpstr>Imperialist Statistics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33</dc:title>
  <dc:creator>Henry Abramson</dc:creator>
  <cp:lastModifiedBy>wzc14041</cp:lastModifiedBy>
  <cp:revision>56</cp:revision>
  <dcterms:created xsi:type="dcterms:W3CDTF">2004-11-26T21:26:00Z</dcterms:created>
  <dcterms:modified xsi:type="dcterms:W3CDTF">2010-03-02T14:19:27Z</dcterms:modified>
</cp:coreProperties>
</file>