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theme/themeOverride1.xml" ContentType="application/vnd.openxmlformats-officedocument.themeOverride+xml"/>
  <Override PartName="/ppt/theme/themeOverride2.xml" ContentType="application/vnd.openxmlformats-officedocument.themeOverr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4043" r:id="rId1"/>
  </p:sldMasterIdLst>
  <p:notesMasterIdLst>
    <p:notesMasterId r:id="rId21"/>
  </p:notesMasterIdLst>
  <p:sldIdLst>
    <p:sldId id="367" r:id="rId2"/>
    <p:sldId id="368" r:id="rId3"/>
    <p:sldId id="369" r:id="rId4"/>
    <p:sldId id="370" r:id="rId5"/>
    <p:sldId id="371" r:id="rId6"/>
    <p:sldId id="372" r:id="rId7"/>
    <p:sldId id="373" r:id="rId8"/>
    <p:sldId id="374" r:id="rId9"/>
    <p:sldId id="375" r:id="rId10"/>
    <p:sldId id="376" r:id="rId11"/>
    <p:sldId id="378" r:id="rId12"/>
    <p:sldId id="377" r:id="rId13"/>
    <p:sldId id="379" r:id="rId14"/>
    <p:sldId id="381" r:id="rId15"/>
    <p:sldId id="382" r:id="rId16"/>
    <p:sldId id="384" r:id="rId17"/>
    <p:sldId id="385" r:id="rId18"/>
    <p:sldId id="386" r:id="rId19"/>
    <p:sldId id="387" r:id="rId20"/>
  </p:sldIdLst>
  <p:sldSz cx="9144000" cy="6858000" type="screen4x3"/>
  <p:notesSz cx="6858000" cy="9144000"/>
  <p:defaultTextStyle>
    <a:defPPr>
      <a:defRPr lang="en-US"/>
    </a:defPPr>
    <a:lvl1pPr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1pPr>
    <a:lvl2pPr marL="4572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2pPr>
    <a:lvl3pPr marL="9144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3pPr>
    <a:lvl4pPr marL="13716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4pPr>
    <a:lvl5pPr marL="1828800" algn="l" rtl="0" eaLnBrk="0" fontAlgn="base" hangingPunct="0">
      <a:spcBef>
        <a:spcPct val="0"/>
      </a:spcBef>
      <a:spcAft>
        <a:spcPct val="0"/>
      </a:spcAft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Tahoma" pitchFamily="34" charset="0"/>
        <a:ea typeface="+mn-ea"/>
        <a:cs typeface="Arial" charset="0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Rg st="1" end="19"/>
    <p:penClr>
      <a:srgbClr val="FF0000"/>
    </p:penClr>
  </p:showPr>
  <p:clrMru>
    <a:srgbClr val="FF0000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 autoAdjust="0"/>
    <p:restoredTop sz="94615" autoAdjust="0"/>
  </p:normalViewPr>
  <p:slideViewPr>
    <p:cSldViewPr>
      <p:cViewPr>
        <p:scale>
          <a:sx n="57" d="100"/>
          <a:sy n="57" d="100"/>
        </p:scale>
        <p:origin x="-312" y="-7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25" d="100"/>
        <a:sy n="25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0836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717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717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17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 eaLnBrk="1" hangingPunct="1">
              <a:defRPr sz="1200">
                <a:latin typeface="Arial" charset="0"/>
              </a:defRPr>
            </a:lvl1pPr>
          </a:lstStyle>
          <a:p>
            <a:pPr>
              <a:defRPr/>
            </a:pPr>
            <a:fld id="{8ECD9A28-2F09-429D-BCD2-6739CB289526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Arial" charset="0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slideMaster" Target="../slideMasters/slideMaster1.xml"/><Relationship Id="rId1" Type="http://schemas.openxmlformats.org/officeDocument/2006/relationships/themeOverride" Target="../theme/themeOverride2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513556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5127625"/>
            <a:ext cx="9144000" cy="46038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42"/>
          <p:cNvSpPr>
            <a:spLocks noChangeArrowheads="1"/>
          </p:cNvSpPr>
          <p:nvPr userDrawn="1"/>
        </p:nvSpPr>
        <p:spPr bwMode="auto">
          <a:xfrm>
            <a:off x="1828800" y="6629400"/>
            <a:ext cx="5322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sz="900">
                <a:latin typeface="Arial" charset="0"/>
              </a:rPr>
              <a:t>Copyright © 2006 The McGraw-Hill Companies Inc. Permission Required for Reproduction or Display.</a:t>
            </a:r>
          </a:p>
        </p:txBody>
      </p:sp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3355848"/>
            <a:ext cx="8077200" cy="1673352"/>
          </a:xfrm>
        </p:spPr>
        <p:txBody>
          <a:bodyPr tIns="0" bIns="0" anchor="t"/>
          <a:lstStyle>
            <a:lvl1pPr algn="l">
              <a:defRPr sz="4700" b="1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685800" y="1828800"/>
            <a:ext cx="8077200" cy="1499616"/>
          </a:xfrm>
        </p:spPr>
        <p:txBody>
          <a:bodyPr lIns="118872" tIns="0" rIns="45720" bIns="0" anchor="b"/>
          <a:lstStyle>
            <a:lvl1pPr marL="0" indent="0" algn="l">
              <a:buNone/>
              <a:defRPr sz="2000">
                <a:solidFill>
                  <a:srgbClr val="FFFFFF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299400C-C3B4-42AF-ABC7-7DB6BCA7129E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8701E85-5FEC-4603-8BC7-3FDA1504B810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invGray">
          <a:xfrm>
            <a:off x="6599238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108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ltGray">
          <a:xfrm>
            <a:off x="6648450" y="0"/>
            <a:ext cx="2514600" cy="6858000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781800" y="274640"/>
            <a:ext cx="1905000" cy="5851525"/>
          </a:xfrm>
        </p:spPr>
        <p:txBody>
          <a:bodyPr vert="eaVert"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304800"/>
            <a:ext cx="6019800" cy="5851525"/>
          </a:xfrm>
        </p:spPr>
        <p:txBody>
          <a:bodyPr vert="eaVert"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640013" y="6376988"/>
            <a:ext cx="3836987" cy="365125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2E1FABFC-2136-4B93-B274-B45AF2A30F91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155448"/>
            <a:ext cx="8229600" cy="1252728"/>
          </a:xfrm>
        </p:spPr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88D3C8F8-A52D-4910-AEE1-F4774E614B7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Rectangle 3"/>
          <p:cNvSpPr/>
          <p:nvPr/>
        </p:nvSpPr>
        <p:spPr bwMode="ltGray">
          <a:xfrm>
            <a:off x="0" y="0"/>
            <a:ext cx="9144000" cy="26019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5" name="Rectangle 4"/>
          <p:cNvSpPr/>
          <p:nvPr/>
        </p:nvSpPr>
        <p:spPr bwMode="invGray">
          <a:xfrm>
            <a:off x="0" y="2601913"/>
            <a:ext cx="9144000" cy="46037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49808" y="118872"/>
            <a:ext cx="8013192" cy="1636776"/>
          </a:xfrm>
        </p:spPr>
        <p:txBody>
          <a:bodyPr tIns="0" rIns="91440" bIns="0" anchor="b"/>
          <a:lstStyle>
            <a:lvl1pPr algn="l">
              <a:defRPr sz="4700" b="1" cap="none" baseline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40664" y="1828800"/>
            <a:ext cx="8022336" cy="685800"/>
          </a:xfrm>
        </p:spPr>
        <p:txBody>
          <a:bodyPr lIns="146304" tIns="0" rIns="45720" bIns="0"/>
          <a:lstStyle>
            <a:lvl1pPr marL="0" indent="0">
              <a:buNone/>
              <a:defRPr sz="2000">
                <a:solidFill>
                  <a:srgbClr val="FFFFFF"/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528A0426-B00E-47BC-AB6C-2962BCE2205C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ransition>
    <p:random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773936"/>
            <a:ext cx="4038600" cy="4623816"/>
          </a:xfrm>
        </p:spPr>
        <p:txBody>
          <a:bodyPr lIns="91440"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773936"/>
            <a:ext cx="4038600" cy="4623816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BFD298E-8217-40D2-B1CC-F589880330F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98987"/>
            <a:ext cx="4040188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449512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698987"/>
            <a:ext cx="4041775" cy="715355"/>
          </a:xfrm>
        </p:spPr>
        <p:txBody>
          <a:bodyPr lIns="146304" anchor="ctr"/>
          <a:lstStyle>
            <a:lvl1pPr marL="0" indent="0">
              <a:buNone/>
              <a:defRPr sz="2300" b="1" cap="all" baseline="0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449512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6333093D-51D7-4C60-B274-B768A0A0601D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3EB7583-0197-4635-B264-49356BCD342F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F3CC1F-706B-4156-8D87-C6C053F704A4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14541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7838" y="152400"/>
            <a:ext cx="2523744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19377" y="1743133"/>
            <a:ext cx="5920641" cy="455888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7838" y="1730018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033C250-815C-4C84-866E-47B8A65A0623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masterClrMapping/>
  </p:clrMapOvr>
  <p:transition>
    <p:random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Rectangle 4"/>
          <p:cNvSpPr/>
          <p:nvPr/>
        </p:nvSpPr>
        <p:spPr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6" name="Rectangle 5"/>
          <p:cNvSpPr/>
          <p:nvPr/>
        </p:nvSpPr>
        <p:spPr bwMode="invGray">
          <a:xfrm>
            <a:off x="2855913" y="0"/>
            <a:ext cx="46037" cy="685800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64592" y="155448"/>
            <a:ext cx="2525150" cy="978408"/>
          </a:xfrm>
        </p:spPr>
        <p:txBody>
          <a:bodyPr lIns="73152" bIns="0" anchor="b">
            <a:sp3d prstMaterial="matte"/>
          </a:bodyPr>
          <a:lstStyle>
            <a:lvl1pPr algn="l">
              <a:defRPr sz="2000" b="0"/>
            </a:lvl1pPr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903805" y="1484808"/>
            <a:ext cx="6247397" cy="5373192"/>
          </a:xfrm>
          <a:solidFill>
            <a:schemeClr val="bg2">
              <a:shade val="75000"/>
            </a:schemeClr>
          </a:solidFill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  <a:extLst/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64592" y="1728216"/>
            <a:ext cx="2468880" cy="4572000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  <a:extLst/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7" name="Date Placeholder 4"/>
          <p:cNvSpPr>
            <a:spLocks noGrp="1"/>
          </p:cNvSpPr>
          <p:nvPr>
            <p:ph type="dt" sz="half" idx="10"/>
          </p:nvPr>
        </p:nvSpPr>
        <p:spPr>
          <a:xfrm>
            <a:off x="165100" y="1169988"/>
            <a:ext cx="2522538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Footer Placeholder 5"/>
          <p:cNvSpPr>
            <a:spLocks noGrp="1"/>
          </p:cNvSpPr>
          <p:nvPr>
            <p:ph type="ftr" sz="quarter" idx="11"/>
          </p:nvPr>
        </p:nvSpPr>
        <p:spPr>
          <a:xfrm>
            <a:off x="3035300" y="1169988"/>
            <a:ext cx="5194300" cy="201612"/>
          </a:xfrm>
        </p:spPr>
        <p:txBody>
          <a:bodyPr/>
          <a:lstStyle>
            <a:lvl1pPr>
              <a:defRPr>
                <a:solidFill>
                  <a:schemeClr val="bg1">
                    <a:shade val="50000"/>
                  </a:schemeClr>
                </a:solidFill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339138" y="1169988"/>
            <a:ext cx="733425" cy="201612"/>
          </a:xfrm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A125FD-160C-48D5-ADA6-99B78B9E8349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ransition>
    <p:random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9"/>
          <p:cNvSpPr/>
          <p:nvPr/>
        </p:nvSpPr>
        <p:spPr bwMode="invGray">
          <a:xfrm>
            <a:off x="0" y="1436688"/>
            <a:ext cx="9144000" cy="44450"/>
          </a:xfrm>
          <a:prstGeom prst="rect">
            <a:avLst/>
          </a:prstGeom>
          <a:solidFill>
            <a:srgbClr val="FFFFFF"/>
          </a:solidFill>
          <a:ln w="48000" cap="flat" cmpd="thickThin" algn="ctr">
            <a:noFill/>
            <a:prstDash val="solid"/>
          </a:ln>
          <a:effectLst>
            <a:outerShdw blurRad="31750" dist="10160" dir="5400000" algn="tl" rotWithShape="0">
              <a:srgbClr val="000000">
                <a:alpha val="60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7" name="Rectangle 6"/>
          <p:cNvSpPr/>
          <p:nvPr/>
        </p:nvSpPr>
        <p:spPr bwMode="ltGray">
          <a:xfrm>
            <a:off x="0" y="0"/>
            <a:ext cx="9144000" cy="1433513"/>
          </a:xfrm>
          <a:prstGeom prst="rect">
            <a:avLst/>
          </a:prstGeom>
          <a:solidFill>
            <a:srgbClr val="000000"/>
          </a:solidFill>
          <a:ln w="48000" cap="flat" cmpd="thickThin" algn="ctr">
            <a:noFill/>
            <a:prstDash val="solid"/>
          </a:ln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hangingPunct="1">
              <a:defRPr/>
            </a:pPr>
            <a:endParaRPr lang="en-US"/>
          </a:p>
        </p:txBody>
      </p:sp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152400"/>
            <a:ext cx="8229600" cy="1250950"/>
          </a:xfrm>
          <a:prstGeom prst="rect">
            <a:avLst/>
          </a:prstGeom>
        </p:spPr>
        <p:txBody>
          <a:bodyPr vert="horz" lIns="91440" rIns="45720" rtlCol="0" anchor="ctr">
            <a:normAutofit/>
            <a:scene3d>
              <a:camera prst="orthographicFront"/>
              <a:lightRig rig="threePt" dir="t">
                <a:rot lat="0" lon="0" rev="4800000"/>
              </a:lightRig>
            </a:scene3d>
            <a:sp3d prstMaterial="matte">
              <a:bevelT w="50800" h="10160"/>
            </a:sp3d>
          </a:bodyPr>
          <a:lstStyle>
            <a:extLst/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4101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200" y="1774825"/>
            <a:ext cx="8229600" cy="4625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54864" tIns="9144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477000"/>
            <a:ext cx="2133600" cy="274638"/>
          </a:xfrm>
          <a:prstGeom prst="rect">
            <a:avLst/>
          </a:prstGeom>
        </p:spPr>
        <p:txBody>
          <a:bodyPr vert="horz" lIns="109728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640013" y="6477000"/>
            <a:ext cx="5508625" cy="274638"/>
          </a:xfrm>
          <a:prstGeom prst="rect">
            <a:avLst/>
          </a:prstGeom>
        </p:spPr>
        <p:txBody>
          <a:bodyPr vert="horz" lIns="45720" rIns="45720" bIns="0" rtlCol="0" anchor="b"/>
          <a:lstStyle>
            <a:lvl1pPr algn="l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8204200" y="6477000"/>
            <a:ext cx="733425" cy="274638"/>
          </a:xfrm>
          <a:prstGeom prst="rect">
            <a:avLst/>
          </a:prstGeom>
        </p:spPr>
        <p:txBody>
          <a:bodyPr vert="horz" bIns="0" rtlCol="0" anchor="b"/>
          <a:lstStyle>
            <a:lvl1pPr algn="r" eaLnBrk="1" latinLnBrk="0" hangingPunct="1">
              <a:defRPr kumimoji="0" sz="1200">
                <a:solidFill>
                  <a:schemeClr val="tx1">
                    <a:tint val="95000"/>
                  </a:schemeClr>
                </a:solidFill>
              </a:defRPr>
            </a:lvl1pPr>
            <a:extLst/>
          </a:lstStyle>
          <a:p>
            <a:pPr>
              <a:defRPr/>
            </a:pPr>
            <a:fld id="{2D4D6804-BE14-4CE6-8500-E13C546A81F7}" type="slidenum">
              <a:rPr lang="en-US"/>
              <a:pPr>
                <a:defRPr/>
              </a:pPr>
              <a:t>‹#›</a:t>
            </a:fld>
            <a:endParaRPr lang="en-US"/>
          </a:p>
        </p:txBody>
      </p:sp>
      <p:sp>
        <p:nvSpPr>
          <p:cNvPr id="9" name="Rectangle 42"/>
          <p:cNvSpPr>
            <a:spLocks noChangeArrowheads="1"/>
          </p:cNvSpPr>
          <p:nvPr userDrawn="1"/>
        </p:nvSpPr>
        <p:spPr bwMode="auto">
          <a:xfrm>
            <a:off x="1828800" y="6629400"/>
            <a:ext cx="5322888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none" anchor="ctr">
            <a:spAutoFit/>
          </a:bodyPr>
          <a:lstStyle/>
          <a:p>
            <a:pPr eaLnBrk="1" hangingPunct="1">
              <a:defRPr/>
            </a:pPr>
            <a:r>
              <a:rPr lang="en-US" sz="900">
                <a:latin typeface="Arial" charset="0"/>
              </a:rPr>
              <a:t>Copyright © 2006 The McGraw-Hill Companies Inc. Permission Required for Reproduction or Display.</a:t>
            </a: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4158" r:id="rId1"/>
    <p:sldLayoutId id="2147484152" r:id="rId2"/>
    <p:sldLayoutId id="2147484159" r:id="rId3"/>
    <p:sldLayoutId id="2147484153" r:id="rId4"/>
    <p:sldLayoutId id="2147484154" r:id="rId5"/>
    <p:sldLayoutId id="2147484155" r:id="rId6"/>
    <p:sldLayoutId id="2147484160" r:id="rId7"/>
    <p:sldLayoutId id="2147484161" r:id="rId8"/>
    <p:sldLayoutId id="2147484162" r:id="rId9"/>
    <p:sldLayoutId id="2147484156" r:id="rId10"/>
    <p:sldLayoutId id="2147484163" r:id="rId11"/>
  </p:sldLayoutIdLst>
  <p:transition>
    <p:random/>
  </p:transition>
  <p:timing>
    <p:tnLst>
      <p:par>
        <p:cTn id="1" dur="indefinite" restart="never" nodeType="tmRoot"/>
      </p:par>
    </p:tnLst>
  </p:timing>
  <p:hf hdr="0" ftr="0" dt="0"/>
  <p:txStyles>
    <p:titleStyle>
      <a:lvl1pPr algn="l" rtl="0" eaLnBrk="0" fontAlgn="base" hangingPunct="0">
        <a:spcBef>
          <a:spcPct val="0"/>
        </a:spcBef>
        <a:spcAft>
          <a:spcPct val="0"/>
        </a:spcAft>
        <a:defRPr sz="4500" b="1" kern="1200">
          <a:solidFill>
            <a:srgbClr val="FF8000"/>
          </a:solidFill>
          <a:latin typeface="+mj-lt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5pPr>
      <a:lvl6pPr marL="4572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6pPr>
      <a:lvl7pPr marL="9144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7pPr>
      <a:lvl8pPr marL="13716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8pPr>
      <a:lvl9pPr marL="1828800" algn="l" rtl="0" fontAlgn="base">
        <a:spcBef>
          <a:spcPct val="0"/>
        </a:spcBef>
        <a:spcAft>
          <a:spcPct val="0"/>
        </a:spcAft>
        <a:defRPr sz="4500" b="1">
          <a:solidFill>
            <a:srgbClr val="FF8000"/>
          </a:solidFill>
          <a:latin typeface="Corbel" pitchFamily="34" charset="0"/>
        </a:defRPr>
      </a:lvl9pPr>
      <a:extLst/>
    </p:titleStyle>
    <p:bodyStyle>
      <a:lvl1pPr marL="438150" indent="-319088" algn="l" rtl="0" eaLnBrk="0" fontAlgn="base" hangingPunct="0">
        <a:spcBef>
          <a:spcPct val="0"/>
        </a:spcBef>
        <a:spcAft>
          <a:spcPct val="0"/>
        </a:spcAft>
        <a:buClr>
          <a:schemeClr val="accent1"/>
        </a:buClr>
        <a:buSzPct val="80000"/>
        <a:buFont typeface="Wingdings 2" pitchFamily="18" charset="2"/>
        <a:buChar char="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30250" indent="-27305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90000"/>
        <a:buFont typeface="Wingdings" pitchFamily="2" charset="2"/>
        <a:buChar char="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95363" indent="-228600" algn="l" rtl="0" eaLnBrk="0" fontAlgn="base" hangingPunct="0">
        <a:spcBef>
          <a:spcPct val="20000"/>
        </a:spcBef>
        <a:spcAft>
          <a:spcPct val="0"/>
        </a:spcAft>
        <a:buClr>
          <a:srgbClr val="1B587C"/>
        </a:buClr>
        <a:buFont typeface="Arial" charset="0"/>
        <a:buChar char="▪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216025" indent="-182563" algn="l" rtl="0" eaLnBrk="0" fontAlgn="base" hangingPunct="0">
        <a:spcBef>
          <a:spcPct val="20000"/>
        </a:spcBef>
        <a:spcAft>
          <a:spcPct val="0"/>
        </a:spcAft>
        <a:buClr>
          <a:srgbClr val="4E8542"/>
        </a:buClr>
        <a:buFont typeface="Arial" charset="0"/>
        <a:buChar char="▪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25575" indent="-182563" algn="l" rtl="0" eaLnBrk="0" fontAlgn="base" hangingPunct="0">
        <a:spcBef>
          <a:spcPct val="20000"/>
        </a:spcBef>
        <a:spcAft>
          <a:spcPct val="0"/>
        </a:spcAft>
        <a:buClr>
          <a:srgbClr val="604878"/>
        </a:buClr>
        <a:buFont typeface="Wingdings 3" pitchFamily="18" charset="2"/>
        <a:buChar char=""/>
        <a:defRPr lang="en-US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627632" indent="-182880" algn="l" rtl="0" eaLnBrk="1" latinLnBrk="0" hangingPunct="1">
        <a:spcBef>
          <a:spcPct val="20000"/>
        </a:spcBef>
        <a:buClr>
          <a:schemeClr val="accent6"/>
        </a:buClr>
        <a:buSzPct val="100000"/>
        <a:buFont typeface="Wingdings 2"/>
        <a:buChar char="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1828800" indent="-182880" algn="l" rtl="0" eaLnBrk="1" latinLnBrk="0" hangingPunct="1">
        <a:spcBef>
          <a:spcPct val="20000"/>
        </a:spcBef>
        <a:buClr>
          <a:schemeClr val="accent1"/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2029968" indent="-182880" algn="l" rtl="0" eaLnBrk="1" latinLnBrk="0" hangingPunct="1">
        <a:spcBef>
          <a:spcPct val="20000"/>
        </a:spcBef>
        <a:buClr>
          <a:schemeClr val="accent2"/>
        </a:buClr>
        <a:buFont typeface="Wingdings 2" pitchFamily="18" charset="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2231136" indent="-182880" algn="l" rtl="0" eaLnBrk="1" latinLnBrk="0" hangingPunct="1">
        <a:spcBef>
          <a:spcPct val="20000"/>
        </a:spcBef>
        <a:buClr>
          <a:schemeClr val="accent3"/>
        </a:buClr>
        <a:buFont typeface="Wingdings 2" pitchFamily="18" charset="2"/>
        <a:buChar char=""/>
        <a:defRPr kumimoji="0" sz="1800" kern="1200" baseline="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gif"/><Relationship Id="rId1" Type="http://schemas.openxmlformats.org/officeDocument/2006/relationships/slideLayout" Target="../slideLayouts/slideLayout4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4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4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4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4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sz="6000" dirty="0" smtClean="0">
                <a:solidFill>
                  <a:schemeClr val="accent1"/>
                </a:solidFill>
              </a:rPr>
              <a:t>The Americas in the Age of Independence</a:t>
            </a:r>
            <a:r>
              <a:rPr lang="en-US" sz="4000" dirty="0" smtClean="0">
                <a:solidFill>
                  <a:schemeClr val="hlink"/>
                </a:solidFill>
              </a:rPr>
              <a:t/>
            </a:r>
            <a:br>
              <a:rPr lang="en-US" sz="4000" dirty="0" smtClean="0">
                <a:solidFill>
                  <a:schemeClr val="hlink"/>
                </a:solidFill>
              </a:rPr>
            </a:br>
            <a:endParaRPr lang="en-US" sz="4000" dirty="0" smtClean="0">
              <a:solidFill>
                <a:schemeClr val="hlink"/>
              </a:solidFill>
            </a:endParaRPr>
          </a:p>
        </p:txBody>
      </p:sp>
      <p:sp>
        <p:nvSpPr>
          <p:cNvPr id="5" name="Subtitle 4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FC2C6C7-94C0-4D02-B03C-4D5061B4D784}" type="slidenum">
              <a:rPr lang="en-US"/>
              <a:pPr>
                <a:defRPr/>
              </a:pPr>
              <a:t>1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A9B0173-C9A9-4EFE-B940-B7CB20C3C78E}" type="slidenum">
              <a:rPr lang="en-US"/>
              <a:pPr>
                <a:defRPr/>
              </a:pPr>
              <a:t>10</a:t>
            </a:fld>
            <a:endParaRPr lang="en-US"/>
          </a:p>
        </p:txBody>
      </p:sp>
      <p:sp>
        <p:nvSpPr>
          <p:cNvPr id="57348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Canada</a:t>
            </a:r>
          </a:p>
        </p:txBody>
      </p:sp>
      <p:sp>
        <p:nvSpPr>
          <p:cNvPr id="110596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CE40974-9F3F-4A30-B033-D8D13916C8B7}" type="slidenum">
              <a:rPr lang="en-US"/>
              <a:pPr>
                <a:defRPr/>
              </a:pPr>
              <a:t>11</a:t>
            </a:fld>
            <a:endParaRPr lang="en-US"/>
          </a:p>
        </p:txBody>
      </p:sp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ctr" eaLnBrk="1" hangingPunct="1">
              <a:defRPr/>
            </a:pPr>
            <a:r>
              <a:rPr lang="en-US" dirty="0" smtClean="0"/>
              <a:t>The Dominion of Canada </a:t>
            </a:r>
            <a:br>
              <a:rPr lang="en-US" dirty="0" smtClean="0"/>
            </a:br>
            <a:r>
              <a:rPr lang="en-US" dirty="0" smtClean="0"/>
              <a:t>19</a:t>
            </a:r>
            <a:r>
              <a:rPr lang="en-US" baseline="30000" dirty="0" smtClean="0"/>
              <a:t>th</a:t>
            </a:r>
            <a:r>
              <a:rPr lang="en-US" dirty="0" smtClean="0"/>
              <a:t> century </a:t>
            </a:r>
          </a:p>
        </p:txBody>
      </p:sp>
      <p:pic>
        <p:nvPicPr>
          <p:cNvPr id="111620" name="Picture 7" descr="ben57549_3102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981200"/>
            <a:ext cx="9144000" cy="48768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Statebuilding</a:t>
            </a:r>
            <a:r>
              <a:rPr lang="en-US" sz="4000" dirty="0" smtClean="0"/>
              <a:t>: Independence</a:t>
            </a:r>
          </a:p>
        </p:txBody>
      </p:sp>
      <p:sp>
        <p:nvSpPr>
          <p:cNvPr id="11264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447800"/>
            <a:ext cx="4495800" cy="4949825"/>
          </a:xfrm>
        </p:spPr>
        <p:txBody>
          <a:bodyPr/>
          <a:lstStyle/>
          <a:p>
            <a:pPr eaLnBrk="1" hangingPunct="1"/>
            <a:r>
              <a:rPr lang="en-US" b="1" dirty="0" smtClean="0"/>
              <a:t>Regional divisions </a:t>
            </a:r>
          </a:p>
          <a:p>
            <a:pPr lvl="1" eaLnBrk="1" hangingPunct="1"/>
            <a:r>
              <a:rPr lang="en-US" sz="2800" b="1" dirty="0" smtClean="0"/>
              <a:t>British and French Canadians</a:t>
            </a:r>
          </a:p>
          <a:p>
            <a:pPr eaLnBrk="1" hangingPunct="1"/>
            <a:r>
              <a:rPr lang="en-US" b="1" dirty="0" smtClean="0"/>
              <a:t>Concessions made to large French population from British</a:t>
            </a:r>
          </a:p>
          <a:p>
            <a:pPr eaLnBrk="1" hangingPunct="1"/>
            <a:r>
              <a:rPr lang="en-US" b="1" dirty="0" smtClean="0"/>
              <a:t>British North America Act of 1867</a:t>
            </a:r>
          </a:p>
          <a:p>
            <a:pPr lvl="1" eaLnBrk="1" hangingPunct="1"/>
            <a:r>
              <a:rPr lang="en-US" sz="2800" b="1" dirty="0" smtClean="0"/>
              <a:t>Dominion of Canada</a:t>
            </a:r>
          </a:p>
          <a:p>
            <a:pPr lvl="2" eaLnBrk="1" hangingPunct="1"/>
            <a:r>
              <a:rPr lang="en-US" sz="2800" b="1" dirty="0" smtClean="0"/>
              <a:t>Joins Quebec, Ontario, Nova Scotia and New Brunswick </a:t>
            </a:r>
          </a:p>
          <a:p>
            <a:pPr lvl="1" eaLnBrk="1" hangingPunct="1"/>
            <a:endParaRPr lang="en-US" dirty="0" smtClean="0"/>
          </a:p>
        </p:txBody>
      </p:sp>
      <p:pic>
        <p:nvPicPr>
          <p:cNvPr id="7" name="Content Placeholder 6" descr="1.gif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752601"/>
            <a:ext cx="4038600" cy="47244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F9B2C955-6A6F-4C0F-92CF-613E99F16025}" type="slidenum">
              <a:rPr lang="en-US"/>
              <a:pPr>
                <a:defRPr/>
              </a:pPr>
              <a:t>12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2429C4E-DD97-4011-8221-2D6BE457107B}" type="slidenum">
              <a:rPr lang="en-US"/>
              <a:pPr>
                <a:defRPr/>
              </a:pPr>
              <a:t>13</a:t>
            </a:fld>
            <a:endParaRPr lang="en-US"/>
          </a:p>
        </p:txBody>
      </p:sp>
      <p:sp>
        <p:nvSpPr>
          <p:cNvPr id="307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Economy</a:t>
            </a:r>
          </a:p>
        </p:txBody>
      </p:sp>
      <p:sp>
        <p:nvSpPr>
          <p:cNvPr id="11366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1066800" y="1981200"/>
            <a:ext cx="7543800" cy="4572000"/>
          </a:xfrm>
        </p:spPr>
        <p:txBody>
          <a:bodyPr/>
          <a:lstStyle/>
          <a:p>
            <a:pPr eaLnBrk="1" hangingPunct="1"/>
            <a:r>
              <a:rPr lang="en-US" smtClean="0"/>
              <a:t>British investments in Canada</a:t>
            </a:r>
          </a:p>
          <a:p>
            <a:pPr eaLnBrk="1" hangingPunct="1"/>
            <a:r>
              <a:rPr lang="en-US" smtClean="0"/>
              <a:t>Policy of economic development</a:t>
            </a:r>
          </a:p>
          <a:p>
            <a:pPr lvl="1" eaLnBrk="1" hangingPunct="1"/>
            <a:r>
              <a:rPr lang="en-US" sz="3200" smtClean="0"/>
              <a:t>The National Policy</a:t>
            </a:r>
          </a:p>
          <a:p>
            <a:pPr lvl="2" eaLnBrk="1" hangingPunct="1"/>
            <a:r>
              <a:rPr lang="en-US" sz="3200" smtClean="0"/>
              <a:t>Attract migrants, promote start-up industries, build transportation infrastructure</a:t>
            </a:r>
          </a:p>
          <a:p>
            <a:pPr eaLnBrk="1" hangingPunct="1"/>
            <a:r>
              <a:rPr lang="en-US" smtClean="0"/>
              <a:t>U.S. also invests in Canada, owning 30% of Canadian industry by 1918</a:t>
            </a:r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B34D660-A2E3-4615-AE28-4830E8C96741}" type="slidenum">
              <a:rPr lang="en-US"/>
              <a:pPr>
                <a:defRPr/>
              </a:pPr>
              <a:t>14</a:t>
            </a:fld>
            <a:endParaRPr lang="en-US"/>
          </a:p>
        </p:txBody>
      </p:sp>
      <p:sp>
        <p:nvSpPr>
          <p:cNvPr id="59396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Latin America</a:t>
            </a:r>
          </a:p>
        </p:txBody>
      </p:sp>
      <p:sp>
        <p:nvSpPr>
          <p:cNvPr id="114692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2BD2EA4A-249E-4943-9AB6-38980350EB40}" type="slidenum">
              <a:rPr lang="en-US"/>
              <a:pPr>
                <a:defRPr/>
              </a:pPr>
              <a:t>15</a:t>
            </a:fld>
            <a:endParaRPr lang="en-US"/>
          </a:p>
        </p:txBody>
      </p:sp>
      <p:sp>
        <p:nvSpPr>
          <p:cNvPr id="1229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mtClean="0"/>
              <a:t>Latin America in the nineteenth century </a:t>
            </a:r>
          </a:p>
        </p:txBody>
      </p:sp>
      <p:pic>
        <p:nvPicPr>
          <p:cNvPr id="115716" name="Picture 7" descr="ben57549_3103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0"/>
            <a:ext cx="9144000" cy="68580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Statebuilding</a:t>
            </a:r>
            <a:r>
              <a:rPr lang="en-US" dirty="0" smtClean="0"/>
              <a:t>: Mexico</a:t>
            </a:r>
          </a:p>
        </p:txBody>
      </p:sp>
      <p:sp>
        <p:nvSpPr>
          <p:cNvPr id="11673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524000"/>
            <a:ext cx="4495800" cy="4873625"/>
          </a:xfrm>
        </p:spPr>
        <p:txBody>
          <a:bodyPr/>
          <a:lstStyle/>
          <a:p>
            <a:pPr eaLnBrk="1" hangingPunct="1"/>
            <a:r>
              <a:rPr lang="en-US" smtClean="0"/>
              <a:t>reform government of Benito Juárez (1806-1872)</a:t>
            </a:r>
          </a:p>
          <a:p>
            <a:pPr lvl="1" eaLnBrk="1" hangingPunct="1"/>
            <a:r>
              <a:rPr lang="en-US" sz="2800" smtClean="0"/>
              <a:t>Attempts to limit power of military, church</a:t>
            </a:r>
          </a:p>
          <a:p>
            <a:pPr lvl="1" eaLnBrk="1" hangingPunct="1"/>
            <a:r>
              <a:rPr lang="en-US" sz="2800" smtClean="0"/>
              <a:t>forced out of Mexico City</a:t>
            </a:r>
          </a:p>
          <a:p>
            <a:pPr eaLnBrk="1" hangingPunct="1"/>
            <a:r>
              <a:rPr lang="en-US" smtClean="0"/>
              <a:t>Europeans intervene to collect investments</a:t>
            </a:r>
          </a:p>
          <a:p>
            <a:pPr lvl="1" eaLnBrk="1" hangingPunct="1"/>
            <a:r>
              <a:rPr lang="en-US" sz="2800" smtClean="0"/>
              <a:t>French, Mexican forces clash in 1862</a:t>
            </a:r>
          </a:p>
          <a:p>
            <a:pPr eaLnBrk="1" hangingPunct="1"/>
            <a:endParaRPr lang="en-US" smtClean="0"/>
          </a:p>
        </p:txBody>
      </p:sp>
      <p:pic>
        <p:nvPicPr>
          <p:cNvPr id="7" name="Content Placeholder 6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5476874" y="1752600"/>
            <a:ext cx="3286125" cy="4648200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5A5000E-D83A-403F-BFC5-E4F9CF83DA17}" type="slidenum">
              <a:rPr lang="en-US"/>
              <a:pPr>
                <a:defRPr/>
              </a:pPr>
              <a:t>16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7650" name="Rectangle 2"/>
          <p:cNvSpPr>
            <a:spLocks noGrp="1" noChangeArrowheads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eaLnBrk="1" hangingPunct="1">
              <a:defRPr/>
            </a:pPr>
            <a:r>
              <a:rPr lang="en-US" sz="4000" dirty="0" err="1" smtClean="0"/>
              <a:t>Statebuilding</a:t>
            </a:r>
            <a:r>
              <a:rPr lang="en-US" sz="4000" dirty="0" smtClean="0"/>
              <a:t>: </a:t>
            </a:r>
            <a:br>
              <a:rPr lang="en-US" sz="4000" dirty="0" smtClean="0"/>
            </a:br>
            <a:r>
              <a:rPr lang="en-US" sz="4000" dirty="0" smtClean="0"/>
              <a:t>The Mexican Revolution (1911-1920)</a:t>
            </a:r>
          </a:p>
        </p:txBody>
      </p:sp>
      <p:sp>
        <p:nvSpPr>
          <p:cNvPr id="117763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2286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dirty="0" smtClean="0"/>
              <a:t>overthrow dictator </a:t>
            </a:r>
            <a:r>
              <a:rPr lang="en-US" dirty="0" err="1" smtClean="0"/>
              <a:t>Porfirio</a:t>
            </a:r>
            <a:r>
              <a:rPr lang="en-US" dirty="0" smtClean="0"/>
              <a:t> </a:t>
            </a:r>
            <a:r>
              <a:rPr lang="en-US" dirty="0" err="1" smtClean="0"/>
              <a:t>Díaz</a:t>
            </a:r>
            <a:r>
              <a:rPr lang="en-US" dirty="0" smtClean="0"/>
              <a:t> (1830-1915)</a:t>
            </a:r>
          </a:p>
          <a:p>
            <a:pPr eaLnBrk="1" hangingPunct="1"/>
            <a:r>
              <a:rPr lang="en-US" dirty="0" smtClean="0"/>
              <a:t>Revolutionary leaders </a:t>
            </a:r>
          </a:p>
          <a:p>
            <a:pPr lvl="1" eaLnBrk="1" hangingPunct="1"/>
            <a:r>
              <a:rPr lang="en-US" b="1" dirty="0" err="1" smtClean="0"/>
              <a:t>Emiliano</a:t>
            </a:r>
            <a:r>
              <a:rPr lang="en-US" b="1" dirty="0" smtClean="0"/>
              <a:t> Zapata</a:t>
            </a:r>
          </a:p>
          <a:p>
            <a:pPr lvl="1" eaLnBrk="1" hangingPunct="1"/>
            <a:r>
              <a:rPr lang="en-US" b="1" dirty="0" smtClean="0"/>
              <a:t>Francisco (</a:t>
            </a:r>
            <a:r>
              <a:rPr lang="en-US" b="1" dirty="0" err="1" smtClean="0"/>
              <a:t>Pancho</a:t>
            </a:r>
            <a:r>
              <a:rPr lang="en-US" b="1" dirty="0" smtClean="0"/>
              <a:t>) Villa</a:t>
            </a:r>
          </a:p>
          <a:p>
            <a:pPr eaLnBrk="1" hangingPunct="1"/>
            <a:r>
              <a:rPr lang="en-US" dirty="0" smtClean="0"/>
              <a:t>Popular, but unable to take major cities</a:t>
            </a:r>
          </a:p>
          <a:p>
            <a:pPr eaLnBrk="1" hangingPunct="1"/>
            <a:r>
              <a:rPr lang="en-US" dirty="0" smtClean="0"/>
              <a:t>Mexican Constitution of 1917</a:t>
            </a:r>
          </a:p>
        </p:txBody>
      </p:sp>
      <p:pic>
        <p:nvPicPr>
          <p:cNvPr id="7" name="Content Placeholder 6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495800" y="1828800"/>
            <a:ext cx="4191000" cy="441959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BC831AB-CD33-4520-9215-4C9AF7B81296}" type="slidenum">
              <a:rPr lang="en-US"/>
              <a:pPr>
                <a:defRPr/>
              </a:pPr>
              <a:t>17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Economics</a:t>
            </a:r>
          </a:p>
        </p:txBody>
      </p:sp>
      <p:sp>
        <p:nvSpPr>
          <p:cNvPr id="118787" name="Rectangle 3"/>
          <p:cNvSpPr>
            <a:spLocks noGrp="1" noChangeArrowheads="1"/>
          </p:cNvSpPr>
          <p:nvPr>
            <p:ph idx="1"/>
          </p:nvPr>
        </p:nvSpPr>
        <p:spPr/>
        <p:txBody>
          <a:bodyPr/>
          <a:lstStyle/>
          <a:p>
            <a:pPr eaLnBrk="1" hangingPunct="1"/>
            <a:r>
              <a:rPr lang="en-US" sz="4000" dirty="0" smtClean="0"/>
              <a:t>Limited foreign investment</a:t>
            </a:r>
          </a:p>
          <a:p>
            <a:pPr lvl="1" eaLnBrk="1" hangingPunct="1"/>
            <a:r>
              <a:rPr lang="en-US" sz="4000" dirty="0" smtClean="0"/>
              <a:t>Small size of Latin American markets</a:t>
            </a:r>
          </a:p>
          <a:p>
            <a:pPr eaLnBrk="1" hangingPunct="1"/>
            <a:r>
              <a:rPr lang="en-US" sz="4000" dirty="0" smtClean="0"/>
              <a:t>Foreign interest in exploiting raw materials</a:t>
            </a:r>
          </a:p>
          <a:p>
            <a:pPr eaLnBrk="1" hangingPunct="1"/>
            <a:r>
              <a:rPr lang="en-US" sz="4000" dirty="0" smtClean="0"/>
              <a:t>Limited industrializing initiatives foiled by government corruption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E054FF2-5963-421D-AC31-9FF829D6ED6E}" type="slidenum">
              <a:rPr lang="en-US"/>
              <a:pPr>
                <a:defRPr/>
              </a:pPr>
              <a:t>18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AB275718-A3AB-4E40-963D-F5DDA2AE68FB}" type="slidenum">
              <a:rPr lang="en-US"/>
              <a:pPr>
                <a:defRPr/>
              </a:pPr>
              <a:t>19</a:t>
            </a:fld>
            <a:endParaRPr lang="en-US"/>
          </a:p>
        </p:txBody>
      </p:sp>
      <p:sp>
        <p:nvSpPr>
          <p:cNvPr id="36866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Culture</a:t>
            </a:r>
          </a:p>
        </p:txBody>
      </p:sp>
      <p:sp>
        <p:nvSpPr>
          <p:cNvPr id="119812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04800" y="1600200"/>
            <a:ext cx="4457700" cy="5029200"/>
          </a:xfrm>
        </p:spPr>
        <p:txBody>
          <a:bodyPr/>
          <a:lstStyle/>
          <a:p>
            <a:pPr eaLnBrk="1" hangingPunct="1"/>
            <a:r>
              <a:rPr lang="en-US" b="1" smtClean="0"/>
              <a:t>Complex social structure, based on racial background</a:t>
            </a:r>
          </a:p>
          <a:p>
            <a:pPr lvl="1" eaLnBrk="1" hangingPunct="1"/>
            <a:r>
              <a:rPr lang="en-US" sz="2800" b="1" smtClean="0"/>
              <a:t>Europeans, natives, African slaves, and combinations thereof</a:t>
            </a:r>
          </a:p>
          <a:p>
            <a:pPr eaLnBrk="1" hangingPunct="1"/>
            <a:r>
              <a:rPr lang="en-US" b="1" smtClean="0"/>
              <a:t>Increasing migration in from Asia</a:t>
            </a:r>
          </a:p>
          <a:p>
            <a:pPr eaLnBrk="1" hangingPunct="1"/>
            <a:r>
              <a:rPr lang="en-US" b="1" smtClean="0"/>
              <a:t>Symbol of rural culture: the </a:t>
            </a:r>
            <a:r>
              <a:rPr lang="en-US" b="1" i="1" smtClean="0"/>
              <a:t>gaucho</a:t>
            </a:r>
            <a:r>
              <a:rPr lang="en-US" b="1" smtClean="0"/>
              <a:t> cowboy</a:t>
            </a:r>
          </a:p>
          <a:p>
            <a:pPr lvl="1" eaLnBrk="1" hangingPunct="1"/>
            <a:endParaRPr lang="en-US" sz="2800" b="1" smtClean="0"/>
          </a:p>
        </p:txBody>
      </p:sp>
      <p:sp>
        <p:nvSpPr>
          <p:cNvPr id="119813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dirty="0" smtClean="0"/>
          </a:p>
        </p:txBody>
      </p:sp>
      <p:pic>
        <p:nvPicPr>
          <p:cNvPr id="6" name="Picture 5" descr="1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4724400" y="1676400"/>
            <a:ext cx="3886200" cy="4876800"/>
          </a:xfrm>
          <a:prstGeom prst="rect">
            <a:avLst/>
          </a:prstGeom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Rectangle 20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CC7E25A-ADE3-468F-A731-86AD7FAF7F52}" type="slidenum">
              <a:rPr lang="en-US"/>
              <a:pPr>
                <a:defRPr/>
              </a:pPr>
              <a:t>2</a:t>
            </a:fld>
            <a:endParaRPr lang="en-US"/>
          </a:p>
        </p:txBody>
      </p:sp>
      <p:sp>
        <p:nvSpPr>
          <p:cNvPr id="61444" name="Rectangle 4"/>
          <p:cNvSpPr>
            <a:spLocks noGrp="1" noChangeArrowheads="1"/>
          </p:cNvSpPr>
          <p:nvPr>
            <p:ph type="ctr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mtClean="0"/>
              <a:t>United States</a:t>
            </a:r>
          </a:p>
        </p:txBody>
      </p:sp>
      <p:sp>
        <p:nvSpPr>
          <p:cNvPr id="102404" name="Rectangle 5"/>
          <p:cNvSpPr>
            <a:spLocks noGrp="1" noChangeArrowheads="1"/>
          </p:cNvSpPr>
          <p:nvPr>
            <p:ph type="subTitle" idx="1"/>
          </p:nvPr>
        </p:nvSpPr>
        <p:spPr>
          <a:xfrm>
            <a:off x="685800" y="1828800"/>
            <a:ext cx="8077200" cy="1500188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err="1" smtClean="0"/>
              <a:t>Statebuilding</a:t>
            </a:r>
            <a:endParaRPr lang="en-US" dirty="0" smtClean="0"/>
          </a:p>
        </p:txBody>
      </p:sp>
      <p:sp>
        <p:nvSpPr>
          <p:cNvPr id="103427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304800" y="1676400"/>
            <a:ext cx="4457700" cy="4419600"/>
          </a:xfrm>
        </p:spPr>
        <p:txBody>
          <a:bodyPr/>
          <a:lstStyle/>
          <a:p>
            <a:pPr eaLnBrk="1" hangingPunct="1">
              <a:lnSpc>
                <a:spcPct val="90000"/>
              </a:lnSpc>
            </a:pPr>
            <a:r>
              <a:rPr lang="en-US" sz="2400" b="1" smtClean="0"/>
              <a:t>Expansion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Britain cedes territories from war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Louisiana Territory, 1803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Settlers move west</a:t>
            </a:r>
          </a:p>
          <a:p>
            <a:pPr eaLnBrk="1" hangingPunct="1">
              <a:lnSpc>
                <a:spcPct val="90000"/>
              </a:lnSpc>
            </a:pPr>
            <a:r>
              <a:rPr lang="en-US" sz="2400" b="1" smtClean="0"/>
              <a:t>“Manifest Destiny” to occupy all lands between Atlantic and Pacific</a:t>
            </a:r>
          </a:p>
          <a:p>
            <a:pPr lvl="1" eaLnBrk="1" hangingPunct="1"/>
            <a:r>
              <a:rPr lang="en-US" b="1" smtClean="0"/>
              <a:t>Native peoples resist incursions </a:t>
            </a:r>
          </a:p>
          <a:p>
            <a:pPr lvl="1" eaLnBrk="1" hangingPunct="1"/>
            <a:r>
              <a:rPr lang="en-US" b="1" smtClean="0"/>
              <a:t>U.S. Indian Removal Act of 1830 drives natives into Oklahoma</a:t>
            </a:r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lvl="1" eaLnBrk="1" hangingPunct="1">
              <a:lnSpc>
                <a:spcPct val="90000"/>
              </a:lnSpc>
            </a:pPr>
            <a:endParaRPr lang="en-US" smtClean="0"/>
          </a:p>
          <a:p>
            <a:pPr eaLnBrk="1" hangingPunct="1">
              <a:lnSpc>
                <a:spcPct val="90000"/>
              </a:lnSpc>
            </a:pPr>
            <a:endParaRPr lang="en-US" smtClean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6C1217A-9BBC-4F2D-BEC0-52DC38D17887}" type="slidenum">
              <a:rPr lang="en-US"/>
              <a:pPr>
                <a:defRPr/>
              </a:pPr>
              <a:t>3</a:t>
            </a:fld>
            <a:endParaRPr lang="en-US"/>
          </a:p>
        </p:txBody>
      </p:sp>
      <p:pic>
        <p:nvPicPr>
          <p:cNvPr id="103429" name="Content Placeholder 6" descr="4tear44b"/>
          <p:cNvPicPr>
            <a:picLocks noGrp="1" noChangeAspect="1" noChangeArrowheads="1"/>
          </p:cNvPicPr>
          <p:nvPr>
            <p:ph sz="half" idx="2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4648200" y="1524000"/>
            <a:ext cx="4267200" cy="51054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E304BB85-96E1-4A5A-9F0E-8BF77A3A0659}" type="slidenum">
              <a:rPr lang="en-US"/>
              <a:pPr>
                <a:defRPr/>
              </a:pPr>
              <a:t>4</a:t>
            </a:fld>
            <a:endParaRPr lang="en-US"/>
          </a:p>
        </p:txBody>
      </p:sp>
      <p:sp>
        <p:nvSpPr>
          <p:cNvPr id="717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err="1" smtClean="0"/>
              <a:t>Statebuilding</a:t>
            </a:r>
            <a:endParaRPr lang="en-US" sz="4000" dirty="0" smtClean="0"/>
          </a:p>
        </p:txBody>
      </p:sp>
      <p:pic>
        <p:nvPicPr>
          <p:cNvPr id="104452" name="Picture 8" descr="ben57549_3101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rcRect/>
          <a:stretch>
            <a:fillRect/>
          </a:stretch>
        </p:blipFill>
        <p:spPr>
          <a:xfrm>
            <a:off x="0" y="1447800"/>
            <a:ext cx="9144000" cy="5410200"/>
          </a:xfrm>
          <a:noFill/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BC68AC93-D9C1-466E-88DD-76FC009669A4}" type="slidenum">
              <a:rPr lang="en-US"/>
              <a:pPr>
                <a:defRPr/>
              </a:pPr>
              <a:t>5</a:t>
            </a:fld>
            <a:endParaRPr lang="en-US"/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3600" dirty="0" err="1" smtClean="0"/>
              <a:t>Statebuilding</a:t>
            </a:r>
            <a:r>
              <a:rPr lang="en-US" sz="3600" dirty="0" smtClean="0"/>
              <a:t>: </a:t>
            </a:r>
            <a:br>
              <a:rPr lang="en-US" sz="3600" dirty="0" smtClean="0"/>
            </a:br>
            <a:r>
              <a:rPr lang="en-US" sz="3600" dirty="0" smtClean="0"/>
              <a:t>The Mexican-American War (1845-1848)</a:t>
            </a:r>
          </a:p>
        </p:txBody>
      </p:sp>
      <p:sp>
        <p:nvSpPr>
          <p:cNvPr id="105476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smtClean="0"/>
              <a:t>Mexico then included Texas, California, New Mexico</a:t>
            </a:r>
          </a:p>
          <a:p>
            <a:pPr eaLnBrk="1" hangingPunct="1"/>
            <a:r>
              <a:rPr lang="en-US" sz="2400" smtClean="0"/>
              <a:t>Texas declares independence from Mexico in 1836</a:t>
            </a:r>
          </a:p>
          <a:p>
            <a:pPr eaLnBrk="1" hangingPunct="1"/>
            <a:r>
              <a:rPr lang="en-US" sz="2400" smtClean="0"/>
              <a:t>Small armed conflict begins</a:t>
            </a:r>
          </a:p>
          <a:p>
            <a:pPr eaLnBrk="1" hangingPunct="1"/>
            <a:r>
              <a:rPr lang="en-US" sz="2400" smtClean="0"/>
              <a:t>Treaty of Guadalupe Hidalgo (1848)</a:t>
            </a:r>
          </a:p>
        </p:txBody>
      </p:sp>
      <p:pic>
        <p:nvPicPr>
          <p:cNvPr id="105477" name="Picture 5" descr="Alamo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371600" y="3810000"/>
            <a:ext cx="6705600" cy="2743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Culture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z="2400" b="1" smtClean="0"/>
              <a:t>U.S. population most culturally diverse in the hemisphere</a:t>
            </a:r>
          </a:p>
          <a:p>
            <a:pPr eaLnBrk="1" hangingPunct="1"/>
            <a:r>
              <a:rPr lang="en-US" sz="2400" b="1" smtClean="0"/>
              <a:t>Indigenous peoples subject to formal policy of forced assimilation</a:t>
            </a:r>
          </a:p>
          <a:p>
            <a:pPr lvl="1" eaLnBrk="1" hangingPunct="1"/>
            <a:r>
              <a:rPr lang="en-US" b="1" smtClean="0"/>
              <a:t>Dawes Security Act of 1887</a:t>
            </a:r>
          </a:p>
          <a:p>
            <a:pPr lvl="1" eaLnBrk="1" hangingPunct="1"/>
            <a:r>
              <a:rPr lang="en-US" b="1" smtClean="0"/>
              <a:t>Native children taken from families, enrolled in white-controlled boarding schools</a:t>
            </a:r>
          </a:p>
        </p:txBody>
      </p:sp>
      <p:pic>
        <p:nvPicPr>
          <p:cNvPr id="7" name="Content Placeholder 6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572000" y="1600200"/>
            <a:ext cx="4191000" cy="5029199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F2D65C3-33B4-43D5-B21F-3E4529575DF9}" type="slidenum">
              <a:rPr lang="en-US"/>
              <a:pPr>
                <a:defRPr/>
              </a:pPr>
              <a:t>6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CCEEE38F-590C-440F-B6C8-E470B22D6129}" type="slidenum">
              <a:rPr lang="en-US"/>
              <a:pPr>
                <a:defRPr/>
              </a:pPr>
              <a:t>7</a:t>
            </a:fld>
            <a:endParaRPr lang="en-US"/>
          </a:p>
        </p:txBody>
      </p:sp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Economy</a:t>
            </a:r>
          </a:p>
        </p:txBody>
      </p:sp>
      <p:sp>
        <p:nvSpPr>
          <p:cNvPr id="107524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 eaLnBrk="1" hangingPunct="1"/>
            <a:r>
              <a:rPr lang="en-US" sz="2400" b="1" smtClean="0"/>
              <a:t>Tobacco cultivation on decline, but cotton industry spurs new demand for slaves</a:t>
            </a:r>
          </a:p>
          <a:p>
            <a:pPr eaLnBrk="1" hangingPunct="1"/>
            <a:r>
              <a:rPr lang="en-US" sz="2400" b="1" smtClean="0"/>
              <a:t>U.S. slave population rises from 500,000 in 1770 to 2 million in 1820</a:t>
            </a:r>
          </a:p>
          <a:p>
            <a:pPr eaLnBrk="1" hangingPunct="1"/>
            <a:r>
              <a:rPr lang="en-US" sz="2400" b="1" smtClean="0"/>
              <a:t>British capital spurs vast expansion of U.S. industry</a:t>
            </a:r>
          </a:p>
          <a:p>
            <a:pPr eaLnBrk="1" hangingPunct="1"/>
            <a:r>
              <a:rPr lang="en-US" sz="2400" b="1" smtClean="0"/>
              <a:t>Massive expansion of rail system: </a:t>
            </a:r>
          </a:p>
          <a:p>
            <a:pPr lvl="1" eaLnBrk="1" hangingPunct="1"/>
            <a:r>
              <a:rPr lang="en-US" sz="2400" b="1" smtClean="0"/>
              <a:t>200,000 miles by 1900, coast to coast</a:t>
            </a:r>
          </a:p>
          <a:p>
            <a:pPr lvl="1" eaLnBrk="1" hangingPunct="1"/>
            <a:r>
              <a:rPr lang="en-US" sz="2400" b="1" smtClean="0"/>
              <a:t>Necessitates division of U.S. into four time zones</a:t>
            </a:r>
          </a:p>
          <a:p>
            <a:pPr eaLnBrk="1" hangingPunct="1"/>
            <a:r>
              <a:rPr lang="en-US" sz="2400" b="1" smtClean="0"/>
              <a:t>Massive expansion of economy, 1870-1900</a:t>
            </a:r>
          </a:p>
          <a:p>
            <a:pPr lvl="1" eaLnBrk="1" hangingPunct="1"/>
            <a:r>
              <a:rPr lang="en-US" sz="2400" b="1" smtClean="0"/>
              <a:t>Electrification</a:t>
            </a:r>
          </a:p>
          <a:p>
            <a:pPr lvl="1" eaLnBrk="1" hangingPunct="1"/>
            <a:r>
              <a:rPr lang="en-US" sz="2400" b="1" smtClean="0"/>
              <a:t>Trade unions</a:t>
            </a:r>
          </a:p>
          <a:p>
            <a:pPr eaLnBrk="1" hangingPunct="1"/>
            <a:endParaRPr lang="en-US" sz="2800" smtClean="0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2D78921-74C2-4CC2-A4F9-FEA2AEF87418}" type="slidenum">
              <a:rPr lang="en-US"/>
              <a:pPr>
                <a:defRPr/>
              </a:pPr>
              <a:t>8</a:t>
            </a:fld>
            <a:endParaRPr lang="en-US"/>
          </a:p>
        </p:txBody>
      </p:sp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>
          <a:xfrm>
            <a:off x="381000" y="0"/>
            <a:ext cx="8229600" cy="16764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err="1" smtClean="0"/>
              <a:t>Statebuilding</a:t>
            </a:r>
            <a:r>
              <a:rPr lang="en-US" sz="3600" dirty="0" smtClean="0"/>
              <a:t>: </a:t>
            </a:r>
            <a:br>
              <a:rPr lang="en-US" sz="3600" dirty="0" smtClean="0"/>
            </a:br>
            <a:r>
              <a:rPr lang="en-US" sz="3600" dirty="0" smtClean="0"/>
              <a:t>The U.S. Civil War  (1861-1865)</a:t>
            </a:r>
          </a:p>
        </p:txBody>
      </p:sp>
      <p:sp>
        <p:nvSpPr>
          <p:cNvPr id="108548" name="Rectangle 3"/>
          <p:cNvSpPr>
            <a:spLocks noGrp="1" noChangeArrowheads="1"/>
          </p:cNvSpPr>
          <p:nvPr>
            <p:ph type="body" sz="half" idx="1"/>
          </p:nvPr>
        </p:nvSpPr>
        <p:spPr>
          <a:xfrm>
            <a:off x="381000" y="1752600"/>
            <a:ext cx="4381500" cy="4724400"/>
          </a:xfrm>
        </p:spPr>
        <p:txBody>
          <a:bodyPr/>
          <a:lstStyle/>
          <a:p>
            <a:pPr eaLnBrk="1" hangingPunct="1"/>
            <a:r>
              <a:rPr lang="en-US" sz="2000" b="1" smtClean="0"/>
              <a:t>Abraham Lincoln elected president, 1860</a:t>
            </a:r>
          </a:p>
          <a:p>
            <a:pPr lvl="1" eaLnBrk="1" hangingPunct="1"/>
            <a:r>
              <a:rPr lang="en-US" sz="2000" b="1" smtClean="0"/>
              <a:t>Committed to anti-slavery position</a:t>
            </a:r>
          </a:p>
          <a:p>
            <a:pPr eaLnBrk="1" hangingPunct="1"/>
            <a:r>
              <a:rPr lang="en-US" sz="2000" b="1" smtClean="0"/>
              <a:t>principle of states’ rights vs. federal authority</a:t>
            </a:r>
          </a:p>
          <a:p>
            <a:pPr eaLnBrk="1" hangingPunct="1"/>
            <a:r>
              <a:rPr lang="en-US" sz="2000" b="1" smtClean="0"/>
              <a:t>11 southern states withdraw from Union</a:t>
            </a:r>
          </a:p>
          <a:p>
            <a:pPr eaLnBrk="1" hangingPunct="1"/>
            <a:r>
              <a:rPr lang="en-US" sz="2000" b="1" smtClean="0"/>
              <a:t>Southern agriculture vs. northern manufacturing</a:t>
            </a:r>
          </a:p>
          <a:p>
            <a:pPr eaLnBrk="1" hangingPunct="1"/>
            <a:r>
              <a:rPr lang="en-US" sz="2000" b="1" smtClean="0"/>
              <a:t>Emancipation Proclamation</a:t>
            </a:r>
          </a:p>
          <a:p>
            <a:pPr eaLnBrk="1" hangingPunct="1"/>
            <a:r>
              <a:rPr lang="en-US" sz="2000" b="1" smtClean="0"/>
              <a:t>Battle of Gettysburg</a:t>
            </a:r>
          </a:p>
          <a:p>
            <a:pPr eaLnBrk="1" hangingPunct="1"/>
            <a:r>
              <a:rPr lang="en-US" sz="2000" b="1" smtClean="0"/>
              <a:t>North wins </a:t>
            </a:r>
          </a:p>
          <a:p>
            <a:pPr eaLnBrk="1" hangingPunct="1"/>
            <a:endParaRPr lang="en-US" sz="2400" smtClean="0"/>
          </a:p>
        </p:txBody>
      </p:sp>
      <p:sp>
        <p:nvSpPr>
          <p:cNvPr id="108549" name="Rectangle 4"/>
          <p:cNvSpPr>
            <a:spLocks noGrp="1" noChangeArrowheads="1"/>
          </p:cNvSpPr>
          <p:nvPr>
            <p:ph type="body" sz="half" idx="2"/>
          </p:nvPr>
        </p:nvSpPr>
        <p:spPr>
          <a:xfrm>
            <a:off x="4648200" y="1773238"/>
            <a:ext cx="4038600" cy="4624387"/>
          </a:xfrm>
        </p:spPr>
        <p:txBody>
          <a:bodyPr/>
          <a:lstStyle/>
          <a:p>
            <a:pPr eaLnBrk="1" hangingPunct="1"/>
            <a:endParaRPr lang="en-US" smtClean="0"/>
          </a:p>
        </p:txBody>
      </p:sp>
      <p:pic>
        <p:nvPicPr>
          <p:cNvPr id="108550" name="Picture 8" descr="lincoln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876800" y="1905000"/>
            <a:ext cx="3962400" cy="4648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en-US" dirty="0" smtClean="0"/>
              <a:t>Society: Freed Slaves</a:t>
            </a:r>
          </a:p>
        </p:txBody>
      </p:sp>
      <p:sp>
        <p:nvSpPr>
          <p:cNvPr id="109571" name="Rectangle 3"/>
          <p:cNvSpPr>
            <a:spLocks noGrp="1" noChangeArrowheads="1"/>
          </p:cNvSpPr>
          <p:nvPr>
            <p:ph sz="half" idx="1"/>
          </p:nvPr>
        </p:nvSpPr>
        <p:spPr>
          <a:xfrm>
            <a:off x="457200" y="1773238"/>
            <a:ext cx="4038600" cy="4624387"/>
          </a:xfrm>
        </p:spPr>
        <p:txBody>
          <a:bodyPr/>
          <a:lstStyle/>
          <a:p>
            <a:pPr eaLnBrk="1" hangingPunct="1"/>
            <a:r>
              <a:rPr lang="en-US" smtClean="0"/>
              <a:t>social discrimination remains</a:t>
            </a:r>
          </a:p>
          <a:p>
            <a:pPr eaLnBrk="1" hangingPunct="1"/>
            <a:r>
              <a:rPr lang="en-US" smtClean="0"/>
              <a:t>forced social program of Reconstruction (1867-1877)</a:t>
            </a:r>
          </a:p>
          <a:p>
            <a:pPr eaLnBrk="1" hangingPunct="1"/>
            <a:r>
              <a:rPr lang="en-US" smtClean="0"/>
              <a:t>Land-poor freed slaves forced to work as sharecroppers</a:t>
            </a:r>
          </a:p>
          <a:p>
            <a:pPr eaLnBrk="1" hangingPunct="1"/>
            <a:r>
              <a:rPr lang="en-US" smtClean="0"/>
              <a:t>Violence and intimidation continue</a:t>
            </a:r>
          </a:p>
        </p:txBody>
      </p:sp>
      <p:pic>
        <p:nvPicPr>
          <p:cNvPr id="7" name="Content Placeholder 6" descr="1.jpg"/>
          <p:cNvPicPr>
            <a:picLocks noGrp="1" noChangeAspect="1"/>
          </p:cNvPicPr>
          <p:nvPr>
            <p:ph sz="half" idx="2"/>
          </p:nvPr>
        </p:nvPicPr>
        <p:blipFill>
          <a:blip r:embed="rId2" cstate="print"/>
          <a:stretch>
            <a:fillRect/>
          </a:stretch>
        </p:blipFill>
        <p:spPr>
          <a:xfrm>
            <a:off x="4648200" y="1811598"/>
            <a:ext cx="4038600" cy="4547667"/>
          </a:xfr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7016D7A-2807-4BD4-BA73-D17CC521D2AC}" type="slidenum">
              <a:rPr lang="en-US"/>
              <a:pPr>
                <a:defRPr/>
              </a:pPr>
              <a:t>9</a:t>
            </a:fld>
            <a:endParaRPr lang="en-US"/>
          </a:p>
        </p:txBody>
      </p:sp>
    </p:spTree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Module">
  <a:themeElements>
    <a:clrScheme name="Aspect">
      <a:dk1>
        <a:sysClr val="windowText" lastClr="000000"/>
      </a:dk1>
      <a:lt1>
        <a:sysClr val="window" lastClr="FFFFFF"/>
      </a:lt1>
      <a:dk2>
        <a:srgbClr val="323232"/>
      </a:dk2>
      <a:lt2>
        <a:srgbClr val="E3DED1"/>
      </a:lt2>
      <a:accent1>
        <a:srgbClr val="F07F09"/>
      </a:accent1>
      <a:accent2>
        <a:srgbClr val="9F2936"/>
      </a:accent2>
      <a:accent3>
        <a:srgbClr val="1B587C"/>
      </a:accent3>
      <a:accent4>
        <a:srgbClr val="4E8542"/>
      </a:accent4>
      <a:accent5>
        <a:srgbClr val="604878"/>
      </a:accent5>
      <a:accent6>
        <a:srgbClr val="C19859"/>
      </a:accent6>
      <a:hlink>
        <a:srgbClr val="6B9F25"/>
      </a:hlink>
      <a:folHlink>
        <a:srgbClr val="B26B02"/>
      </a:folHlink>
    </a:clrScheme>
    <a:fontScheme name="Module">
      <a:maj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rbel"/>
        <a:ea typeface=""/>
        <a:cs typeface=""/>
        <a:font script="Jpan" typeface="HGｺﾞｼｯｸM"/>
        <a:font script="Hang" typeface="HY엽서L"/>
        <a:font script="Hans" typeface="华文楷体"/>
        <a:font script="Hant" typeface="新細明體"/>
        <a:font script="Arab" typeface="Tahoma"/>
        <a:font script="Hebr" typeface="Miriam"/>
        <a:font script="Thai" typeface="Dillen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Modul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7500"/>
                <a:satMod val="137000"/>
              </a:schemeClr>
            </a:gs>
            <a:gs pos="55000">
              <a:schemeClr val="phClr">
                <a:shade val="69000"/>
                <a:satMod val="137000"/>
              </a:schemeClr>
            </a:gs>
            <a:gs pos="100000">
              <a:schemeClr val="phClr">
                <a:shade val="98000"/>
                <a:satMod val="137000"/>
              </a:schemeClr>
            </a:gs>
          </a:gsLst>
          <a:lin ang="16200000" scaled="0"/>
        </a:gradFill>
      </a:fillStyleLst>
      <a:lnStyleLst>
        <a:ln w="6350" cap="rnd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48000" cap="flat" cmpd="thickThin" algn="ctr">
          <a:solidFill>
            <a:schemeClr val="phClr"/>
          </a:solidFill>
          <a:prstDash val="solid"/>
        </a:ln>
        <a:ln w="48500" cap="flat" cmpd="thickThin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5000" dist="25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39000" dist="25400" dir="5400000" rotWithShape="0">
              <a:srgbClr val="000000">
                <a:alpha val="38000"/>
              </a:srgbClr>
            </a:outerShdw>
          </a:effectLst>
          <a:scene3d>
            <a:camera prst="orthographicFront" fov="0">
              <a:rot lat="0" lon="0" rev="0"/>
            </a:camera>
            <a:lightRig rig="threePt" dir="t">
              <a:rot lat="0" lon="0" rev="1800000"/>
            </a:lightRig>
          </a:scene3d>
          <a:sp3d prstMaterial="matte">
            <a:bevelT h="200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8000"/>
                <a:satMod val="300000"/>
              </a:schemeClr>
            </a:gs>
            <a:gs pos="12000">
              <a:schemeClr val="phClr">
                <a:tint val="48000"/>
                <a:satMod val="300000"/>
              </a:schemeClr>
            </a:gs>
            <a:gs pos="20000">
              <a:schemeClr val="phClr">
                <a:tint val="49000"/>
                <a:satMod val="300000"/>
              </a:schemeClr>
            </a:gs>
            <a:gs pos="100000">
              <a:schemeClr val="phClr">
                <a:shade val="30000"/>
              </a:schemeClr>
            </a:gs>
          </a:gsLst>
          <a:path path="circle">
            <a:fillToRect l="10000" t="-25000" r="10000" b="125000"/>
          </a:path>
        </a:gradFill>
        <a:blipFill>
          <a:blip xmlns:r="http://schemas.openxmlformats.org/officeDocument/2006/relationships" r:embed="rId1">
            <a:duotone>
              <a:schemeClr val="phClr">
                <a:shade val="75000"/>
                <a:satMod val="105000"/>
              </a:schemeClr>
              <a:schemeClr val="phClr">
                <a:tint val="95000"/>
                <a:satMod val="105000"/>
              </a:schemeClr>
            </a:duotone>
          </a:blip>
          <a:tile tx="0" ty="0" sx="38000" sy="38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Override1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ppt/theme/themeOverride2.xml><?xml version="1.0" encoding="utf-8"?>
<a:themeOverride xmlns:a="http://schemas.openxmlformats.org/drawingml/2006/main">
  <a:clrScheme name="Aspect">
    <a:dk1>
      <a:sysClr val="windowText" lastClr="000000"/>
    </a:dk1>
    <a:lt1>
      <a:sysClr val="window" lastClr="FFFFFF"/>
    </a:lt1>
    <a:dk2>
      <a:srgbClr val="323232"/>
    </a:dk2>
    <a:lt2>
      <a:srgbClr val="E3DED1"/>
    </a:lt2>
    <a:accent1>
      <a:srgbClr val="F07F09"/>
    </a:accent1>
    <a:accent2>
      <a:srgbClr val="9F2936"/>
    </a:accent2>
    <a:accent3>
      <a:srgbClr val="1B587C"/>
    </a:accent3>
    <a:accent4>
      <a:srgbClr val="4E8542"/>
    </a:accent4>
    <a:accent5>
      <a:srgbClr val="604878"/>
    </a:accent5>
    <a:accent6>
      <a:srgbClr val="C19859"/>
    </a:accent6>
    <a:hlink>
      <a:srgbClr val="6B9F25"/>
    </a:hlink>
    <a:folHlink>
      <a:srgbClr val="B26B02"/>
    </a:folHlink>
  </a:clrScheme>
</a:themeOverride>
</file>

<file path=docProps/app.xml><?xml version="1.0" encoding="utf-8"?>
<Properties xmlns="http://schemas.openxmlformats.org/officeDocument/2006/extended-properties" xmlns:vt="http://schemas.openxmlformats.org/officeDocument/2006/docPropsVTypes">
  <Template>Module</Template>
  <TotalTime>6915</TotalTime>
  <Words>477</Words>
  <Application>Microsoft Office PowerPoint</Application>
  <PresentationFormat>On-screen Show (4:3)</PresentationFormat>
  <Paragraphs>105</Paragraphs>
  <Slides>19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19</vt:i4>
      </vt:variant>
    </vt:vector>
  </HeadingPairs>
  <TitlesOfParts>
    <vt:vector size="20" baseType="lpstr">
      <vt:lpstr>Module</vt:lpstr>
      <vt:lpstr>The Americas in the Age of Independence </vt:lpstr>
      <vt:lpstr>United States</vt:lpstr>
      <vt:lpstr>Statebuilding</vt:lpstr>
      <vt:lpstr>Statebuilding</vt:lpstr>
      <vt:lpstr>Statebuilding:  The Mexican-American War (1845-1848)</vt:lpstr>
      <vt:lpstr>Culture</vt:lpstr>
      <vt:lpstr>Economy</vt:lpstr>
      <vt:lpstr>Statebuilding:  The U.S. Civil War  (1861-1865)</vt:lpstr>
      <vt:lpstr>Society: Freed Slaves</vt:lpstr>
      <vt:lpstr>Canada</vt:lpstr>
      <vt:lpstr>The Dominion of Canada  19th century </vt:lpstr>
      <vt:lpstr>Statebuilding: Independence</vt:lpstr>
      <vt:lpstr>Economy</vt:lpstr>
      <vt:lpstr>Latin America</vt:lpstr>
      <vt:lpstr>Latin America in the nineteenth century </vt:lpstr>
      <vt:lpstr>Statebuilding: Mexico</vt:lpstr>
      <vt:lpstr>Statebuilding:  The Mexican Revolution (1911-1920)</vt:lpstr>
      <vt:lpstr>Economics</vt:lpstr>
      <vt:lpstr>Culture</vt:lpstr>
    </vt:vector>
  </TitlesOfParts>
  <Company>Florida Atlantic University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Chapter 29</dc:title>
  <dc:creator>Henry Abramson</dc:creator>
  <cp:lastModifiedBy>wzc14041</cp:lastModifiedBy>
  <cp:revision>77</cp:revision>
  <dcterms:created xsi:type="dcterms:W3CDTF">2004-11-26T12:43:03Z</dcterms:created>
  <dcterms:modified xsi:type="dcterms:W3CDTF">2010-02-22T14:07:31Z</dcterms:modified>
</cp:coreProperties>
</file>