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3" r:id="rId1"/>
  </p:sldMasterIdLst>
  <p:notesMasterIdLst>
    <p:notesMasterId r:id="rId39"/>
  </p:notesMasterIdLst>
  <p:sldIdLst>
    <p:sldId id="329" r:id="rId2"/>
    <p:sldId id="330" r:id="rId3"/>
    <p:sldId id="331" r:id="rId4"/>
    <p:sldId id="332" r:id="rId5"/>
    <p:sldId id="333" r:id="rId6"/>
    <p:sldId id="334" r:id="rId7"/>
    <p:sldId id="335" r:id="rId8"/>
    <p:sldId id="336" r:id="rId9"/>
    <p:sldId id="337" r:id="rId10"/>
    <p:sldId id="338" r:id="rId11"/>
    <p:sldId id="339" r:id="rId12"/>
    <p:sldId id="340" r:id="rId13"/>
    <p:sldId id="341" r:id="rId14"/>
    <p:sldId id="342" r:id="rId15"/>
    <p:sldId id="344" r:id="rId16"/>
    <p:sldId id="345" r:id="rId17"/>
    <p:sldId id="343" r:id="rId18"/>
    <p:sldId id="346" r:id="rId19"/>
    <p:sldId id="356" r:id="rId20"/>
    <p:sldId id="357" r:id="rId21"/>
    <p:sldId id="352" r:id="rId22"/>
    <p:sldId id="347" r:id="rId23"/>
    <p:sldId id="349" r:id="rId24"/>
    <p:sldId id="350" r:id="rId25"/>
    <p:sldId id="351" r:id="rId26"/>
    <p:sldId id="353" r:id="rId27"/>
    <p:sldId id="354" r:id="rId28"/>
    <p:sldId id="355" r:id="rId29"/>
    <p:sldId id="358" r:id="rId30"/>
    <p:sldId id="359" r:id="rId31"/>
    <p:sldId id="360" r:id="rId32"/>
    <p:sldId id="361" r:id="rId33"/>
    <p:sldId id="362" r:id="rId34"/>
    <p:sldId id="363" r:id="rId35"/>
    <p:sldId id="364" r:id="rId36"/>
    <p:sldId id="365" r:id="rId37"/>
    <p:sldId id="366"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3" autoAdjust="0"/>
    <p:restoredTop sz="94554" autoAdjust="0"/>
  </p:normalViewPr>
  <p:slideViewPr>
    <p:cSldViewPr>
      <p:cViewPr>
        <p:scale>
          <a:sx n="100" d="100"/>
          <a:sy n="100" d="100"/>
        </p:scale>
        <p:origin x="-126" y="90"/>
      </p:cViewPr>
      <p:guideLst>
        <p:guide orient="horz" pos="2160"/>
        <p:guide pos="2880"/>
      </p:guideLst>
    </p:cSldViewPr>
  </p:slideViewPr>
  <p:notesTextViewPr>
    <p:cViewPr>
      <p:scale>
        <a:sx n="100" d="100"/>
        <a:sy n="100" d="100"/>
      </p:scale>
      <p:origin x="0" y="0"/>
    </p:cViewPr>
  </p:notesTextViewPr>
  <p:sorterViewPr>
    <p:cViewPr>
      <p:scale>
        <a:sx n="25" d="100"/>
        <a:sy n="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208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221578E-A7F4-4BDA-A395-115FFBBE0366}" type="slidenum">
              <a:rPr lang="en-US"/>
              <a:pPr>
                <a:defRPr/>
              </a:pPr>
              <a:t>‹#›</a:t>
            </a:fld>
            <a:endParaRPr lang="en-US"/>
          </a:p>
        </p:txBody>
      </p:sp>
    </p:spTree>
    <p:extLst>
      <p:ext uri="{BB962C8B-B14F-4D97-AF65-F5344CB8AC3E}">
        <p14:creationId xmlns:p14="http://schemas.microsoft.com/office/powerpoint/2010/main" val="31272130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B546A301-85B1-4729-9E4A-6FCEC6B7DEBD}" type="slidenum">
              <a:rPr lang="en-US" smtClean="0"/>
              <a:pPr/>
              <a:t>1</a:t>
            </a:fld>
            <a:endParaRPr lang="en-US" smtClean="0"/>
          </a:p>
        </p:txBody>
      </p:sp>
      <p:sp>
        <p:nvSpPr>
          <p:cNvPr id="122883" name="Rectangle 2"/>
          <p:cNvSpPr>
            <a:spLocks noGrp="1" noRot="1" noChangeAspect="1" noChangeArrowheads="1" noTextEdit="1"/>
          </p:cNvSpPr>
          <p:nvPr>
            <p:ph type="sldImg"/>
          </p:nvPr>
        </p:nvSpPr>
        <p:spPr>
          <a:xfrm>
            <a:off x="1066800" y="304800"/>
            <a:ext cx="4572000" cy="3429000"/>
          </a:xfrm>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42"/>
          <p:cNvSpPr>
            <a:spLocks noChangeArrowheads="1"/>
          </p:cNvSpPr>
          <p:nvPr userDrawn="1"/>
        </p:nvSpPr>
        <p:spPr bwMode="auto">
          <a:xfrm>
            <a:off x="1828800" y="6629400"/>
            <a:ext cx="5322888" cy="228600"/>
          </a:xfrm>
          <a:prstGeom prst="rect">
            <a:avLst/>
          </a:prstGeom>
          <a:noFill/>
          <a:ln w="9525">
            <a:noFill/>
            <a:miter lim="800000"/>
            <a:headEnd/>
            <a:tailEnd/>
          </a:ln>
          <a:effectLst/>
        </p:spPr>
        <p:txBody>
          <a:bodyPr wrap="none" anchor="ctr">
            <a:spAutoFit/>
          </a:bodyPr>
          <a:lstStyle/>
          <a:p>
            <a:pPr eaLnBrk="1" hangingPunct="1">
              <a:defRPr/>
            </a:pPr>
            <a:r>
              <a:rPr lang="en-US" sz="900">
                <a:latin typeface="Arial" charset="0"/>
              </a:rPr>
              <a:t>Copyright © 2006 The McGraw-Hill Companies Inc. Permission Required for Reproduction or Display.</a:t>
            </a:r>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6DAE06-D3C6-47CB-9FAC-F7D5D14FB71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CC26F5-74A3-4846-A8F4-329E06D24572}" type="slidenum">
              <a:rPr lang="en-US"/>
              <a:pPr>
                <a:defRPr/>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B62DB31-9E94-4784-A7C3-289767EE5B0A}" type="slidenum">
              <a:rPr lang="en-US"/>
              <a:pPr>
                <a:defRPr/>
              </a:pPr>
              <a:t>‹#›</a:t>
            </a:fld>
            <a:endParaRPr lang="en-US"/>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D3F6B9-0E63-48D7-9C91-C8DFDBDF692F}" type="slidenum">
              <a:rPr lang="en-US"/>
              <a:pPr>
                <a:defRPr/>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874D8E-FE69-43DE-8093-2891165C9E1B}" type="slidenum">
              <a:rPr lang="en-US"/>
              <a:pPr>
                <a:defRPr/>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FBA04E7-83C9-4522-AE8D-F31507787AB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9FD35C-0D4A-47C5-B9A1-B9E194F5830C}" type="slidenum">
              <a:rPr lang="en-US"/>
              <a:pPr>
                <a:defRPr/>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0DA4899-ED88-4263-9D8C-904FB54BE58B}" type="slidenum">
              <a:rPr lang="en-US"/>
              <a:pPr>
                <a:defRPr/>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F2A51FE-C05F-4E0A-A6B5-B36EDEC18259}" type="slidenum">
              <a:rPr lang="en-US"/>
              <a:pPr>
                <a:defRPr/>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61D89031-E482-431D-AB91-A0C01CF0C1FC}" type="slidenum">
              <a:rPr lang="en-US"/>
              <a:pPr>
                <a:defRPr/>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2561A25E-C303-46A5-977D-0BE2C74E28E8}" type="slidenum">
              <a:rPr lang="en-US"/>
              <a:pPr>
                <a:defRPr/>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FD9B6CB9-E4F0-43FB-BAE7-0C72371632E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4101"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BB621871-3D11-4549-A2FE-4D89DA06F12B}" type="slidenum">
              <a:rPr lang="en-US"/>
              <a:pPr>
                <a:defRPr/>
              </a:pPr>
              <a:t>‹#›</a:t>
            </a:fld>
            <a:endParaRPr lang="en-US"/>
          </a:p>
        </p:txBody>
      </p:sp>
      <p:sp>
        <p:nvSpPr>
          <p:cNvPr id="9" name="Rectangle 42"/>
          <p:cNvSpPr>
            <a:spLocks noChangeArrowheads="1"/>
          </p:cNvSpPr>
          <p:nvPr userDrawn="1"/>
        </p:nvSpPr>
        <p:spPr bwMode="auto">
          <a:xfrm>
            <a:off x="1828800" y="6629400"/>
            <a:ext cx="5322888" cy="228600"/>
          </a:xfrm>
          <a:prstGeom prst="rect">
            <a:avLst/>
          </a:prstGeom>
          <a:noFill/>
          <a:ln w="9525">
            <a:noFill/>
            <a:miter lim="800000"/>
            <a:headEnd/>
            <a:tailEnd/>
          </a:ln>
          <a:effectLst/>
        </p:spPr>
        <p:txBody>
          <a:bodyPr wrap="none" anchor="ctr">
            <a:spAutoFit/>
          </a:bodyPr>
          <a:lstStyle/>
          <a:p>
            <a:pPr eaLnBrk="1" hangingPunct="1">
              <a:defRPr/>
            </a:pPr>
            <a:r>
              <a:rPr lang="en-US" sz="900">
                <a:latin typeface="Arial" charset="0"/>
              </a:rPr>
              <a:t>Copyright © 2006 The McGraw-Hill Companies Inc. Permission Required for Reproduction or Display.</a:t>
            </a:r>
          </a:p>
        </p:txBody>
      </p:sp>
    </p:spTree>
  </p:cSld>
  <p:clrMap bg1="lt1" tx1="dk1" bg2="lt2" tx2="dk2" accent1="accent1" accent2="accent2" accent3="accent3" accent4="accent4" accent5="accent5" accent6="accent6" hlink="hlink" folHlink="folHlink"/>
  <p:sldLayoutIdLst>
    <p:sldLayoutId id="2147484158" r:id="rId1"/>
    <p:sldLayoutId id="2147484152" r:id="rId2"/>
    <p:sldLayoutId id="2147484159" r:id="rId3"/>
    <p:sldLayoutId id="2147484153" r:id="rId4"/>
    <p:sldLayoutId id="2147484154" r:id="rId5"/>
    <p:sldLayoutId id="2147484155" r:id="rId6"/>
    <p:sldLayoutId id="2147484160" r:id="rId7"/>
    <p:sldLayoutId id="2147484161" r:id="rId8"/>
    <p:sldLayoutId id="2147484162" r:id="rId9"/>
    <p:sldLayoutId id="2147484156" r:id="rId10"/>
    <p:sldLayoutId id="2147484163" r:id="rId11"/>
    <p:sldLayoutId id="2147484157" r:id="rId12"/>
  </p:sldLayoutIdLst>
  <p:transition>
    <p:random/>
  </p:transition>
  <p:timing>
    <p:tnLst>
      <p:par>
        <p:cTn id="1" dur="indefinite" restart="never" nodeType="tmRoot"/>
      </p:par>
    </p:tnLst>
  </p:timing>
  <p:hf hdr="0" ftr="0" dt="0"/>
  <p:txStyles>
    <p:titleStyle>
      <a:lvl1pPr algn="l" rtl="0" eaLnBrk="0" fontAlgn="base" hangingPunct="0">
        <a:spcBef>
          <a:spcPct val="0"/>
        </a:spcBef>
        <a:spcAft>
          <a:spcPct val="0"/>
        </a:spcAft>
        <a:defRPr sz="4500" b="1" kern="1200">
          <a:solidFill>
            <a:srgbClr val="FF8000"/>
          </a:solidFill>
          <a:latin typeface="+mj-lt"/>
          <a:ea typeface="+mj-ea"/>
          <a:cs typeface="+mj-cs"/>
        </a:defRPr>
      </a:lvl1pPr>
      <a:lvl2pPr algn="l" rtl="0" eaLnBrk="0" fontAlgn="base" hangingPunct="0">
        <a:spcBef>
          <a:spcPct val="0"/>
        </a:spcBef>
        <a:spcAft>
          <a:spcPct val="0"/>
        </a:spcAft>
        <a:defRPr sz="4500" b="1">
          <a:solidFill>
            <a:srgbClr val="FF8000"/>
          </a:solidFill>
          <a:latin typeface="Corbel" pitchFamily="34" charset="0"/>
        </a:defRPr>
      </a:lvl2pPr>
      <a:lvl3pPr algn="l" rtl="0" eaLnBrk="0" fontAlgn="base" hangingPunct="0">
        <a:spcBef>
          <a:spcPct val="0"/>
        </a:spcBef>
        <a:spcAft>
          <a:spcPct val="0"/>
        </a:spcAft>
        <a:defRPr sz="4500" b="1">
          <a:solidFill>
            <a:srgbClr val="FF8000"/>
          </a:solidFill>
          <a:latin typeface="Corbel" pitchFamily="34" charset="0"/>
        </a:defRPr>
      </a:lvl3pPr>
      <a:lvl4pPr algn="l" rtl="0" eaLnBrk="0" fontAlgn="base" hangingPunct="0">
        <a:spcBef>
          <a:spcPct val="0"/>
        </a:spcBef>
        <a:spcAft>
          <a:spcPct val="0"/>
        </a:spcAft>
        <a:defRPr sz="4500" b="1">
          <a:solidFill>
            <a:srgbClr val="FF8000"/>
          </a:solidFill>
          <a:latin typeface="Corbel" pitchFamily="34" charset="0"/>
        </a:defRPr>
      </a:lvl4pPr>
      <a:lvl5pPr algn="l" rtl="0" eaLnBrk="0" fontAlgn="base" hangingPunct="0">
        <a:spcBef>
          <a:spcPct val="0"/>
        </a:spcBef>
        <a:spcAft>
          <a:spcPct val="0"/>
        </a:spcAft>
        <a:defRPr sz="4500" b="1">
          <a:solidFill>
            <a:srgbClr val="FF8000"/>
          </a:solidFill>
          <a:latin typeface="Corbel" pitchFamily="34" charset="0"/>
        </a:defRPr>
      </a:lvl5pPr>
      <a:lvl6pPr marL="457200" algn="l" rtl="0" fontAlgn="base">
        <a:spcBef>
          <a:spcPct val="0"/>
        </a:spcBef>
        <a:spcAft>
          <a:spcPct val="0"/>
        </a:spcAft>
        <a:defRPr sz="4500" b="1">
          <a:solidFill>
            <a:srgbClr val="FF8000"/>
          </a:solidFill>
          <a:latin typeface="Corbel" pitchFamily="34" charset="0"/>
        </a:defRPr>
      </a:lvl6pPr>
      <a:lvl7pPr marL="914400" algn="l" rtl="0" fontAlgn="base">
        <a:spcBef>
          <a:spcPct val="0"/>
        </a:spcBef>
        <a:spcAft>
          <a:spcPct val="0"/>
        </a:spcAft>
        <a:defRPr sz="4500" b="1">
          <a:solidFill>
            <a:srgbClr val="FF8000"/>
          </a:solidFill>
          <a:latin typeface="Corbel" pitchFamily="34" charset="0"/>
        </a:defRPr>
      </a:lvl7pPr>
      <a:lvl8pPr marL="1371600" algn="l" rtl="0" fontAlgn="base">
        <a:spcBef>
          <a:spcPct val="0"/>
        </a:spcBef>
        <a:spcAft>
          <a:spcPct val="0"/>
        </a:spcAft>
        <a:defRPr sz="4500" b="1">
          <a:solidFill>
            <a:srgbClr val="FF8000"/>
          </a:solidFill>
          <a:latin typeface="Corbel" pitchFamily="34" charset="0"/>
        </a:defRPr>
      </a:lvl8pPr>
      <a:lvl9pPr marL="1828800" algn="l" rtl="0" fontAlgn="base">
        <a:spcBef>
          <a:spcPct val="0"/>
        </a:spcBef>
        <a:spcAft>
          <a:spcPct val="0"/>
        </a:spcAft>
        <a:defRPr sz="4500" b="1">
          <a:solidFill>
            <a:srgbClr val="FF80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1B587C"/>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4E8542"/>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604878"/>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2.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images.google.com/imgres?imgurl=http://www.sinj.com/the-moon-tarot/images/standard-oil-logo.gif&amp;imgrefurl=http://www.sinj.com/the-moon-tarot/the-moon-tarot.htm&amp;usg=__9rl3UF1hX1bWpLBp-45SSmITWss=&amp;h=272&amp;w=322&amp;sz=4&amp;hl=en&amp;start=5&amp;tbnid=2KvvLEPao-DWvM:&amp;tbnh=100&amp;tbnw=118&amp;prev=/images?q=Standard+Oil&amp;hl=en"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5.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ages.google.com/imgres?imgurl=http://www.soc.cmu.ac.th/~chaiwat/pix-soc/marx.jpg&amp;imgrefurl=http://sanseverything.wordpress.com/2007/12/04/marxists-for-conservativism/&amp;usg=__LkJR00px1rQxh7oZIuNypMTpd7o=&amp;h=662&amp;w=489&amp;sz=41&amp;hl=en&amp;start=2&amp;um=1&amp;tbnid=JhoYEa5lm1cKOM:&amp;tbnh=138&amp;tbnw=102&amp;prev=/images?q=Karl+Marx&amp;um=1&amp;hl=en&amp;sa=N" TargetMode="Externa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en.wikipedia.org/wiki/Image:Steam_engine_in_action.gi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n.wikipedia.org/wiki/Image:BukitBatok.JPG"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7"/>
          <p:cNvSpPr>
            <a:spLocks noGrp="1" noChangeArrowheads="1"/>
          </p:cNvSpPr>
          <p:nvPr>
            <p:ph type="sldNum" sz="quarter" idx="12"/>
          </p:nvPr>
        </p:nvSpPr>
        <p:spPr/>
        <p:txBody>
          <a:bodyPr/>
          <a:lstStyle/>
          <a:p>
            <a:pPr>
              <a:defRPr/>
            </a:pPr>
            <a:fld id="{5002AF09-73A3-4B42-A6F5-3690239CD3DC}" type="slidenum">
              <a:rPr lang="en-US"/>
              <a:pPr>
                <a:defRPr/>
              </a:pPr>
              <a:t>1</a:t>
            </a:fld>
            <a:endParaRPr lang="en-US"/>
          </a:p>
        </p:txBody>
      </p:sp>
      <p:sp>
        <p:nvSpPr>
          <p:cNvPr id="2050" name="Rectangle 2"/>
          <p:cNvSpPr>
            <a:spLocks noGrp="1" noChangeArrowheads="1"/>
          </p:cNvSpPr>
          <p:nvPr>
            <p:ph type="ctrTitle"/>
          </p:nvPr>
        </p:nvSpPr>
        <p:spPr/>
        <p:txBody>
          <a:bodyPr/>
          <a:lstStyle/>
          <a:p>
            <a:pPr eaLnBrk="1" hangingPunct="1">
              <a:defRPr/>
            </a:pPr>
            <a:r>
              <a:rPr lang="en-US" smtClean="0"/>
              <a:t>Making of Industrial Society</a:t>
            </a:r>
          </a:p>
        </p:txBody>
      </p:sp>
      <p:sp>
        <p:nvSpPr>
          <p:cNvPr id="66564" name="Rectangle 3"/>
          <p:cNvSpPr>
            <a:spLocks noGrp="1" noChangeArrowheads="1"/>
          </p:cNvSpPr>
          <p:nvPr>
            <p:ph type="subTitle" idx="1"/>
          </p:nvPr>
        </p:nvSpPr>
        <p:spPr>
          <a:xfrm>
            <a:off x="685800" y="1828800"/>
            <a:ext cx="8077200" cy="1500188"/>
          </a:xfrm>
        </p:spPr>
        <p:txBody>
          <a:bodyPr/>
          <a:lstStyle/>
          <a:p>
            <a:pPr eaLnBrk="1" hangingPunct="1"/>
            <a:endParaRPr lang="en-US" smtClean="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p:txBody>
          <a:bodyPr/>
          <a:lstStyle/>
          <a:p>
            <a:pPr>
              <a:defRPr/>
            </a:pPr>
            <a:fld id="{A750CAE7-E87B-4C76-A985-3AD363E9FB57}" type="slidenum">
              <a:rPr lang="en-US" smtClean="0"/>
              <a:pPr>
                <a:defRPr/>
              </a:pPr>
              <a:t>10</a:t>
            </a:fld>
            <a:endParaRPr lang="en-US" smtClean="0"/>
          </a:p>
        </p:txBody>
      </p:sp>
      <p:sp>
        <p:nvSpPr>
          <p:cNvPr id="63490" name="Rectangle 2"/>
          <p:cNvSpPr>
            <a:spLocks noGrp="1" noRot="1" noChangeArrowheads="1"/>
          </p:cNvSpPr>
          <p:nvPr>
            <p:ph type="title"/>
          </p:nvPr>
        </p:nvSpPr>
        <p:spPr/>
        <p:txBody>
          <a:bodyPr/>
          <a:lstStyle/>
          <a:p>
            <a:pPr eaLnBrk="1" hangingPunct="1">
              <a:defRPr/>
            </a:pPr>
            <a:r>
              <a:rPr lang="en-US" smtClean="0"/>
              <a:t>The Factory System</a:t>
            </a:r>
          </a:p>
        </p:txBody>
      </p:sp>
      <p:sp>
        <p:nvSpPr>
          <p:cNvPr id="75780" name="Rectangle 3"/>
          <p:cNvSpPr>
            <a:spLocks noGrp="1" noRot="1" noChangeArrowheads="1"/>
          </p:cNvSpPr>
          <p:nvPr>
            <p:ph type="body" idx="1"/>
          </p:nvPr>
        </p:nvSpPr>
        <p:spPr/>
        <p:txBody>
          <a:bodyPr/>
          <a:lstStyle/>
          <a:p>
            <a:pPr eaLnBrk="1" hangingPunct="1"/>
            <a:r>
              <a:rPr lang="en-US" sz="2800" smtClean="0"/>
              <a:t>Early modern Europe adopts domestic system</a:t>
            </a:r>
          </a:p>
          <a:p>
            <a:pPr eaLnBrk="1" hangingPunct="1"/>
            <a:r>
              <a:rPr lang="en-US" sz="2800" smtClean="0"/>
              <a:t>Rising prices cause factories to replace both guilds and domestic system</a:t>
            </a:r>
          </a:p>
          <a:p>
            <a:pPr lvl="1" eaLnBrk="1" hangingPunct="1"/>
            <a:r>
              <a:rPr lang="en-US" smtClean="0"/>
              <a:t>Machines too large, expensive for home use</a:t>
            </a:r>
          </a:p>
          <a:p>
            <a:pPr lvl="1" eaLnBrk="1" hangingPunct="1"/>
            <a:r>
              <a:rPr lang="en-US" smtClean="0"/>
              <a:t>Large buildings could house specialized laborers</a:t>
            </a:r>
          </a:p>
          <a:p>
            <a:pPr lvl="1" eaLnBrk="1" hangingPunct="1"/>
            <a:r>
              <a:rPr lang="en-US" smtClean="0"/>
              <a:t>Urbanization guarantees supply of cheap unskilled labor</a:t>
            </a:r>
          </a:p>
          <a:p>
            <a:pPr lvl="1" eaLnBrk="1" hangingPunct="1"/>
            <a:r>
              <a:rPr lang="en-US" smtClean="0"/>
              <a:t>Creation of the assembly line and the division of labor</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p:txBody>
          <a:bodyPr/>
          <a:lstStyle/>
          <a:p>
            <a:pPr>
              <a:defRPr/>
            </a:pPr>
            <a:fld id="{B6A0A123-58B1-435D-8A46-7485C94DEC6E}" type="slidenum">
              <a:rPr lang="en-US" smtClean="0"/>
              <a:pPr>
                <a:defRPr/>
              </a:pPr>
              <a:t>11</a:t>
            </a:fld>
            <a:endParaRPr lang="en-US" smtClean="0"/>
          </a:p>
        </p:txBody>
      </p:sp>
      <p:sp>
        <p:nvSpPr>
          <p:cNvPr id="2" name="Rectangle 2"/>
          <p:cNvSpPr>
            <a:spLocks noGrp="1" noRot="1" noChangeArrowheads="1"/>
          </p:cNvSpPr>
          <p:nvPr>
            <p:ph type="title"/>
          </p:nvPr>
        </p:nvSpPr>
        <p:spPr/>
        <p:txBody>
          <a:bodyPr/>
          <a:lstStyle/>
          <a:p>
            <a:pPr eaLnBrk="1" hangingPunct="1">
              <a:defRPr/>
            </a:pPr>
            <a:r>
              <a:rPr lang="en-US" smtClean="0"/>
              <a:t>The Growth of Factories</a:t>
            </a:r>
          </a:p>
        </p:txBody>
      </p:sp>
      <p:sp>
        <p:nvSpPr>
          <p:cNvPr id="76804" name="Rectangle 3"/>
          <p:cNvSpPr>
            <a:spLocks noGrp="1" noRot="1" noChangeArrowheads="1"/>
          </p:cNvSpPr>
          <p:nvPr>
            <p:ph type="body" idx="1"/>
          </p:nvPr>
        </p:nvSpPr>
        <p:spPr/>
        <p:txBody>
          <a:bodyPr/>
          <a:lstStyle/>
          <a:p>
            <a:pPr eaLnBrk="1" hangingPunct="1"/>
            <a:r>
              <a:rPr lang="en-US" smtClean="0"/>
              <a:t>Massive machinery</a:t>
            </a:r>
          </a:p>
          <a:p>
            <a:pPr eaLnBrk="1" hangingPunct="1"/>
            <a:r>
              <a:rPr lang="en-US" smtClean="0"/>
              <a:t>Supply of labor</a:t>
            </a:r>
          </a:p>
          <a:p>
            <a:pPr eaLnBrk="1" hangingPunct="1"/>
            <a:r>
              <a:rPr lang="en-US" smtClean="0"/>
              <a:t>Assembly line</a:t>
            </a:r>
          </a:p>
          <a:p>
            <a:pPr eaLnBrk="1" hangingPunct="1"/>
            <a:r>
              <a:rPr lang="en-US" smtClean="0"/>
              <a:t>Transport of raw materials, finished product to markets</a:t>
            </a:r>
          </a:p>
          <a:p>
            <a:pPr eaLnBrk="1" hangingPunct="1"/>
            <a:r>
              <a:rPr lang="en-US" smtClean="0"/>
              <a:t>Concentration in newly built factory towns on rivers</a:t>
            </a: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6"/>
          <p:cNvSpPr>
            <a:spLocks noGrp="1"/>
          </p:cNvSpPr>
          <p:nvPr>
            <p:ph type="sldNum" sz="quarter" idx="12"/>
          </p:nvPr>
        </p:nvSpPr>
        <p:spPr/>
        <p:txBody>
          <a:bodyPr/>
          <a:lstStyle/>
          <a:p>
            <a:pPr>
              <a:defRPr/>
            </a:pPr>
            <a:fld id="{BE654FE8-759D-4B01-A431-58B75FA08E5E}" type="slidenum">
              <a:rPr lang="en-US" smtClean="0"/>
              <a:pPr>
                <a:defRPr/>
              </a:pPr>
              <a:t>12</a:t>
            </a:fld>
            <a:endParaRPr lang="en-US" smtClean="0"/>
          </a:p>
        </p:txBody>
      </p:sp>
      <p:sp>
        <p:nvSpPr>
          <p:cNvPr id="17410" name="Rectangle 2"/>
          <p:cNvSpPr>
            <a:spLocks noGrp="1" noRot="1" noChangeArrowheads="1"/>
          </p:cNvSpPr>
          <p:nvPr>
            <p:ph type="title"/>
          </p:nvPr>
        </p:nvSpPr>
        <p:spPr/>
        <p:txBody>
          <a:bodyPr/>
          <a:lstStyle/>
          <a:p>
            <a:pPr eaLnBrk="1" hangingPunct="1">
              <a:defRPr/>
            </a:pPr>
            <a:r>
              <a:rPr lang="en-US" smtClean="0"/>
              <a:t>King Cotton</a:t>
            </a:r>
          </a:p>
        </p:txBody>
      </p:sp>
      <p:graphicFrame>
        <p:nvGraphicFramePr>
          <p:cNvPr id="1026" name="Object 4"/>
          <p:cNvGraphicFramePr>
            <a:graphicFrameLocks noGrp="1" noChangeAspect="1"/>
          </p:cNvGraphicFramePr>
          <p:nvPr>
            <p:ph sz="half" idx="1"/>
          </p:nvPr>
        </p:nvGraphicFramePr>
        <p:xfrm>
          <a:off x="228600" y="1143000"/>
          <a:ext cx="4530725" cy="5715000"/>
        </p:xfrm>
        <a:graphic>
          <a:graphicData uri="http://schemas.openxmlformats.org/presentationml/2006/ole">
            <mc:AlternateContent xmlns:mc="http://schemas.openxmlformats.org/markup-compatibility/2006">
              <mc:Choice xmlns:v="urn:schemas-microsoft-com:vml" Requires="v">
                <p:oleObj spid="_x0000_s1030" name="Chart" r:id="rId3" imgW="3810000" imgH="4533900" progId="MSGraph.Chart.8">
                  <p:embed followColorScheme="full"/>
                </p:oleObj>
              </mc:Choice>
              <mc:Fallback>
                <p:oleObj name="Chart" r:id="rId3" imgW="3810000" imgH="4533900"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143000"/>
                        <a:ext cx="4530725" cy="571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9" name="Rectangle 3"/>
          <p:cNvSpPr>
            <a:spLocks noGrp="1" noRot="1" noChangeArrowheads="1"/>
          </p:cNvSpPr>
          <p:nvPr>
            <p:ph type="body" sz="half" idx="2"/>
          </p:nvPr>
        </p:nvSpPr>
        <p:spPr>
          <a:xfrm>
            <a:off x="4651375" y="1600200"/>
            <a:ext cx="4191000" cy="4498975"/>
          </a:xfrm>
        </p:spPr>
        <p:txBody>
          <a:bodyPr/>
          <a:lstStyle/>
          <a:p>
            <a:pPr eaLnBrk="1" hangingPunct="1">
              <a:lnSpc>
                <a:spcPct val="90000"/>
              </a:lnSpc>
            </a:pPr>
            <a:r>
              <a:rPr lang="en-US" sz="2800" smtClean="0"/>
              <a:t>1760:  2.5 million pounds of raw cotton imported</a:t>
            </a:r>
          </a:p>
          <a:p>
            <a:pPr eaLnBrk="1" hangingPunct="1">
              <a:lnSpc>
                <a:spcPct val="90000"/>
              </a:lnSpc>
            </a:pPr>
            <a:r>
              <a:rPr lang="en-US" sz="2800" smtClean="0"/>
              <a:t>1787: 22 million</a:t>
            </a:r>
          </a:p>
          <a:p>
            <a:pPr eaLnBrk="1" hangingPunct="1">
              <a:lnSpc>
                <a:spcPct val="90000"/>
              </a:lnSpc>
            </a:pPr>
            <a:r>
              <a:rPr lang="en-US" sz="2800" smtClean="0"/>
              <a:t>1840: 360 million</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6"/>
          <p:cNvSpPr>
            <a:spLocks noGrp="1"/>
          </p:cNvSpPr>
          <p:nvPr>
            <p:ph type="sldNum" sz="quarter" idx="12"/>
          </p:nvPr>
        </p:nvSpPr>
        <p:spPr/>
        <p:txBody>
          <a:bodyPr/>
          <a:lstStyle/>
          <a:p>
            <a:pPr>
              <a:defRPr/>
            </a:pPr>
            <a:fld id="{348EA095-BDD9-4610-985D-0141C5A3B65F}" type="slidenum">
              <a:rPr lang="en-US" smtClean="0"/>
              <a:pPr>
                <a:defRPr/>
              </a:pPr>
              <a:t>13</a:t>
            </a:fld>
            <a:endParaRPr lang="en-US" smtClean="0"/>
          </a:p>
        </p:txBody>
      </p:sp>
      <p:sp>
        <p:nvSpPr>
          <p:cNvPr id="20482" name="Rectangle 2"/>
          <p:cNvSpPr>
            <a:spLocks noGrp="1" noRot="1" noChangeArrowheads="1"/>
          </p:cNvSpPr>
          <p:nvPr>
            <p:ph type="title"/>
          </p:nvPr>
        </p:nvSpPr>
        <p:spPr/>
        <p:txBody>
          <a:bodyPr/>
          <a:lstStyle/>
          <a:p>
            <a:pPr eaLnBrk="1" hangingPunct="1">
              <a:defRPr/>
            </a:pPr>
            <a:r>
              <a:rPr lang="en-US" smtClean="0"/>
              <a:t>Rail Transport</a:t>
            </a:r>
          </a:p>
        </p:txBody>
      </p:sp>
      <p:sp>
        <p:nvSpPr>
          <p:cNvPr id="77828" name="Rectangle 3"/>
          <p:cNvSpPr>
            <a:spLocks noGrp="1" noRot="1" noChangeArrowheads="1"/>
          </p:cNvSpPr>
          <p:nvPr>
            <p:ph type="body" sz="half" idx="1"/>
          </p:nvPr>
        </p:nvSpPr>
        <p:spPr>
          <a:xfrm>
            <a:off x="457200" y="1773238"/>
            <a:ext cx="4038600" cy="4624387"/>
          </a:xfrm>
        </p:spPr>
        <p:txBody>
          <a:bodyPr/>
          <a:lstStyle/>
          <a:p>
            <a:pPr eaLnBrk="1" hangingPunct="1"/>
            <a:r>
              <a:rPr lang="en-US" smtClean="0"/>
              <a:t>1804 first steam-powered locomotive called the </a:t>
            </a:r>
            <a:r>
              <a:rPr lang="en-US" i="1" smtClean="0"/>
              <a:t>Rocket</a:t>
            </a:r>
            <a:r>
              <a:rPr lang="en-US" smtClean="0"/>
              <a:t> </a:t>
            </a:r>
          </a:p>
          <a:p>
            <a:pPr eaLnBrk="1" hangingPunct="1"/>
            <a:r>
              <a:rPr lang="en-US" smtClean="0"/>
              <a:t>Ripple effect on industrialization</a:t>
            </a:r>
          </a:p>
          <a:p>
            <a:pPr eaLnBrk="1" hangingPunct="1"/>
            <a:r>
              <a:rPr lang="en-US" smtClean="0"/>
              <a:t>Engineering and architecture</a:t>
            </a:r>
          </a:p>
        </p:txBody>
      </p:sp>
      <p:sp>
        <p:nvSpPr>
          <p:cNvPr id="77829" name="Rectangle 6"/>
          <p:cNvSpPr>
            <a:spLocks noGrp="1" noRot="1" noChangeArrowheads="1"/>
          </p:cNvSpPr>
          <p:nvPr>
            <p:ph type="body" sz="half" idx="2"/>
          </p:nvPr>
        </p:nvSpPr>
        <p:spPr>
          <a:xfrm>
            <a:off x="4648200" y="1773238"/>
            <a:ext cx="4038600" cy="4624387"/>
          </a:xfrm>
        </p:spPr>
        <p:txBody>
          <a:bodyPr/>
          <a:lstStyle/>
          <a:p>
            <a:pPr eaLnBrk="1" hangingPunct="1"/>
            <a:endParaRPr lang="en-US" smtClean="0"/>
          </a:p>
        </p:txBody>
      </p:sp>
      <p:pic>
        <p:nvPicPr>
          <p:cNvPr id="77830" name="Picture 8" descr="rocket"/>
          <p:cNvPicPr>
            <a:picLocks noChangeAspect="1" noChangeArrowheads="1"/>
          </p:cNvPicPr>
          <p:nvPr/>
        </p:nvPicPr>
        <p:blipFill>
          <a:blip r:embed="rId2" cstate="print"/>
          <a:srcRect/>
          <a:stretch>
            <a:fillRect/>
          </a:stretch>
        </p:blipFill>
        <p:spPr bwMode="auto">
          <a:xfrm>
            <a:off x="4191000" y="1371600"/>
            <a:ext cx="4648200" cy="51816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p:txBody>
          <a:bodyPr/>
          <a:lstStyle/>
          <a:p>
            <a:pPr>
              <a:defRPr/>
            </a:pPr>
            <a:fld id="{40D026CB-C6B6-4FFD-8CF0-AD5E4062ABAA}" type="slidenum">
              <a:rPr lang="en-US" smtClean="0"/>
              <a:pPr>
                <a:defRPr/>
              </a:pPr>
              <a:t>14</a:t>
            </a:fld>
            <a:endParaRPr lang="en-US" smtClean="0"/>
          </a:p>
        </p:txBody>
      </p:sp>
      <p:sp>
        <p:nvSpPr>
          <p:cNvPr id="65538" name="Rectangle 2"/>
          <p:cNvSpPr>
            <a:spLocks noGrp="1" noRot="1" noChangeArrowheads="1"/>
          </p:cNvSpPr>
          <p:nvPr>
            <p:ph type="title"/>
          </p:nvPr>
        </p:nvSpPr>
        <p:spPr/>
        <p:txBody>
          <a:bodyPr/>
          <a:lstStyle/>
          <a:p>
            <a:pPr eaLnBrk="1" hangingPunct="1">
              <a:defRPr/>
            </a:pPr>
            <a:r>
              <a:rPr lang="en-US" smtClean="0"/>
              <a:t>Mass Production</a:t>
            </a:r>
          </a:p>
        </p:txBody>
      </p:sp>
      <p:sp>
        <p:nvSpPr>
          <p:cNvPr id="78852" name="Rectangle 3"/>
          <p:cNvSpPr>
            <a:spLocks noGrp="1" noRot="1" noChangeArrowheads="1"/>
          </p:cNvSpPr>
          <p:nvPr>
            <p:ph type="body" idx="1"/>
          </p:nvPr>
        </p:nvSpPr>
        <p:spPr/>
        <p:txBody>
          <a:bodyPr/>
          <a:lstStyle/>
          <a:p>
            <a:pPr eaLnBrk="1" hangingPunct="1"/>
            <a:r>
              <a:rPr lang="en-US" smtClean="0"/>
              <a:t>Eli Whitney </a:t>
            </a:r>
          </a:p>
          <a:p>
            <a:pPr lvl="1" eaLnBrk="1" hangingPunct="1"/>
            <a:r>
              <a:rPr lang="en-US" smtClean="0"/>
              <a:t>invents cotton gin </a:t>
            </a:r>
          </a:p>
          <a:p>
            <a:pPr lvl="1" eaLnBrk="1" hangingPunct="1"/>
            <a:r>
              <a:rPr lang="en-US" smtClean="0"/>
              <a:t>interchangeable parts for firearms</a:t>
            </a:r>
          </a:p>
          <a:p>
            <a:pPr lvl="1" eaLnBrk="1" hangingPunct="1"/>
            <a:r>
              <a:rPr lang="en-US" smtClean="0"/>
              <a:t>“the American system”</a:t>
            </a:r>
          </a:p>
          <a:p>
            <a:pPr eaLnBrk="1" hangingPunct="1"/>
            <a:r>
              <a:rPr lang="en-US" smtClean="0"/>
              <a:t>Applied to wide variety of machines</a:t>
            </a:r>
          </a:p>
          <a:p>
            <a:pPr eaLnBrk="1" hangingPunct="1"/>
            <a:r>
              <a:rPr lang="en-US" smtClean="0"/>
              <a:t>Henry Ford, 1913, develops assembly line approach</a:t>
            </a:r>
          </a:p>
          <a:p>
            <a:pPr lvl="1" eaLnBrk="1" hangingPunct="1"/>
            <a:r>
              <a:rPr lang="en-US" smtClean="0"/>
              <a:t>Complete automobile chassis every 93 minutes</a:t>
            </a:r>
          </a:p>
          <a:p>
            <a:pPr lvl="1" eaLnBrk="1" hangingPunct="1"/>
            <a:r>
              <a:rPr lang="en-US" smtClean="0"/>
              <a:t>Previously: 728 minutes</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p:txBody>
          <a:bodyPr/>
          <a:lstStyle/>
          <a:p>
            <a:pPr>
              <a:defRPr/>
            </a:pPr>
            <a:fld id="{CD39252F-3EFA-4FCC-891F-F4FBC55C8434}" type="slidenum">
              <a:rPr lang="en-US" smtClean="0"/>
              <a:pPr>
                <a:defRPr/>
              </a:pPr>
              <a:t>15</a:t>
            </a:fld>
            <a:endParaRPr lang="en-US" smtClean="0"/>
          </a:p>
        </p:txBody>
      </p:sp>
      <p:sp>
        <p:nvSpPr>
          <p:cNvPr id="60418" name="Rectangle 2"/>
          <p:cNvSpPr>
            <a:spLocks noGrp="1" noRot="1" noChangeArrowheads="1"/>
          </p:cNvSpPr>
          <p:nvPr>
            <p:ph type="title"/>
          </p:nvPr>
        </p:nvSpPr>
        <p:spPr/>
        <p:txBody>
          <a:bodyPr/>
          <a:lstStyle/>
          <a:p>
            <a:pPr eaLnBrk="1" hangingPunct="1">
              <a:defRPr/>
            </a:pPr>
            <a:r>
              <a:rPr lang="en-US" smtClean="0"/>
              <a:t>Industrial Europe ca. 1850 </a:t>
            </a:r>
          </a:p>
        </p:txBody>
      </p:sp>
      <p:pic>
        <p:nvPicPr>
          <p:cNvPr id="80900" name="Picture 5" descr="ben57549_3001"/>
          <p:cNvPicPr>
            <a:picLocks noGrp="1" noChangeAspect="1" noChangeArrowheads="1"/>
          </p:cNvPicPr>
          <p:nvPr>
            <p:ph idx="1"/>
          </p:nvPr>
        </p:nvPicPr>
        <p:blipFill>
          <a:blip r:embed="rId2" cstate="print"/>
          <a:srcRect/>
          <a:stretch>
            <a:fillRect/>
          </a:stretch>
        </p:blipFill>
        <p:spPr>
          <a:xfrm>
            <a:off x="0" y="0"/>
            <a:ext cx="9144000" cy="6858000"/>
          </a:xfrm>
          <a:noFill/>
        </p:spPr>
      </p:pic>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7"/>
          <p:cNvSpPr>
            <a:spLocks noGrp="1" noChangeArrowheads="1"/>
          </p:cNvSpPr>
          <p:nvPr>
            <p:ph type="sldNum" sz="quarter" idx="12"/>
          </p:nvPr>
        </p:nvSpPr>
        <p:spPr/>
        <p:txBody>
          <a:bodyPr/>
          <a:lstStyle/>
          <a:p>
            <a:pPr>
              <a:defRPr/>
            </a:pPr>
            <a:fld id="{5F53D1A5-A85C-4329-8BCB-682445C1A775}" type="slidenum">
              <a:rPr lang="en-US"/>
              <a:pPr>
                <a:defRPr/>
              </a:pPr>
              <a:t>16</a:t>
            </a:fld>
            <a:endParaRPr lang="en-US"/>
          </a:p>
        </p:txBody>
      </p:sp>
      <p:sp>
        <p:nvSpPr>
          <p:cNvPr id="150532" name="Rectangle 4"/>
          <p:cNvSpPr>
            <a:spLocks noGrp="1" noChangeArrowheads="1"/>
          </p:cNvSpPr>
          <p:nvPr>
            <p:ph type="ctrTitle"/>
          </p:nvPr>
        </p:nvSpPr>
        <p:spPr/>
        <p:txBody>
          <a:bodyPr/>
          <a:lstStyle/>
          <a:p>
            <a:pPr eaLnBrk="1" hangingPunct="1">
              <a:defRPr/>
            </a:pPr>
            <a:r>
              <a:rPr lang="en-US" smtClean="0"/>
              <a:t>Social Effects of Industrialization</a:t>
            </a:r>
          </a:p>
        </p:txBody>
      </p:sp>
      <p:sp>
        <p:nvSpPr>
          <p:cNvPr id="81924" name="Rectangle 5"/>
          <p:cNvSpPr>
            <a:spLocks noGrp="1" noChangeArrowheads="1"/>
          </p:cNvSpPr>
          <p:nvPr>
            <p:ph type="subTitle" idx="1"/>
          </p:nvPr>
        </p:nvSpPr>
        <p:spPr>
          <a:xfrm>
            <a:off x="685800" y="1828800"/>
            <a:ext cx="8077200" cy="1500188"/>
          </a:xfrm>
        </p:spPr>
        <p:txBody>
          <a:bodyPr/>
          <a:lstStyle/>
          <a:p>
            <a:pPr eaLnBrk="1" hangingPunct="1"/>
            <a:endParaRPr lang="en-US" smtClean="0"/>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6"/>
          <p:cNvSpPr>
            <a:spLocks noGrp="1"/>
          </p:cNvSpPr>
          <p:nvPr>
            <p:ph type="sldNum" sz="quarter" idx="12"/>
          </p:nvPr>
        </p:nvSpPr>
        <p:spPr/>
        <p:txBody>
          <a:bodyPr/>
          <a:lstStyle/>
          <a:p>
            <a:pPr>
              <a:defRPr/>
            </a:pPr>
            <a:fld id="{C81E31CF-EBD7-4862-B67D-9CD9C9DDDA42}" type="slidenum">
              <a:rPr lang="en-US" smtClean="0"/>
              <a:pPr>
                <a:defRPr/>
              </a:pPr>
              <a:t>17</a:t>
            </a:fld>
            <a:endParaRPr lang="en-US" smtClean="0"/>
          </a:p>
        </p:txBody>
      </p:sp>
      <p:sp>
        <p:nvSpPr>
          <p:cNvPr id="64514" name="Rectangle 2"/>
          <p:cNvSpPr>
            <a:spLocks noGrp="1" noRot="1" noChangeArrowheads="1"/>
          </p:cNvSpPr>
          <p:nvPr>
            <p:ph type="title"/>
          </p:nvPr>
        </p:nvSpPr>
        <p:spPr/>
        <p:txBody>
          <a:bodyPr/>
          <a:lstStyle/>
          <a:p>
            <a:pPr eaLnBrk="1" hangingPunct="1">
              <a:defRPr/>
            </a:pPr>
            <a:r>
              <a:rPr lang="en-US" smtClean="0"/>
              <a:t>Poor working conditions</a:t>
            </a:r>
          </a:p>
        </p:txBody>
      </p:sp>
      <p:sp>
        <p:nvSpPr>
          <p:cNvPr id="79876" name="Rectangle 3"/>
          <p:cNvSpPr>
            <a:spLocks noGrp="1" noRot="1" noChangeArrowheads="1"/>
          </p:cNvSpPr>
          <p:nvPr>
            <p:ph type="body" sz="half" idx="1"/>
          </p:nvPr>
        </p:nvSpPr>
        <p:spPr>
          <a:xfrm>
            <a:off x="457200" y="1773238"/>
            <a:ext cx="4038600" cy="4624387"/>
          </a:xfrm>
        </p:spPr>
        <p:txBody>
          <a:bodyPr/>
          <a:lstStyle/>
          <a:p>
            <a:pPr eaLnBrk="1" hangingPunct="1"/>
            <a:r>
              <a:rPr lang="en-US" smtClean="0"/>
              <a:t>Dramatic shift from rural work rhythms</a:t>
            </a:r>
          </a:p>
          <a:p>
            <a:pPr eaLnBrk="1" hangingPunct="1"/>
            <a:r>
              <a:rPr lang="en-US" smtClean="0"/>
              <a:t>Six days a week, fourteen hours a day</a:t>
            </a:r>
          </a:p>
          <a:p>
            <a:pPr eaLnBrk="1" hangingPunct="1"/>
            <a:r>
              <a:rPr lang="en-US" smtClean="0"/>
              <a:t>Immediate supervision, punishments</a:t>
            </a:r>
          </a:p>
          <a:p>
            <a:pPr eaLnBrk="1" hangingPunct="1"/>
            <a:r>
              <a:rPr lang="en-US" smtClean="0"/>
              <a:t>“Luddite” Protest against machines 1811-1816</a:t>
            </a:r>
          </a:p>
          <a:p>
            <a:pPr eaLnBrk="1" hangingPunct="1"/>
            <a:endParaRPr lang="en-US" smtClean="0"/>
          </a:p>
        </p:txBody>
      </p:sp>
      <p:sp>
        <p:nvSpPr>
          <p:cNvPr id="79877" name="Rectangle 4"/>
          <p:cNvSpPr>
            <a:spLocks noGrp="1" noRot="1" noChangeArrowheads="1"/>
          </p:cNvSpPr>
          <p:nvPr>
            <p:ph type="body" sz="half" idx="2"/>
          </p:nvPr>
        </p:nvSpPr>
        <p:spPr>
          <a:xfrm>
            <a:off x="4648200" y="1773238"/>
            <a:ext cx="4038600" cy="4624387"/>
          </a:xfrm>
        </p:spPr>
        <p:txBody>
          <a:bodyPr/>
          <a:lstStyle/>
          <a:p>
            <a:pPr eaLnBrk="1" hangingPunct="1"/>
            <a:endParaRPr lang="en-US" smtClean="0"/>
          </a:p>
        </p:txBody>
      </p:sp>
      <p:pic>
        <p:nvPicPr>
          <p:cNvPr id="79878" name="Picture 6" descr="ludd"/>
          <p:cNvPicPr>
            <a:picLocks noChangeAspect="1" noChangeArrowheads="1"/>
          </p:cNvPicPr>
          <p:nvPr/>
        </p:nvPicPr>
        <p:blipFill>
          <a:blip r:embed="rId2" cstate="print"/>
          <a:srcRect/>
          <a:stretch>
            <a:fillRect/>
          </a:stretch>
        </p:blipFill>
        <p:spPr bwMode="auto">
          <a:xfrm>
            <a:off x="4572000" y="1295400"/>
            <a:ext cx="4257675" cy="504825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rrowheads="1"/>
          </p:cNvSpPr>
          <p:nvPr>
            <p:ph type="title"/>
          </p:nvPr>
        </p:nvSpPr>
        <p:spPr/>
        <p:txBody>
          <a:bodyPr/>
          <a:lstStyle/>
          <a:p>
            <a:pPr eaLnBrk="1" hangingPunct="1">
              <a:defRPr/>
            </a:pPr>
            <a:r>
              <a:rPr lang="en-US" dirty="0" smtClean="0"/>
              <a:t>Society</a:t>
            </a:r>
          </a:p>
        </p:txBody>
      </p:sp>
      <p:sp>
        <p:nvSpPr>
          <p:cNvPr id="82947" name="Rectangle 3"/>
          <p:cNvSpPr>
            <a:spLocks noGrp="1" noRot="1" noChangeArrowheads="1"/>
          </p:cNvSpPr>
          <p:nvPr>
            <p:ph idx="1"/>
          </p:nvPr>
        </p:nvSpPr>
        <p:spPr/>
        <p:txBody>
          <a:bodyPr/>
          <a:lstStyle/>
          <a:p>
            <a:pPr eaLnBrk="1" hangingPunct="1"/>
            <a:r>
              <a:rPr lang="en-US" smtClean="0"/>
              <a:t>Industrialization created a new wealth and new class</a:t>
            </a:r>
          </a:p>
          <a:p>
            <a:pPr lvl="1" eaLnBrk="1" hangingPunct="1"/>
            <a:r>
              <a:rPr lang="en-US" sz="2800" smtClean="0"/>
              <a:t>Based on wealth, not land</a:t>
            </a:r>
          </a:p>
          <a:p>
            <a:pPr lvl="1" eaLnBrk="1" hangingPunct="1"/>
            <a:r>
              <a:rPr lang="en-US" sz="2800" smtClean="0"/>
              <a:t>New bourgeoisie was most influential group, but small</a:t>
            </a:r>
          </a:p>
          <a:p>
            <a:pPr lvl="1" eaLnBrk="1" hangingPunct="1"/>
            <a:r>
              <a:rPr lang="en-US" sz="2800" smtClean="0"/>
              <a:t>The biggest group was the proletariat or working class</a:t>
            </a:r>
          </a:p>
          <a:p>
            <a:pPr lvl="1" eaLnBrk="1" hangingPunct="1">
              <a:buFont typeface="Wingdings" pitchFamily="2" charset="2"/>
              <a:buNone/>
            </a:pPr>
            <a:endParaRPr lang="en-US" sz="3200" smtClean="0"/>
          </a:p>
        </p:txBody>
      </p:sp>
      <p:sp>
        <p:nvSpPr>
          <p:cNvPr id="22530" name="Slide Number Placeholder 5"/>
          <p:cNvSpPr>
            <a:spLocks noGrp="1"/>
          </p:cNvSpPr>
          <p:nvPr>
            <p:ph type="sldNum" sz="quarter" idx="12"/>
          </p:nvPr>
        </p:nvSpPr>
        <p:spPr/>
        <p:txBody>
          <a:bodyPr/>
          <a:lstStyle/>
          <a:p>
            <a:pPr>
              <a:defRPr/>
            </a:pPr>
            <a:fld id="{9F81F55C-873C-4410-877E-3FC47EC9A51D}" type="slidenum">
              <a:rPr lang="en-US" smtClean="0"/>
              <a:pPr>
                <a:defRPr/>
              </a:pPr>
              <a:t>18</a:t>
            </a:fld>
            <a:endParaRPr lang="en-US" smtClean="0"/>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rrowheads="1"/>
          </p:cNvSpPr>
          <p:nvPr>
            <p:ph type="title"/>
          </p:nvPr>
        </p:nvSpPr>
        <p:spPr/>
        <p:txBody>
          <a:bodyPr/>
          <a:lstStyle/>
          <a:p>
            <a:pPr eaLnBrk="1" hangingPunct="1">
              <a:defRPr/>
            </a:pPr>
            <a:r>
              <a:rPr lang="en-US" dirty="0" smtClean="0"/>
              <a:t>Society: The Urban Life</a:t>
            </a:r>
          </a:p>
        </p:txBody>
      </p:sp>
      <p:sp>
        <p:nvSpPr>
          <p:cNvPr id="83971" name="Rectangle 3"/>
          <p:cNvSpPr>
            <a:spLocks noGrp="1" noRot="1" noChangeArrowheads="1"/>
          </p:cNvSpPr>
          <p:nvPr>
            <p:ph idx="1"/>
          </p:nvPr>
        </p:nvSpPr>
        <p:spPr/>
        <p:txBody>
          <a:bodyPr/>
          <a:lstStyle/>
          <a:p>
            <a:pPr eaLnBrk="1" hangingPunct="1"/>
            <a:r>
              <a:rPr lang="en-US" smtClean="0"/>
              <a:t>Saw biggest impact from industrialization</a:t>
            </a:r>
          </a:p>
          <a:p>
            <a:pPr eaLnBrk="1" hangingPunct="1"/>
            <a:r>
              <a:rPr lang="en-US" smtClean="0"/>
              <a:t>Issues that arose:</a:t>
            </a:r>
          </a:p>
          <a:p>
            <a:pPr lvl="1" eaLnBrk="1" hangingPunct="1"/>
            <a:r>
              <a:rPr lang="en-US" sz="2800" smtClean="0"/>
              <a:t>fast growth</a:t>
            </a:r>
          </a:p>
          <a:p>
            <a:pPr lvl="1" eaLnBrk="1" hangingPunct="1"/>
            <a:r>
              <a:rPr lang="en-US" sz="2800" smtClean="0"/>
              <a:t>Housing</a:t>
            </a:r>
          </a:p>
          <a:p>
            <a:pPr lvl="1" eaLnBrk="1" hangingPunct="1"/>
            <a:r>
              <a:rPr lang="en-US" sz="2800" smtClean="0"/>
              <a:t>sanitation</a:t>
            </a:r>
          </a:p>
          <a:p>
            <a:pPr eaLnBrk="1" hangingPunct="1"/>
            <a:r>
              <a:rPr lang="en-US" smtClean="0"/>
              <a:t>Paris led the way in urban renewal</a:t>
            </a:r>
          </a:p>
          <a:p>
            <a:pPr eaLnBrk="1" hangingPunct="1"/>
            <a:endParaRPr lang="en-US" smtClean="0"/>
          </a:p>
        </p:txBody>
      </p:sp>
      <p:sp>
        <p:nvSpPr>
          <p:cNvPr id="30722" name="Slide Number Placeholder 5"/>
          <p:cNvSpPr>
            <a:spLocks noGrp="1"/>
          </p:cNvSpPr>
          <p:nvPr>
            <p:ph type="sldNum" sz="quarter" idx="12"/>
          </p:nvPr>
        </p:nvSpPr>
        <p:spPr/>
        <p:txBody>
          <a:bodyPr/>
          <a:lstStyle/>
          <a:p>
            <a:pPr>
              <a:defRPr/>
            </a:pPr>
            <a:fld id="{C65409A6-EDB2-473A-9E16-6A9A4C931733}" type="slidenum">
              <a:rPr lang="en-US" smtClean="0"/>
              <a:pPr>
                <a:defRPr/>
              </a:pPr>
              <a:t>19</a:t>
            </a:fld>
            <a:endParaRPr lang="en-US" smtClean="0"/>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p:txBody>
          <a:bodyPr/>
          <a:lstStyle/>
          <a:p>
            <a:pPr>
              <a:defRPr/>
            </a:pPr>
            <a:fld id="{E4120FDA-E00D-4525-BB3F-98AAD040226C}" type="slidenum">
              <a:rPr lang="en-US" smtClean="0"/>
              <a:pPr>
                <a:defRPr/>
              </a:pPr>
              <a:t>2</a:t>
            </a:fld>
            <a:endParaRPr lang="en-US" smtClean="0"/>
          </a:p>
        </p:txBody>
      </p:sp>
      <p:sp>
        <p:nvSpPr>
          <p:cNvPr id="126978" name="Rectangle 2"/>
          <p:cNvSpPr>
            <a:spLocks noGrp="1" noRot="1" noChangeArrowheads="1"/>
          </p:cNvSpPr>
          <p:nvPr>
            <p:ph type="title"/>
          </p:nvPr>
        </p:nvSpPr>
        <p:spPr/>
        <p:txBody>
          <a:bodyPr/>
          <a:lstStyle/>
          <a:p>
            <a:pPr eaLnBrk="1" hangingPunct="1">
              <a:defRPr/>
            </a:pPr>
            <a:r>
              <a:rPr lang="en-US" smtClean="0"/>
              <a:t>Pre – Industrial Revolution</a:t>
            </a:r>
          </a:p>
        </p:txBody>
      </p:sp>
      <p:sp>
        <p:nvSpPr>
          <p:cNvPr id="67588" name="Rectangle 3"/>
          <p:cNvSpPr>
            <a:spLocks noGrp="1" noRot="1" noChangeArrowheads="1"/>
          </p:cNvSpPr>
          <p:nvPr>
            <p:ph type="body" idx="1"/>
          </p:nvPr>
        </p:nvSpPr>
        <p:spPr/>
        <p:txBody>
          <a:bodyPr/>
          <a:lstStyle/>
          <a:p>
            <a:pPr eaLnBrk="1" hangingPunct="1"/>
            <a:r>
              <a:rPr lang="en-US" sz="2800" smtClean="0"/>
              <a:t>Life expectancy – 40 yrs</a:t>
            </a:r>
          </a:p>
          <a:p>
            <a:pPr eaLnBrk="1" hangingPunct="1"/>
            <a:r>
              <a:rPr lang="en-US" sz="2800" smtClean="0"/>
              <a:t>25% of Europeans lived in towns</a:t>
            </a:r>
          </a:p>
          <a:p>
            <a:pPr eaLnBrk="1" hangingPunct="1"/>
            <a:r>
              <a:rPr lang="en-US" sz="2800" smtClean="0"/>
              <a:t>Most families farmed, members had a role</a:t>
            </a:r>
          </a:p>
          <a:p>
            <a:pPr eaLnBrk="1" hangingPunct="1"/>
            <a:r>
              <a:rPr lang="en-US" sz="2800" smtClean="0"/>
              <a:t>Domestic system, system of labor used inside the home</a:t>
            </a:r>
          </a:p>
        </p:txBody>
      </p:sp>
      <p:pic>
        <p:nvPicPr>
          <p:cNvPr id="67589" name="Picture 5" descr="domest1"/>
          <p:cNvPicPr>
            <a:picLocks noChangeAspect="1" noChangeArrowheads="1"/>
          </p:cNvPicPr>
          <p:nvPr/>
        </p:nvPicPr>
        <p:blipFill>
          <a:blip r:embed="rId2" cstate="print"/>
          <a:srcRect/>
          <a:stretch>
            <a:fillRect/>
          </a:stretch>
        </p:blipFill>
        <p:spPr bwMode="auto">
          <a:xfrm>
            <a:off x="4343400" y="3733800"/>
            <a:ext cx="4495800" cy="28956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p:txBody>
          <a:bodyPr/>
          <a:lstStyle/>
          <a:p>
            <a:pPr eaLnBrk="1" hangingPunct="1">
              <a:defRPr/>
            </a:pPr>
            <a:r>
              <a:rPr lang="en-US" dirty="0" smtClean="0"/>
              <a:t>Society: Development of Slums</a:t>
            </a:r>
          </a:p>
        </p:txBody>
      </p:sp>
      <p:sp>
        <p:nvSpPr>
          <p:cNvPr id="84995" name="Rectangle 3"/>
          <p:cNvSpPr>
            <a:spLocks noGrp="1" noRot="1" noChangeArrowheads="1"/>
          </p:cNvSpPr>
          <p:nvPr>
            <p:ph idx="1"/>
          </p:nvPr>
        </p:nvSpPr>
        <p:spPr/>
        <p:txBody>
          <a:bodyPr/>
          <a:lstStyle/>
          <a:p>
            <a:pPr eaLnBrk="1" hangingPunct="1"/>
            <a:r>
              <a:rPr lang="en-US" smtClean="0"/>
              <a:t>London: 1 million in 1800, 2.4 million in 1850</a:t>
            </a:r>
          </a:p>
          <a:p>
            <a:pPr eaLnBrk="1" hangingPunct="1"/>
            <a:r>
              <a:rPr lang="en-US" smtClean="0"/>
              <a:t>Wealthy classes move out to suburbs</a:t>
            </a:r>
          </a:p>
          <a:p>
            <a:pPr eaLnBrk="1" hangingPunct="1"/>
            <a:r>
              <a:rPr lang="en-US" smtClean="0"/>
              <a:t>Industrial slum areas develop in city centers</a:t>
            </a:r>
          </a:p>
          <a:p>
            <a:pPr eaLnBrk="1" hangingPunct="1"/>
            <a:r>
              <a:rPr lang="en-US" smtClean="0"/>
              <a:t>Open gutters as sewage systems</a:t>
            </a:r>
          </a:p>
        </p:txBody>
      </p:sp>
      <p:sp>
        <p:nvSpPr>
          <p:cNvPr id="31746" name="Slide Number Placeholder 5"/>
          <p:cNvSpPr>
            <a:spLocks noGrp="1"/>
          </p:cNvSpPr>
          <p:nvPr>
            <p:ph type="sldNum" sz="quarter" idx="12"/>
          </p:nvPr>
        </p:nvSpPr>
        <p:spPr/>
        <p:txBody>
          <a:bodyPr/>
          <a:lstStyle/>
          <a:p>
            <a:pPr>
              <a:defRPr/>
            </a:pPr>
            <a:fld id="{FA33C08E-6A31-4D06-8C2E-8363F80EE37F}" type="slidenum">
              <a:rPr lang="en-US" smtClean="0"/>
              <a:pPr>
                <a:defRPr/>
              </a:pPr>
              <a:t>20</a:t>
            </a:fld>
            <a:endParaRPr lang="en-US" smtClean="0"/>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6"/>
          <p:cNvSpPr>
            <a:spLocks noGrp="1"/>
          </p:cNvSpPr>
          <p:nvPr>
            <p:ph type="sldNum" sz="quarter" idx="12"/>
          </p:nvPr>
        </p:nvSpPr>
        <p:spPr/>
        <p:txBody>
          <a:bodyPr/>
          <a:lstStyle/>
          <a:p>
            <a:pPr>
              <a:defRPr/>
            </a:pPr>
            <a:fld id="{01F1C1DD-BDA6-403B-9E5C-DB814305B7EA}" type="slidenum">
              <a:rPr lang="en-US" smtClean="0"/>
              <a:pPr>
                <a:defRPr/>
              </a:pPr>
              <a:t>21</a:t>
            </a:fld>
            <a:endParaRPr lang="en-US" smtClean="0"/>
          </a:p>
        </p:txBody>
      </p:sp>
      <p:sp>
        <p:nvSpPr>
          <p:cNvPr id="138242" name="Rectangle 2"/>
          <p:cNvSpPr>
            <a:spLocks noGrp="1" noRot="1" noChangeArrowheads="1"/>
          </p:cNvSpPr>
          <p:nvPr>
            <p:ph type="title"/>
          </p:nvPr>
        </p:nvSpPr>
        <p:spPr/>
        <p:txBody>
          <a:bodyPr>
            <a:normAutofit fontScale="90000"/>
          </a:bodyPr>
          <a:lstStyle/>
          <a:p>
            <a:pPr eaLnBrk="1" hangingPunct="1">
              <a:defRPr/>
            </a:pPr>
            <a:r>
              <a:rPr lang="en-US" dirty="0" smtClean="0"/>
              <a:t>Economics and Society: </a:t>
            </a:r>
            <a:br>
              <a:rPr lang="en-US" dirty="0" smtClean="0"/>
            </a:br>
            <a:r>
              <a:rPr lang="en-US" dirty="0" smtClean="0"/>
              <a:t>Age, Gender, Family</a:t>
            </a:r>
          </a:p>
        </p:txBody>
      </p:sp>
      <p:sp>
        <p:nvSpPr>
          <p:cNvPr id="86020" name="Rectangle 3"/>
          <p:cNvSpPr>
            <a:spLocks noGrp="1" noRot="1" noChangeArrowheads="1"/>
          </p:cNvSpPr>
          <p:nvPr>
            <p:ph type="body" sz="half" idx="1"/>
          </p:nvPr>
        </p:nvSpPr>
        <p:spPr>
          <a:xfrm>
            <a:off x="457200" y="1773238"/>
            <a:ext cx="4038600" cy="4624387"/>
          </a:xfrm>
        </p:spPr>
        <p:txBody>
          <a:bodyPr/>
          <a:lstStyle/>
          <a:p>
            <a:pPr eaLnBrk="1" hangingPunct="1"/>
            <a:r>
              <a:rPr lang="en-US" smtClean="0"/>
              <a:t>Sexual division of labor</a:t>
            </a:r>
          </a:p>
          <a:p>
            <a:pPr eaLnBrk="1" hangingPunct="1"/>
            <a:r>
              <a:rPr lang="en-US" smtClean="0"/>
              <a:t>Textile mills favored women, children due to lower wages</a:t>
            </a:r>
          </a:p>
          <a:p>
            <a:pPr eaLnBrk="1" hangingPunct="1"/>
            <a:r>
              <a:rPr lang="en-US" smtClean="0"/>
              <a:t>Treatment of women was bad, children worse</a:t>
            </a:r>
          </a:p>
        </p:txBody>
      </p:sp>
      <p:sp>
        <p:nvSpPr>
          <p:cNvPr id="86021" name="Rectangle 4"/>
          <p:cNvSpPr>
            <a:spLocks noGrp="1" noRot="1" noChangeArrowheads="1"/>
          </p:cNvSpPr>
          <p:nvPr>
            <p:ph type="body" sz="half" idx="2"/>
          </p:nvPr>
        </p:nvSpPr>
        <p:spPr>
          <a:xfrm>
            <a:off x="4648200" y="1773238"/>
            <a:ext cx="4038600" cy="4624387"/>
          </a:xfrm>
        </p:spPr>
        <p:txBody>
          <a:bodyPr/>
          <a:lstStyle/>
          <a:p>
            <a:pPr eaLnBrk="1" hangingPunct="1"/>
            <a:r>
              <a:rPr lang="en-US" smtClean="0"/>
              <a:t>Lowell Mill Girls</a:t>
            </a:r>
          </a:p>
        </p:txBody>
      </p:sp>
      <p:pic>
        <p:nvPicPr>
          <p:cNvPr id="86022" name="Picture 6" descr="lowellweavers"/>
          <p:cNvPicPr>
            <a:picLocks noChangeAspect="1" noChangeArrowheads="1"/>
          </p:cNvPicPr>
          <p:nvPr/>
        </p:nvPicPr>
        <p:blipFill>
          <a:blip r:embed="rId2" cstate="print"/>
          <a:srcRect/>
          <a:stretch>
            <a:fillRect/>
          </a:stretch>
        </p:blipFill>
        <p:spPr bwMode="auto">
          <a:xfrm>
            <a:off x="4648200" y="2286000"/>
            <a:ext cx="4267200" cy="4572000"/>
          </a:xfrm>
          <a:prstGeom prst="rect">
            <a:avLst/>
          </a:prstGeom>
          <a:noFill/>
          <a:ln w="9525">
            <a:noFill/>
            <a:miter lim="800000"/>
            <a:headEnd/>
            <a:tailEnd/>
          </a:ln>
        </p:spPr>
      </p:pic>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F10DC816-9BEA-4092-85D7-50E07D7B22D7}" type="slidenum">
              <a:rPr lang="en-US" smtClean="0"/>
              <a:pPr>
                <a:defRPr/>
              </a:pPr>
              <a:t>22</a:t>
            </a:fld>
            <a:endParaRPr lang="en-US" smtClean="0"/>
          </a:p>
        </p:txBody>
      </p:sp>
      <p:sp>
        <p:nvSpPr>
          <p:cNvPr id="83970" name="Rectangle 2"/>
          <p:cNvSpPr>
            <a:spLocks noGrp="1" noRot="1" noChangeArrowheads="1"/>
          </p:cNvSpPr>
          <p:nvPr>
            <p:ph type="title"/>
          </p:nvPr>
        </p:nvSpPr>
        <p:spPr/>
        <p:txBody>
          <a:bodyPr>
            <a:normAutofit fontScale="90000"/>
          </a:bodyPr>
          <a:lstStyle/>
          <a:p>
            <a:pPr eaLnBrk="1" hangingPunct="1">
              <a:defRPr/>
            </a:pPr>
            <a:r>
              <a:rPr lang="en-US" smtClean="0"/>
              <a:t>Distribution of Wealth in the U.S.</a:t>
            </a:r>
          </a:p>
        </p:txBody>
      </p:sp>
      <p:graphicFrame>
        <p:nvGraphicFramePr>
          <p:cNvPr id="2050" name="Object 3"/>
          <p:cNvGraphicFramePr>
            <a:graphicFrameLocks noGrp="1" noChangeAspect="1"/>
          </p:cNvGraphicFramePr>
          <p:nvPr>
            <p:ph idx="1"/>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2054" name="Chart" r:id="rId3" imgW="7772400" imgH="4533900" progId="MSGraph.Chart.8">
                  <p:embed followColorScheme="full"/>
                </p:oleObj>
              </mc:Choice>
              <mc:Fallback>
                <p:oleObj name="Chart" r:id="rId3" imgW="7772400" imgH="4533900" progId="MSGraph.Chart.8">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pPr eaLnBrk="1" hangingPunct="1">
              <a:defRPr/>
            </a:pPr>
            <a:r>
              <a:rPr lang="en-US" dirty="0" smtClean="0"/>
              <a:t>Economy: Big Business</a:t>
            </a:r>
          </a:p>
        </p:txBody>
      </p:sp>
      <p:sp>
        <p:nvSpPr>
          <p:cNvPr id="87043" name="Rectangle 3"/>
          <p:cNvSpPr>
            <a:spLocks noGrp="1" noRot="1" noChangeArrowheads="1"/>
          </p:cNvSpPr>
          <p:nvPr>
            <p:ph sz="half" idx="1"/>
          </p:nvPr>
        </p:nvSpPr>
        <p:spPr>
          <a:xfrm>
            <a:off x="228600" y="1524000"/>
            <a:ext cx="4267200" cy="4873625"/>
          </a:xfrm>
        </p:spPr>
        <p:txBody>
          <a:bodyPr/>
          <a:lstStyle/>
          <a:p>
            <a:pPr eaLnBrk="1" hangingPunct="1"/>
            <a:r>
              <a:rPr lang="en-US" smtClean="0"/>
              <a:t>Large factories require start-up capital</a:t>
            </a:r>
          </a:p>
          <a:p>
            <a:pPr eaLnBrk="1" hangingPunct="1"/>
            <a:r>
              <a:rPr lang="en-US" smtClean="0"/>
              <a:t>Formation of corporations</a:t>
            </a:r>
          </a:p>
          <a:p>
            <a:pPr eaLnBrk="1" hangingPunct="1"/>
            <a:r>
              <a:rPr lang="en-US" smtClean="0"/>
              <a:t>Britain and France lay foundations for the modern corporation</a:t>
            </a:r>
          </a:p>
          <a:p>
            <a:pPr eaLnBrk="1" hangingPunct="1"/>
            <a:r>
              <a:rPr lang="en-US" smtClean="0"/>
              <a:t>Private business owned by hundreds, thousands or even millions of stockholders</a:t>
            </a:r>
          </a:p>
        </p:txBody>
      </p:sp>
      <p:sp>
        <p:nvSpPr>
          <p:cNvPr id="87044" name="Content Placeholder 4"/>
          <p:cNvSpPr>
            <a:spLocks noGrp="1"/>
          </p:cNvSpPr>
          <p:nvPr>
            <p:ph sz="half" idx="2"/>
          </p:nvPr>
        </p:nvSpPr>
        <p:spPr>
          <a:xfrm>
            <a:off x="4648200" y="1773238"/>
            <a:ext cx="4038600" cy="4624387"/>
          </a:xfrm>
        </p:spPr>
        <p:txBody>
          <a:bodyPr/>
          <a:lstStyle/>
          <a:p>
            <a:endParaRPr lang="en-US" smtClean="0"/>
          </a:p>
        </p:txBody>
      </p:sp>
      <p:sp>
        <p:nvSpPr>
          <p:cNvPr id="24578" name="Slide Number Placeholder 5"/>
          <p:cNvSpPr>
            <a:spLocks noGrp="1"/>
          </p:cNvSpPr>
          <p:nvPr>
            <p:ph type="sldNum" sz="quarter" idx="12"/>
          </p:nvPr>
        </p:nvSpPr>
        <p:spPr/>
        <p:txBody>
          <a:bodyPr/>
          <a:lstStyle/>
          <a:p>
            <a:pPr>
              <a:defRPr/>
            </a:pPr>
            <a:fld id="{9073DE80-E392-43B4-A55E-7F26A27F66A6}" type="slidenum">
              <a:rPr lang="en-US" smtClean="0"/>
              <a:pPr>
                <a:defRPr/>
              </a:pPr>
              <a:t>23</a:t>
            </a:fld>
            <a:endParaRPr lang="en-US" smtClean="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6"/>
          <p:cNvSpPr>
            <a:spLocks noGrp="1"/>
          </p:cNvSpPr>
          <p:nvPr>
            <p:ph type="sldNum" sz="quarter" idx="12"/>
          </p:nvPr>
        </p:nvSpPr>
        <p:spPr/>
        <p:txBody>
          <a:bodyPr/>
          <a:lstStyle/>
          <a:p>
            <a:pPr>
              <a:defRPr/>
            </a:pPr>
            <a:fld id="{FD4D9B75-595E-4BCE-8792-F647CD77A312}" type="slidenum">
              <a:rPr lang="en-US" smtClean="0"/>
              <a:pPr>
                <a:defRPr/>
              </a:pPr>
              <a:t>24</a:t>
            </a:fld>
            <a:endParaRPr lang="en-US" smtClean="0"/>
          </a:p>
        </p:txBody>
      </p:sp>
      <p:sp>
        <p:nvSpPr>
          <p:cNvPr id="67586" name="Rectangle 2"/>
          <p:cNvSpPr>
            <a:spLocks noGrp="1" noRot="1" noChangeArrowheads="1"/>
          </p:cNvSpPr>
          <p:nvPr>
            <p:ph type="title"/>
          </p:nvPr>
        </p:nvSpPr>
        <p:spPr/>
        <p:txBody>
          <a:bodyPr>
            <a:normAutofit fontScale="90000"/>
          </a:bodyPr>
          <a:lstStyle/>
          <a:p>
            <a:pPr eaLnBrk="1" hangingPunct="1">
              <a:defRPr/>
            </a:pPr>
            <a:r>
              <a:rPr lang="en-US" dirty="0" smtClean="0"/>
              <a:t>Economy: </a:t>
            </a:r>
            <a:br>
              <a:rPr lang="en-US" dirty="0" smtClean="0"/>
            </a:br>
            <a:r>
              <a:rPr lang="en-US" dirty="0" smtClean="0"/>
              <a:t>Monopolies, Trusts, and Cartels</a:t>
            </a:r>
          </a:p>
        </p:txBody>
      </p:sp>
      <p:sp>
        <p:nvSpPr>
          <p:cNvPr id="88068" name="Rectangle 3"/>
          <p:cNvSpPr>
            <a:spLocks noGrp="1" noRot="1" noChangeArrowheads="1"/>
          </p:cNvSpPr>
          <p:nvPr>
            <p:ph type="body" sz="half" idx="1"/>
          </p:nvPr>
        </p:nvSpPr>
        <p:spPr>
          <a:xfrm>
            <a:off x="457200" y="1773238"/>
            <a:ext cx="4038600" cy="4624387"/>
          </a:xfrm>
        </p:spPr>
        <p:txBody>
          <a:bodyPr/>
          <a:lstStyle/>
          <a:p>
            <a:pPr eaLnBrk="1" hangingPunct="1"/>
            <a:endParaRPr lang="en-US" smtClean="0"/>
          </a:p>
        </p:txBody>
      </p:sp>
      <p:sp>
        <p:nvSpPr>
          <p:cNvPr id="88069" name="Rectangle 4"/>
          <p:cNvSpPr>
            <a:spLocks noGrp="1" noRot="1" noChangeArrowheads="1"/>
          </p:cNvSpPr>
          <p:nvPr>
            <p:ph type="body" sz="half" idx="2"/>
          </p:nvPr>
        </p:nvSpPr>
        <p:spPr>
          <a:xfrm>
            <a:off x="4648200" y="1773238"/>
            <a:ext cx="4038600" cy="4624387"/>
          </a:xfrm>
        </p:spPr>
        <p:txBody>
          <a:bodyPr/>
          <a:lstStyle/>
          <a:p>
            <a:pPr eaLnBrk="1" hangingPunct="1">
              <a:lnSpc>
                <a:spcPct val="90000"/>
              </a:lnSpc>
            </a:pPr>
            <a:r>
              <a:rPr lang="en-US" smtClean="0"/>
              <a:t>Large corporations form blocs to drive out competition, keep prices high</a:t>
            </a:r>
          </a:p>
          <a:p>
            <a:pPr lvl="1" eaLnBrk="1" hangingPunct="1">
              <a:lnSpc>
                <a:spcPct val="90000"/>
              </a:lnSpc>
            </a:pPr>
            <a:r>
              <a:rPr lang="en-US" smtClean="0"/>
              <a:t>John D. Rockefeller</a:t>
            </a:r>
          </a:p>
          <a:p>
            <a:pPr lvl="1" eaLnBrk="1" hangingPunct="1">
              <a:lnSpc>
                <a:spcPct val="90000"/>
              </a:lnSpc>
            </a:pPr>
            <a:r>
              <a:rPr lang="en-US" smtClean="0"/>
              <a:t>German IG Farben controls 90% of chemical production</a:t>
            </a:r>
          </a:p>
          <a:p>
            <a:pPr eaLnBrk="1" hangingPunct="1">
              <a:lnSpc>
                <a:spcPct val="90000"/>
              </a:lnSpc>
            </a:pPr>
            <a:r>
              <a:rPr lang="en-US" smtClean="0"/>
              <a:t>Governments often slow to control monopolies</a:t>
            </a:r>
          </a:p>
          <a:p>
            <a:pPr eaLnBrk="1" hangingPunct="1">
              <a:lnSpc>
                <a:spcPct val="90000"/>
              </a:lnSpc>
            </a:pPr>
            <a:endParaRPr lang="en-US" smtClean="0"/>
          </a:p>
        </p:txBody>
      </p:sp>
      <p:pic>
        <p:nvPicPr>
          <p:cNvPr id="88070" name="Picture 6" descr="standard-oil-logo">
            <a:hlinkClick r:id="rId2"/>
          </p:cNvPr>
          <p:cNvPicPr>
            <a:picLocks noChangeAspect="1" noChangeArrowheads="1"/>
          </p:cNvPicPr>
          <p:nvPr/>
        </p:nvPicPr>
        <p:blipFill>
          <a:blip r:embed="rId3" cstate="print"/>
          <a:srcRect/>
          <a:stretch>
            <a:fillRect/>
          </a:stretch>
        </p:blipFill>
        <p:spPr bwMode="auto">
          <a:xfrm>
            <a:off x="381000" y="1676400"/>
            <a:ext cx="4038600" cy="4419600"/>
          </a:xfrm>
          <a:prstGeom prst="rect">
            <a:avLst/>
          </a:prstGeom>
          <a:noFill/>
          <a:ln w="9525">
            <a:noFill/>
            <a:miter lim="800000"/>
            <a:headEnd/>
            <a:tailEnd/>
          </a:ln>
        </p:spPr>
      </p:pic>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p:txBody>
          <a:bodyPr/>
          <a:lstStyle/>
          <a:p>
            <a:pPr>
              <a:defRPr/>
            </a:pPr>
            <a:fld id="{E2F7D11B-5A44-4B0E-A695-1BE2A361B61C}" type="slidenum">
              <a:rPr lang="en-US" smtClean="0"/>
              <a:pPr>
                <a:defRPr/>
              </a:pPr>
              <a:t>25</a:t>
            </a:fld>
            <a:endParaRPr lang="en-US" smtClean="0"/>
          </a:p>
        </p:txBody>
      </p:sp>
      <p:sp>
        <p:nvSpPr>
          <p:cNvPr id="141314" name="Rectangle 2"/>
          <p:cNvSpPr>
            <a:spLocks noGrp="1" noRot="1" noChangeArrowheads="1"/>
          </p:cNvSpPr>
          <p:nvPr>
            <p:ph type="title"/>
          </p:nvPr>
        </p:nvSpPr>
        <p:spPr/>
        <p:txBody>
          <a:bodyPr/>
          <a:lstStyle/>
          <a:p>
            <a:pPr eaLnBrk="1" hangingPunct="1">
              <a:defRPr/>
            </a:pPr>
            <a:r>
              <a:rPr lang="en-US" sz="3600" smtClean="0"/>
              <a:t>Political Cartoon depicting Standard Oil</a:t>
            </a:r>
          </a:p>
        </p:txBody>
      </p:sp>
      <p:sp>
        <p:nvSpPr>
          <p:cNvPr id="89092" name="Rectangle 3"/>
          <p:cNvSpPr>
            <a:spLocks noGrp="1" noRot="1" noChangeArrowheads="1"/>
          </p:cNvSpPr>
          <p:nvPr>
            <p:ph type="body" idx="1"/>
          </p:nvPr>
        </p:nvSpPr>
        <p:spPr/>
        <p:txBody>
          <a:bodyPr/>
          <a:lstStyle/>
          <a:p>
            <a:pPr eaLnBrk="1" hangingPunct="1"/>
            <a:endParaRPr lang="en-US" smtClean="0"/>
          </a:p>
        </p:txBody>
      </p:sp>
      <p:pic>
        <p:nvPicPr>
          <p:cNvPr id="89093" name="Picture 5" descr="219389_6"/>
          <p:cNvPicPr>
            <a:picLocks noChangeAspect="1" noChangeArrowheads="1"/>
          </p:cNvPicPr>
          <p:nvPr/>
        </p:nvPicPr>
        <p:blipFill>
          <a:blip r:embed="rId2" cstate="print"/>
          <a:srcRect/>
          <a:stretch>
            <a:fillRect/>
          </a:stretch>
        </p:blipFill>
        <p:spPr bwMode="auto">
          <a:xfrm>
            <a:off x="0" y="1600200"/>
            <a:ext cx="9144000" cy="5257800"/>
          </a:xfrm>
          <a:prstGeom prst="rect">
            <a:avLst/>
          </a:prstGeom>
          <a:noFill/>
          <a:ln w="9525">
            <a:noFill/>
            <a:miter lim="800000"/>
            <a:headEnd/>
            <a:tailEnd/>
          </a:ln>
        </p:spPr>
      </p:pic>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7"/>
          <p:cNvSpPr>
            <a:spLocks noGrp="1" noChangeArrowheads="1"/>
          </p:cNvSpPr>
          <p:nvPr>
            <p:ph type="sldNum" sz="quarter" idx="12"/>
          </p:nvPr>
        </p:nvSpPr>
        <p:spPr/>
        <p:txBody>
          <a:bodyPr/>
          <a:lstStyle/>
          <a:p>
            <a:pPr>
              <a:defRPr/>
            </a:pPr>
            <a:fld id="{510A0A3C-5842-4E04-B6E3-456E339E66FC}" type="slidenum">
              <a:rPr lang="en-US"/>
              <a:pPr>
                <a:defRPr/>
              </a:pPr>
              <a:t>26</a:t>
            </a:fld>
            <a:endParaRPr lang="en-US"/>
          </a:p>
        </p:txBody>
      </p:sp>
      <p:sp>
        <p:nvSpPr>
          <p:cNvPr id="120836" name="Rectangle 4"/>
          <p:cNvSpPr>
            <a:spLocks noGrp="1" noChangeArrowheads="1"/>
          </p:cNvSpPr>
          <p:nvPr>
            <p:ph type="ctrTitle"/>
          </p:nvPr>
        </p:nvSpPr>
        <p:spPr/>
        <p:txBody>
          <a:bodyPr/>
          <a:lstStyle/>
          <a:p>
            <a:pPr eaLnBrk="1" hangingPunct="1">
              <a:defRPr/>
            </a:pPr>
            <a:r>
              <a:rPr lang="en-US" smtClean="0"/>
              <a:t>Human/Environment Interaction</a:t>
            </a:r>
          </a:p>
        </p:txBody>
      </p:sp>
      <p:sp>
        <p:nvSpPr>
          <p:cNvPr id="90116" name="Rectangle 5"/>
          <p:cNvSpPr>
            <a:spLocks noGrp="1" noChangeArrowheads="1"/>
          </p:cNvSpPr>
          <p:nvPr>
            <p:ph type="subTitle" idx="1"/>
          </p:nvPr>
        </p:nvSpPr>
        <p:spPr>
          <a:xfrm>
            <a:off x="685800" y="1828800"/>
            <a:ext cx="8077200" cy="1500188"/>
          </a:xfrm>
        </p:spPr>
        <p:txBody>
          <a:bodyPr/>
          <a:lstStyle/>
          <a:p>
            <a:pPr eaLnBrk="1" hangingPunct="1"/>
            <a:endParaRPr lang="en-US" smtClean="0"/>
          </a:p>
        </p:txBody>
      </p:sp>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5"/>
          <p:cNvSpPr>
            <a:spLocks noGrp="1"/>
          </p:cNvSpPr>
          <p:nvPr>
            <p:ph type="sldNum" sz="quarter" idx="12"/>
          </p:nvPr>
        </p:nvSpPr>
        <p:spPr/>
        <p:txBody>
          <a:bodyPr/>
          <a:lstStyle/>
          <a:p>
            <a:pPr>
              <a:defRPr/>
            </a:pPr>
            <a:fld id="{1B8DF0DE-ED07-4793-BD94-C9DA541D4E41}" type="slidenum">
              <a:rPr lang="en-US" smtClean="0"/>
              <a:pPr>
                <a:defRPr/>
              </a:pPr>
              <a:t>27</a:t>
            </a:fld>
            <a:endParaRPr lang="en-US" smtClean="0"/>
          </a:p>
        </p:txBody>
      </p:sp>
      <p:sp>
        <p:nvSpPr>
          <p:cNvPr id="69634" name="Rectangle 2"/>
          <p:cNvSpPr>
            <a:spLocks noGrp="1" noRot="1" noChangeArrowheads="1"/>
          </p:cNvSpPr>
          <p:nvPr>
            <p:ph type="title"/>
          </p:nvPr>
        </p:nvSpPr>
        <p:spPr/>
        <p:txBody>
          <a:bodyPr/>
          <a:lstStyle/>
          <a:p>
            <a:pPr eaLnBrk="1" hangingPunct="1">
              <a:defRPr/>
            </a:pPr>
            <a:r>
              <a:rPr lang="en-US" smtClean="0"/>
              <a:t>Population Growth (millions)</a:t>
            </a:r>
          </a:p>
        </p:txBody>
      </p:sp>
      <p:graphicFrame>
        <p:nvGraphicFramePr>
          <p:cNvPr id="3074" name="Object 4"/>
          <p:cNvGraphicFramePr>
            <a:graphicFrameLocks noGrp="1" noChangeAspect="1"/>
          </p:cNvGraphicFramePr>
          <p:nvPr>
            <p:ph idx="1"/>
          </p:nvPr>
        </p:nvGraphicFramePr>
        <p:xfrm>
          <a:off x="0" y="1143000"/>
          <a:ext cx="9144000" cy="5715000"/>
        </p:xfrm>
        <a:graphic>
          <a:graphicData uri="http://schemas.openxmlformats.org/presentationml/2006/ole">
            <mc:AlternateContent xmlns:mc="http://schemas.openxmlformats.org/markup-compatibility/2006">
              <mc:Choice xmlns:v="urn:schemas-microsoft-com:vml" Requires="v">
                <p:oleObj spid="_x0000_s3078" name="Chart" r:id="rId3" imgW="8229600" imgH="4533900" progId="MSGraph.Chart.8">
                  <p:embed followColorScheme="full"/>
                </p:oleObj>
              </mc:Choice>
              <mc:Fallback>
                <p:oleObj name="Chart" r:id="rId3" imgW="8229600" imgH="4533900"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43000"/>
                        <a:ext cx="9144000" cy="571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p:txBody>
          <a:bodyPr/>
          <a:lstStyle/>
          <a:p>
            <a:pPr>
              <a:defRPr/>
            </a:pPr>
            <a:fld id="{665D71F9-F52D-43AF-B5BF-64859ED5B4A5}" type="slidenum">
              <a:rPr lang="en-US" smtClean="0"/>
              <a:pPr>
                <a:defRPr/>
              </a:pPr>
              <a:t>28</a:t>
            </a:fld>
            <a:endParaRPr lang="en-US" smtClean="0"/>
          </a:p>
        </p:txBody>
      </p:sp>
      <p:sp>
        <p:nvSpPr>
          <p:cNvPr id="72706" name="Rectangle 2"/>
          <p:cNvSpPr>
            <a:spLocks noGrp="1" noRot="1" noChangeArrowheads="1"/>
          </p:cNvSpPr>
          <p:nvPr>
            <p:ph type="title"/>
          </p:nvPr>
        </p:nvSpPr>
        <p:spPr/>
        <p:txBody>
          <a:bodyPr/>
          <a:lstStyle/>
          <a:p>
            <a:pPr eaLnBrk="1" hangingPunct="1">
              <a:defRPr/>
            </a:pPr>
            <a:r>
              <a:rPr lang="en-US" smtClean="0"/>
              <a:t>The Demographic Transition</a:t>
            </a:r>
          </a:p>
        </p:txBody>
      </p:sp>
      <p:sp>
        <p:nvSpPr>
          <p:cNvPr id="91140" name="Rectangle 3"/>
          <p:cNvSpPr>
            <a:spLocks noGrp="1" noRot="1" noChangeArrowheads="1"/>
          </p:cNvSpPr>
          <p:nvPr>
            <p:ph type="body" idx="1"/>
          </p:nvPr>
        </p:nvSpPr>
        <p:spPr/>
        <p:txBody>
          <a:bodyPr/>
          <a:lstStyle/>
          <a:p>
            <a:pPr eaLnBrk="1" hangingPunct="1"/>
            <a:r>
              <a:rPr lang="en-US" smtClean="0"/>
              <a:t>Industrialization results in marked decline of both fertility and mortality</a:t>
            </a:r>
          </a:p>
          <a:p>
            <a:pPr eaLnBrk="1" hangingPunct="1"/>
            <a:r>
              <a:rPr lang="en-US" smtClean="0"/>
              <a:t>Costs of living increase in industrial societies</a:t>
            </a:r>
          </a:p>
          <a:p>
            <a:pPr eaLnBrk="1" hangingPunct="1"/>
            <a:r>
              <a:rPr lang="en-US" smtClean="0"/>
              <a:t>From rural to urban</a:t>
            </a:r>
          </a:p>
          <a:p>
            <a:pPr eaLnBrk="1" hangingPunct="1"/>
            <a:r>
              <a:rPr lang="en-US" smtClean="0"/>
              <a:t>Urbanization proceeds dramatically</a:t>
            </a:r>
          </a:p>
          <a:p>
            <a:pPr lvl="1" eaLnBrk="1" hangingPunct="1"/>
            <a:r>
              <a:rPr lang="en-US" smtClean="0"/>
              <a:t>1800: only 20% of Britons live in towns with population over 10,000</a:t>
            </a:r>
          </a:p>
          <a:p>
            <a:pPr lvl="1" eaLnBrk="1" hangingPunct="1"/>
            <a:r>
              <a:rPr lang="en-US" smtClean="0"/>
              <a:t>1900: 75% of Britons live in urban environments</a:t>
            </a:r>
          </a:p>
          <a:p>
            <a:pPr eaLnBrk="1" hangingPunct="1"/>
            <a:endParaRPr lang="en-US" smtClean="0"/>
          </a:p>
        </p:txBody>
      </p:sp>
    </p:spTree>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p:txBody>
          <a:bodyPr/>
          <a:lstStyle/>
          <a:p>
            <a:pPr>
              <a:defRPr/>
            </a:pPr>
            <a:fld id="{299F2ADB-8199-4842-8724-1F62C4192515}" type="slidenum">
              <a:rPr lang="en-US" smtClean="0"/>
              <a:pPr>
                <a:defRPr/>
              </a:pPr>
              <a:t>29</a:t>
            </a:fld>
            <a:endParaRPr lang="en-US" smtClean="0"/>
          </a:p>
        </p:txBody>
      </p:sp>
      <p:sp>
        <p:nvSpPr>
          <p:cNvPr id="75778" name="Rectangle 2"/>
          <p:cNvSpPr>
            <a:spLocks noGrp="1" noRot="1" noChangeArrowheads="1"/>
          </p:cNvSpPr>
          <p:nvPr>
            <p:ph type="title"/>
          </p:nvPr>
        </p:nvSpPr>
        <p:spPr/>
        <p:txBody>
          <a:bodyPr/>
          <a:lstStyle/>
          <a:p>
            <a:pPr eaLnBrk="1" hangingPunct="1">
              <a:defRPr/>
            </a:pPr>
            <a:r>
              <a:rPr lang="en-US" smtClean="0"/>
              <a:t>Transcontinental Migrations</a:t>
            </a:r>
          </a:p>
        </p:txBody>
      </p:sp>
      <p:sp>
        <p:nvSpPr>
          <p:cNvPr id="92164" name="Rectangle 3"/>
          <p:cNvSpPr>
            <a:spLocks noGrp="1" noRot="1" noChangeArrowheads="1"/>
          </p:cNvSpPr>
          <p:nvPr>
            <p:ph type="body" idx="1"/>
          </p:nvPr>
        </p:nvSpPr>
        <p:spPr/>
        <p:txBody>
          <a:bodyPr/>
          <a:lstStyle/>
          <a:p>
            <a:pPr eaLnBrk="1" hangingPunct="1"/>
            <a:r>
              <a:rPr lang="en-US" smtClean="0"/>
              <a:t>rapid population growth drives Europeans to Americas</a:t>
            </a:r>
          </a:p>
          <a:p>
            <a:pPr lvl="1" eaLnBrk="1" hangingPunct="1"/>
            <a:r>
              <a:rPr lang="en-US" smtClean="0"/>
              <a:t>50 million cross Atlantic</a:t>
            </a:r>
          </a:p>
          <a:p>
            <a:pPr lvl="1" eaLnBrk="1" hangingPunct="1"/>
            <a:r>
              <a:rPr lang="en-US" smtClean="0"/>
              <a:t>Britons to avoid urban slums</a:t>
            </a:r>
          </a:p>
          <a:p>
            <a:pPr lvl="1" eaLnBrk="1" hangingPunct="1"/>
            <a:r>
              <a:rPr lang="en-US" smtClean="0"/>
              <a:t>Irish to avoid potato famines of 1840s</a:t>
            </a:r>
          </a:p>
          <a:p>
            <a:pPr lvl="1" eaLnBrk="1" hangingPunct="1"/>
            <a:r>
              <a:rPr lang="en-US" smtClean="0"/>
              <a:t>Jews to abandon Tsarist persecution</a:t>
            </a:r>
          </a:p>
          <a:p>
            <a:pPr eaLnBrk="1" hangingPunct="1"/>
            <a:r>
              <a:rPr lang="en-US" smtClean="0"/>
              <a:t>United States favored destination</a:t>
            </a: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A1D44946-9A62-4FC6-B8A1-5DFDA6CF864E}" type="slidenum">
              <a:rPr lang="en-US" smtClean="0"/>
              <a:pPr>
                <a:defRPr/>
              </a:pPr>
              <a:t>3</a:t>
            </a:fld>
            <a:endParaRPr lang="en-US" smtClean="0"/>
          </a:p>
        </p:txBody>
      </p:sp>
      <p:sp>
        <p:nvSpPr>
          <p:cNvPr id="145412" name="Rectangle 4"/>
          <p:cNvSpPr>
            <a:spLocks noGrp="1" noRot="1" noChangeArrowheads="1"/>
          </p:cNvSpPr>
          <p:nvPr>
            <p:ph type="title"/>
          </p:nvPr>
        </p:nvSpPr>
        <p:spPr/>
        <p:txBody>
          <a:bodyPr/>
          <a:lstStyle/>
          <a:p>
            <a:pPr eaLnBrk="1" hangingPunct="1">
              <a:defRPr/>
            </a:pPr>
            <a:r>
              <a:rPr lang="en-US" smtClean="0"/>
              <a:t>The Beginning</a:t>
            </a:r>
          </a:p>
        </p:txBody>
      </p:sp>
      <p:sp>
        <p:nvSpPr>
          <p:cNvPr id="68612" name="Rectangle 6"/>
          <p:cNvSpPr>
            <a:spLocks noGrp="1" noRot="1" noChangeArrowheads="1"/>
          </p:cNvSpPr>
          <p:nvPr>
            <p:ph type="body" idx="1"/>
          </p:nvPr>
        </p:nvSpPr>
        <p:spPr/>
        <p:txBody>
          <a:bodyPr/>
          <a:lstStyle/>
          <a:p>
            <a:pPr eaLnBrk="1" hangingPunct="1"/>
            <a:r>
              <a:rPr lang="en-US" smtClean="0"/>
              <a:t>Industrialization:</a:t>
            </a:r>
          </a:p>
          <a:p>
            <a:pPr lvl="1" eaLnBrk="1" hangingPunct="1"/>
            <a:r>
              <a:rPr lang="en-US" smtClean="0"/>
              <a:t>The process that transformed agrarian and handicrafted-centered economies into economies distinguished by industry and machine manufacture</a:t>
            </a:r>
          </a:p>
        </p:txBody>
      </p:sp>
      <p:pic>
        <p:nvPicPr>
          <p:cNvPr id="68613" name="Picture 8" descr="FoshanCeramicFactory"/>
          <p:cNvPicPr>
            <a:picLocks noChangeAspect="1" noChangeArrowheads="1"/>
          </p:cNvPicPr>
          <p:nvPr/>
        </p:nvPicPr>
        <p:blipFill>
          <a:blip r:embed="rId2" cstate="print"/>
          <a:srcRect/>
          <a:stretch>
            <a:fillRect/>
          </a:stretch>
        </p:blipFill>
        <p:spPr bwMode="auto">
          <a:xfrm>
            <a:off x="4495800" y="3962400"/>
            <a:ext cx="4267200" cy="260985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7"/>
          <p:cNvSpPr>
            <a:spLocks noGrp="1" noChangeArrowheads="1"/>
          </p:cNvSpPr>
          <p:nvPr>
            <p:ph type="sldNum" sz="quarter" idx="12"/>
          </p:nvPr>
        </p:nvSpPr>
        <p:spPr/>
        <p:txBody>
          <a:bodyPr/>
          <a:lstStyle/>
          <a:p>
            <a:pPr>
              <a:defRPr/>
            </a:pPr>
            <a:fld id="{FBC38D27-24B8-460F-9FD5-6D7F4FE238D7}" type="slidenum">
              <a:rPr lang="en-US"/>
              <a:pPr>
                <a:defRPr/>
              </a:pPr>
              <a:t>30</a:t>
            </a:fld>
            <a:endParaRPr lang="en-US"/>
          </a:p>
        </p:txBody>
      </p:sp>
      <p:sp>
        <p:nvSpPr>
          <p:cNvPr id="143364" name="Rectangle 4"/>
          <p:cNvSpPr>
            <a:spLocks noGrp="1" noChangeArrowheads="1"/>
          </p:cNvSpPr>
          <p:nvPr>
            <p:ph type="ctrTitle"/>
          </p:nvPr>
        </p:nvSpPr>
        <p:spPr/>
        <p:txBody>
          <a:bodyPr/>
          <a:lstStyle/>
          <a:p>
            <a:pPr eaLnBrk="1" hangingPunct="1">
              <a:defRPr/>
            </a:pPr>
            <a:r>
              <a:rPr lang="en-US" smtClean="0"/>
              <a:t>Ideas and Theories</a:t>
            </a:r>
          </a:p>
        </p:txBody>
      </p:sp>
      <p:sp>
        <p:nvSpPr>
          <p:cNvPr id="93188" name="Rectangle 5"/>
          <p:cNvSpPr>
            <a:spLocks noGrp="1" noChangeArrowheads="1"/>
          </p:cNvSpPr>
          <p:nvPr>
            <p:ph type="subTitle" idx="1"/>
          </p:nvPr>
        </p:nvSpPr>
        <p:spPr>
          <a:xfrm>
            <a:off x="685800" y="1828800"/>
            <a:ext cx="8077200" cy="1500188"/>
          </a:xfrm>
        </p:spPr>
        <p:txBody>
          <a:bodyPr/>
          <a:lstStyle/>
          <a:p>
            <a:pPr eaLnBrk="1" hangingPunct="1"/>
            <a:endParaRPr lang="en-US" smtClean="0"/>
          </a:p>
        </p:txBody>
      </p:sp>
    </p:spTree>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6"/>
          <p:cNvSpPr>
            <a:spLocks noGrp="1"/>
          </p:cNvSpPr>
          <p:nvPr>
            <p:ph type="sldNum" sz="quarter" idx="12"/>
          </p:nvPr>
        </p:nvSpPr>
        <p:spPr/>
        <p:txBody>
          <a:bodyPr/>
          <a:lstStyle/>
          <a:p>
            <a:pPr>
              <a:defRPr/>
            </a:pPr>
            <a:fld id="{02351C24-BEAF-4EFE-85F7-7A1A51BC1068}" type="slidenum">
              <a:rPr lang="en-US" smtClean="0"/>
              <a:pPr>
                <a:defRPr/>
              </a:pPr>
              <a:t>31</a:t>
            </a:fld>
            <a:endParaRPr lang="en-US" smtClean="0"/>
          </a:p>
        </p:txBody>
      </p:sp>
      <p:sp>
        <p:nvSpPr>
          <p:cNvPr id="154626" name="Rectangle 2"/>
          <p:cNvSpPr>
            <a:spLocks noGrp="1" noRot="1" noChangeArrowheads="1"/>
          </p:cNvSpPr>
          <p:nvPr>
            <p:ph type="title"/>
          </p:nvPr>
        </p:nvSpPr>
        <p:spPr/>
        <p:txBody>
          <a:bodyPr/>
          <a:lstStyle/>
          <a:p>
            <a:pPr eaLnBrk="1" hangingPunct="1">
              <a:defRPr/>
            </a:pPr>
            <a:r>
              <a:rPr lang="en-US" dirty="0" smtClean="0"/>
              <a:t>Economics: Laissez-Faire</a:t>
            </a:r>
          </a:p>
        </p:txBody>
      </p:sp>
      <p:sp>
        <p:nvSpPr>
          <p:cNvPr id="94212" name="Rectangle 3"/>
          <p:cNvSpPr>
            <a:spLocks noGrp="1" noRot="1" noChangeArrowheads="1"/>
          </p:cNvSpPr>
          <p:nvPr>
            <p:ph type="body" sz="half" idx="1"/>
          </p:nvPr>
        </p:nvSpPr>
        <p:spPr>
          <a:xfrm>
            <a:off x="457200" y="1773238"/>
            <a:ext cx="4038600" cy="4624387"/>
          </a:xfrm>
        </p:spPr>
        <p:txBody>
          <a:bodyPr/>
          <a:lstStyle/>
          <a:p>
            <a:pPr eaLnBrk="1" hangingPunct="1">
              <a:lnSpc>
                <a:spcPct val="90000"/>
              </a:lnSpc>
            </a:pPr>
            <a:r>
              <a:rPr lang="en-US" b="1" smtClean="0"/>
              <a:t>Economic policy of business with little or no interference from government</a:t>
            </a:r>
          </a:p>
          <a:p>
            <a:pPr eaLnBrk="1" hangingPunct="1">
              <a:lnSpc>
                <a:spcPct val="90000"/>
              </a:lnSpc>
            </a:pPr>
            <a:r>
              <a:rPr lang="en-US" b="1" smtClean="0"/>
              <a:t>Adam Smith argued in laws of economics</a:t>
            </a:r>
          </a:p>
          <a:p>
            <a:pPr lvl="1" eaLnBrk="1" hangingPunct="1">
              <a:lnSpc>
                <a:spcPct val="90000"/>
              </a:lnSpc>
            </a:pPr>
            <a:r>
              <a:rPr lang="en-US" sz="2800" b="1" smtClean="0"/>
              <a:t>Self-interest</a:t>
            </a:r>
          </a:p>
          <a:p>
            <a:pPr lvl="1" eaLnBrk="1" hangingPunct="1">
              <a:lnSpc>
                <a:spcPct val="90000"/>
              </a:lnSpc>
            </a:pPr>
            <a:r>
              <a:rPr lang="en-US" sz="2800" b="1" smtClean="0"/>
              <a:t>Competition</a:t>
            </a:r>
          </a:p>
          <a:p>
            <a:pPr lvl="1" eaLnBrk="1" hangingPunct="1">
              <a:lnSpc>
                <a:spcPct val="90000"/>
              </a:lnSpc>
            </a:pPr>
            <a:r>
              <a:rPr lang="en-US" sz="2800" b="1" smtClean="0"/>
              <a:t>Supply and demand</a:t>
            </a:r>
          </a:p>
          <a:p>
            <a:pPr eaLnBrk="1" hangingPunct="1">
              <a:lnSpc>
                <a:spcPct val="90000"/>
              </a:lnSpc>
            </a:pPr>
            <a:r>
              <a:rPr lang="en-US" b="1" smtClean="0"/>
              <a:t>Set foundation for capitalism</a:t>
            </a:r>
          </a:p>
        </p:txBody>
      </p:sp>
      <p:sp>
        <p:nvSpPr>
          <p:cNvPr id="94213" name="Rectangle 4"/>
          <p:cNvSpPr>
            <a:spLocks noGrp="1" noRot="1" noChangeArrowheads="1"/>
          </p:cNvSpPr>
          <p:nvPr>
            <p:ph type="body" sz="half" idx="2"/>
          </p:nvPr>
        </p:nvSpPr>
        <p:spPr>
          <a:xfrm>
            <a:off x="4648200" y="1773238"/>
            <a:ext cx="4038600" cy="4624387"/>
          </a:xfrm>
        </p:spPr>
        <p:txBody>
          <a:bodyPr/>
          <a:lstStyle/>
          <a:p>
            <a:pPr eaLnBrk="1" hangingPunct="1">
              <a:lnSpc>
                <a:spcPct val="90000"/>
              </a:lnSpc>
            </a:pPr>
            <a:endParaRPr lang="en-US" smtClean="0"/>
          </a:p>
        </p:txBody>
      </p:sp>
      <p:pic>
        <p:nvPicPr>
          <p:cNvPr id="94214" name="Picture 6" descr="adam_smith"/>
          <p:cNvPicPr>
            <a:picLocks noChangeAspect="1" noChangeArrowheads="1"/>
          </p:cNvPicPr>
          <p:nvPr/>
        </p:nvPicPr>
        <p:blipFill>
          <a:blip r:embed="rId2" cstate="print"/>
          <a:srcRect/>
          <a:stretch>
            <a:fillRect/>
          </a:stretch>
        </p:blipFill>
        <p:spPr bwMode="auto">
          <a:xfrm>
            <a:off x="4572000" y="1295400"/>
            <a:ext cx="4267200" cy="508635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060C98EC-AB22-46C5-A61F-38CCAF4CB5B3}" type="slidenum">
              <a:rPr lang="en-US" smtClean="0"/>
              <a:pPr>
                <a:defRPr/>
              </a:pPr>
              <a:t>32</a:t>
            </a:fld>
            <a:endParaRPr lang="en-US" smtClean="0"/>
          </a:p>
        </p:txBody>
      </p:sp>
      <p:sp>
        <p:nvSpPr>
          <p:cNvPr id="77826" name="Rectangle 2"/>
          <p:cNvSpPr>
            <a:spLocks noGrp="1" noRot="1" noChangeArrowheads="1"/>
          </p:cNvSpPr>
          <p:nvPr>
            <p:ph type="title"/>
          </p:nvPr>
        </p:nvSpPr>
        <p:spPr/>
        <p:txBody>
          <a:bodyPr/>
          <a:lstStyle/>
          <a:p>
            <a:pPr eaLnBrk="1" hangingPunct="1">
              <a:defRPr/>
            </a:pPr>
            <a:r>
              <a:rPr lang="en-US" smtClean="0"/>
              <a:t>The Socialist Challenge</a:t>
            </a:r>
          </a:p>
        </p:txBody>
      </p:sp>
      <p:sp>
        <p:nvSpPr>
          <p:cNvPr id="95236" name="Rectangle 3"/>
          <p:cNvSpPr>
            <a:spLocks noGrp="1" noRot="1" noChangeArrowheads="1"/>
          </p:cNvSpPr>
          <p:nvPr>
            <p:ph type="body" idx="1"/>
          </p:nvPr>
        </p:nvSpPr>
        <p:spPr/>
        <p:txBody>
          <a:bodyPr/>
          <a:lstStyle/>
          <a:p>
            <a:pPr eaLnBrk="1" hangingPunct="1"/>
            <a:r>
              <a:rPr lang="en-US" sz="2800" b="1" smtClean="0"/>
              <a:t>‘Socialism’ first used in context of </a:t>
            </a:r>
            <a:r>
              <a:rPr lang="en-US" sz="2800" b="1" i="1" smtClean="0"/>
              <a:t>Utopian Socialists</a:t>
            </a:r>
            <a:r>
              <a:rPr lang="en-US" sz="2800" b="1" smtClean="0"/>
              <a:t> Charles Fourier (1772-1837) and Robert Owen (1771-1858)</a:t>
            </a:r>
          </a:p>
          <a:p>
            <a:pPr lvl="1" eaLnBrk="1" hangingPunct="1"/>
            <a:r>
              <a:rPr lang="en-US" b="1" smtClean="0"/>
              <a:t>Defined as</a:t>
            </a:r>
          </a:p>
          <a:p>
            <a:pPr lvl="2" eaLnBrk="1" hangingPunct="1"/>
            <a:r>
              <a:rPr lang="en-US" sz="2800" b="1" smtClean="0"/>
              <a:t>Factors of production are owned by the public and operated for the welfare of all</a:t>
            </a:r>
          </a:p>
          <a:p>
            <a:pPr lvl="2" eaLnBrk="1" hangingPunct="1"/>
            <a:r>
              <a:rPr lang="en-US" sz="2800" b="1" smtClean="0"/>
              <a:t>Opposed competition of market system</a:t>
            </a:r>
          </a:p>
          <a:p>
            <a:pPr lvl="2" eaLnBrk="1" hangingPunct="1"/>
            <a:r>
              <a:rPr lang="en-US" sz="2800" b="1" smtClean="0"/>
              <a:t>Government should plan economy</a:t>
            </a:r>
          </a:p>
          <a:p>
            <a:pPr lvl="2" eaLnBrk="1" hangingPunct="1"/>
            <a:r>
              <a:rPr lang="en-US" sz="2800" b="1" smtClean="0"/>
              <a:t>Would end poverty and promote equality</a:t>
            </a:r>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6"/>
          <p:cNvSpPr>
            <a:spLocks noGrp="1"/>
          </p:cNvSpPr>
          <p:nvPr>
            <p:ph type="sldNum" sz="quarter" idx="12"/>
          </p:nvPr>
        </p:nvSpPr>
        <p:spPr/>
        <p:txBody>
          <a:bodyPr/>
          <a:lstStyle/>
          <a:p>
            <a:pPr>
              <a:defRPr/>
            </a:pPr>
            <a:fld id="{1885AF08-9BCA-4092-96DD-727BF8D595F0}" type="slidenum">
              <a:rPr lang="en-US" smtClean="0"/>
              <a:pPr>
                <a:defRPr/>
              </a:pPr>
              <a:t>33</a:t>
            </a:fld>
            <a:endParaRPr lang="en-US" smtClean="0"/>
          </a:p>
        </p:txBody>
      </p:sp>
      <p:sp>
        <p:nvSpPr>
          <p:cNvPr id="86018" name="Rectangle 2"/>
          <p:cNvSpPr>
            <a:spLocks noGrp="1" noRot="1" noChangeArrowheads="1"/>
          </p:cNvSpPr>
          <p:nvPr>
            <p:ph type="title"/>
          </p:nvPr>
        </p:nvSpPr>
        <p:spPr/>
        <p:txBody>
          <a:bodyPr>
            <a:normAutofit fontScale="90000"/>
          </a:bodyPr>
          <a:lstStyle/>
          <a:p>
            <a:pPr eaLnBrk="1" hangingPunct="1">
              <a:defRPr/>
            </a:pPr>
            <a:r>
              <a:rPr lang="en-US" sz="4000" smtClean="0"/>
              <a:t>Karl Marx (1818-1883) and Friedrich Engels (1820-1895)</a:t>
            </a:r>
          </a:p>
        </p:txBody>
      </p:sp>
      <p:sp>
        <p:nvSpPr>
          <p:cNvPr id="96260" name="Rectangle 3"/>
          <p:cNvSpPr>
            <a:spLocks noGrp="1" noRot="1" noChangeArrowheads="1"/>
          </p:cNvSpPr>
          <p:nvPr>
            <p:ph type="body" sz="half" idx="1"/>
          </p:nvPr>
        </p:nvSpPr>
        <p:spPr>
          <a:xfrm>
            <a:off x="457200" y="1773238"/>
            <a:ext cx="4038600" cy="4624387"/>
          </a:xfrm>
        </p:spPr>
        <p:txBody>
          <a:bodyPr/>
          <a:lstStyle/>
          <a:p>
            <a:pPr eaLnBrk="1" hangingPunct="1"/>
            <a:r>
              <a:rPr lang="en-US" sz="2400" smtClean="0"/>
              <a:t>Two major classes: </a:t>
            </a:r>
          </a:p>
          <a:p>
            <a:pPr lvl="1" eaLnBrk="1" hangingPunct="1"/>
            <a:r>
              <a:rPr lang="en-US" smtClean="0"/>
              <a:t>Capitalists, who control means of production</a:t>
            </a:r>
          </a:p>
          <a:p>
            <a:pPr lvl="1" eaLnBrk="1" hangingPunct="1"/>
            <a:r>
              <a:rPr lang="en-US" smtClean="0"/>
              <a:t>Proletariat, working class</a:t>
            </a:r>
          </a:p>
          <a:p>
            <a:pPr eaLnBrk="1" hangingPunct="1"/>
            <a:r>
              <a:rPr lang="en-US" sz="2400" smtClean="0"/>
              <a:t>Exploitative nature of capitalist system</a:t>
            </a:r>
          </a:p>
          <a:p>
            <a:pPr eaLnBrk="1" hangingPunct="1"/>
            <a:r>
              <a:rPr lang="en-US" sz="2400" smtClean="0"/>
              <a:t>Religion: “opiate of the masses”</a:t>
            </a:r>
          </a:p>
          <a:p>
            <a:pPr eaLnBrk="1" hangingPunct="1"/>
            <a:r>
              <a:rPr lang="en-US" sz="2400" smtClean="0"/>
              <a:t>“dictatorship of the proletariat”</a:t>
            </a:r>
          </a:p>
        </p:txBody>
      </p:sp>
      <p:sp>
        <p:nvSpPr>
          <p:cNvPr id="96261" name="Rectangle 4"/>
          <p:cNvSpPr>
            <a:spLocks noGrp="1" noRot="1" noChangeArrowheads="1"/>
          </p:cNvSpPr>
          <p:nvPr>
            <p:ph type="body" sz="half" idx="2"/>
          </p:nvPr>
        </p:nvSpPr>
        <p:spPr>
          <a:xfrm>
            <a:off x="4648200" y="1773238"/>
            <a:ext cx="4038600" cy="4624387"/>
          </a:xfrm>
        </p:spPr>
        <p:txBody>
          <a:bodyPr/>
          <a:lstStyle/>
          <a:p>
            <a:pPr eaLnBrk="1" hangingPunct="1"/>
            <a:endParaRPr lang="en-US" smtClean="0"/>
          </a:p>
        </p:txBody>
      </p:sp>
      <p:pic>
        <p:nvPicPr>
          <p:cNvPr id="96262" name="Picture 6" descr="marx">
            <a:hlinkClick r:id="rId2"/>
          </p:cNvPr>
          <p:cNvPicPr>
            <a:picLocks noChangeAspect="1" noChangeArrowheads="1"/>
          </p:cNvPicPr>
          <p:nvPr/>
        </p:nvPicPr>
        <p:blipFill>
          <a:blip r:embed="rId3" cstate="print"/>
          <a:srcRect/>
          <a:stretch>
            <a:fillRect/>
          </a:stretch>
        </p:blipFill>
        <p:spPr bwMode="auto">
          <a:xfrm>
            <a:off x="4724400" y="1600200"/>
            <a:ext cx="4038600" cy="47244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6"/>
          <p:cNvSpPr>
            <a:spLocks noGrp="1"/>
          </p:cNvSpPr>
          <p:nvPr>
            <p:ph type="sldNum" sz="quarter" idx="12"/>
          </p:nvPr>
        </p:nvSpPr>
        <p:spPr/>
        <p:txBody>
          <a:bodyPr/>
          <a:lstStyle/>
          <a:p>
            <a:pPr>
              <a:defRPr/>
            </a:pPr>
            <a:fld id="{93177853-6FEC-4D55-A43C-F0B5DD12A5A7}" type="slidenum">
              <a:rPr lang="en-US" smtClean="0"/>
              <a:pPr>
                <a:defRPr/>
              </a:pPr>
              <a:t>34</a:t>
            </a:fld>
            <a:endParaRPr lang="en-US" smtClean="0"/>
          </a:p>
        </p:txBody>
      </p:sp>
      <p:sp>
        <p:nvSpPr>
          <p:cNvPr id="87042" name="Rectangle 2"/>
          <p:cNvSpPr>
            <a:spLocks noGrp="1" noRot="1" noChangeArrowheads="1"/>
          </p:cNvSpPr>
          <p:nvPr>
            <p:ph type="title"/>
          </p:nvPr>
        </p:nvSpPr>
        <p:spPr/>
        <p:txBody>
          <a:bodyPr/>
          <a:lstStyle/>
          <a:p>
            <a:pPr eaLnBrk="1" hangingPunct="1">
              <a:defRPr/>
            </a:pPr>
            <a:r>
              <a:rPr lang="en-US" smtClean="0"/>
              <a:t>Social Reform and Trade Unions</a:t>
            </a:r>
          </a:p>
        </p:txBody>
      </p:sp>
      <p:sp>
        <p:nvSpPr>
          <p:cNvPr id="97284" name="Rectangle 3"/>
          <p:cNvSpPr>
            <a:spLocks noGrp="1" noRot="1" noChangeArrowheads="1"/>
          </p:cNvSpPr>
          <p:nvPr>
            <p:ph type="body" sz="half" idx="1"/>
          </p:nvPr>
        </p:nvSpPr>
        <p:spPr>
          <a:xfrm>
            <a:off x="228600" y="1773238"/>
            <a:ext cx="4267200" cy="4624387"/>
          </a:xfrm>
        </p:spPr>
        <p:txBody>
          <a:bodyPr/>
          <a:lstStyle/>
          <a:p>
            <a:pPr eaLnBrk="1" hangingPunct="1"/>
            <a:r>
              <a:rPr lang="en-US" sz="2400" b="1" dirty="0" smtClean="0"/>
              <a:t>Socialism had major impact on 19</a:t>
            </a:r>
            <a:r>
              <a:rPr lang="en-US" sz="2400" b="1" baseline="30000" dirty="0" smtClean="0"/>
              <a:t>th</a:t>
            </a:r>
            <a:r>
              <a:rPr lang="en-US" sz="2400" b="1" dirty="0" smtClean="0"/>
              <a:t> century reformers</a:t>
            </a:r>
          </a:p>
          <a:p>
            <a:pPr lvl="1" eaLnBrk="1" hangingPunct="1"/>
            <a:r>
              <a:rPr lang="en-US" b="1" dirty="0" smtClean="0"/>
              <a:t>Addressed issues of medical insurance, unemployment compensation, retirement benefits</a:t>
            </a:r>
          </a:p>
          <a:p>
            <a:pPr eaLnBrk="1" hangingPunct="1"/>
            <a:r>
              <a:rPr lang="en-US" sz="2400" b="1" dirty="0" smtClean="0"/>
              <a:t>Trade unions form for collective bargaining</a:t>
            </a:r>
          </a:p>
          <a:p>
            <a:pPr lvl="1" eaLnBrk="1" hangingPunct="1"/>
            <a:r>
              <a:rPr lang="en-US" b="1" dirty="0" smtClean="0"/>
              <a:t>Strikes to address workers’ concerns</a:t>
            </a:r>
          </a:p>
        </p:txBody>
      </p:sp>
      <p:sp>
        <p:nvSpPr>
          <p:cNvPr id="97285" name="Rectangle 4"/>
          <p:cNvSpPr>
            <a:spLocks noGrp="1" noRot="1" noChangeArrowheads="1"/>
          </p:cNvSpPr>
          <p:nvPr>
            <p:ph type="body" sz="half" idx="2"/>
          </p:nvPr>
        </p:nvSpPr>
        <p:spPr>
          <a:xfrm>
            <a:off x="4648200" y="1773238"/>
            <a:ext cx="4038600" cy="4624387"/>
          </a:xfrm>
        </p:spPr>
        <p:txBody>
          <a:bodyPr/>
          <a:lstStyle/>
          <a:p>
            <a:pPr eaLnBrk="1" hangingPunct="1"/>
            <a:r>
              <a:rPr lang="en-US" sz="2000" b="1" dirty="0" smtClean="0"/>
              <a:t>1941 Disney animators strike</a:t>
            </a:r>
          </a:p>
        </p:txBody>
      </p:sp>
      <p:pic>
        <p:nvPicPr>
          <p:cNvPr id="97286" name="Picture 6" descr="mickey.GIF"/>
          <p:cNvPicPr>
            <a:picLocks noChangeAspect="1" noChangeArrowheads="1"/>
          </p:cNvPicPr>
          <p:nvPr/>
        </p:nvPicPr>
        <p:blipFill>
          <a:blip r:embed="rId2" cstate="print"/>
          <a:srcRect/>
          <a:stretch>
            <a:fillRect/>
          </a:stretch>
        </p:blipFill>
        <p:spPr bwMode="auto">
          <a:xfrm>
            <a:off x="4572000" y="2286000"/>
            <a:ext cx="4267200" cy="4191000"/>
          </a:xfrm>
          <a:prstGeom prst="rect">
            <a:avLst/>
          </a:prstGeom>
          <a:noFill/>
          <a:ln w="9525">
            <a:noFill/>
            <a:miter lim="800000"/>
            <a:headEnd/>
            <a:tailEnd/>
          </a:ln>
        </p:spPr>
      </p:pic>
    </p:spTree>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7"/>
          <p:cNvSpPr>
            <a:spLocks noGrp="1" noChangeArrowheads="1"/>
          </p:cNvSpPr>
          <p:nvPr>
            <p:ph type="sldNum" sz="quarter" idx="12"/>
          </p:nvPr>
        </p:nvSpPr>
        <p:spPr/>
        <p:txBody>
          <a:bodyPr/>
          <a:lstStyle/>
          <a:p>
            <a:pPr>
              <a:defRPr/>
            </a:pPr>
            <a:fld id="{15A9353B-0B6C-48F9-AD80-3308A9376D6F}" type="slidenum">
              <a:rPr lang="en-US"/>
              <a:pPr>
                <a:defRPr/>
              </a:pPr>
              <a:t>35</a:t>
            </a:fld>
            <a:endParaRPr lang="en-US"/>
          </a:p>
        </p:txBody>
      </p:sp>
      <p:sp>
        <p:nvSpPr>
          <p:cNvPr id="118788" name="Rectangle 4"/>
          <p:cNvSpPr>
            <a:spLocks noGrp="1" noChangeArrowheads="1"/>
          </p:cNvSpPr>
          <p:nvPr>
            <p:ph type="ctrTitle"/>
          </p:nvPr>
        </p:nvSpPr>
        <p:spPr/>
        <p:txBody>
          <a:bodyPr/>
          <a:lstStyle/>
          <a:p>
            <a:pPr eaLnBrk="1" hangingPunct="1">
              <a:defRPr/>
            </a:pPr>
            <a:r>
              <a:rPr lang="en-US" smtClean="0"/>
              <a:t>Spread of Industrialization</a:t>
            </a:r>
          </a:p>
        </p:txBody>
      </p:sp>
      <p:sp>
        <p:nvSpPr>
          <p:cNvPr id="98308" name="Rectangle 5"/>
          <p:cNvSpPr>
            <a:spLocks noGrp="1" noChangeArrowheads="1"/>
          </p:cNvSpPr>
          <p:nvPr>
            <p:ph type="subTitle" idx="1"/>
          </p:nvPr>
        </p:nvSpPr>
        <p:spPr>
          <a:xfrm>
            <a:off x="685800" y="1828800"/>
            <a:ext cx="8077200" cy="1500188"/>
          </a:xfrm>
        </p:spPr>
        <p:txBody>
          <a:bodyPr/>
          <a:lstStyle/>
          <a:p>
            <a:pPr eaLnBrk="1" hangingPunct="1"/>
            <a:endParaRPr lang="en-US" smtClean="0"/>
          </a:p>
        </p:txBody>
      </p:sp>
    </p:spTree>
  </p:cSld>
  <p:clrMapOvr>
    <a:masterClrMapping/>
  </p:clrMapOvr>
  <p:transition>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6"/>
          <p:cNvSpPr>
            <a:spLocks noGrp="1"/>
          </p:cNvSpPr>
          <p:nvPr>
            <p:ph type="sldNum" sz="quarter" idx="12"/>
          </p:nvPr>
        </p:nvSpPr>
        <p:spPr/>
        <p:txBody>
          <a:bodyPr/>
          <a:lstStyle/>
          <a:p>
            <a:pPr>
              <a:defRPr/>
            </a:pPr>
            <a:fld id="{FC1B117F-EE5C-4894-88D8-BEA4B7BE7645}" type="slidenum">
              <a:rPr lang="en-US" smtClean="0"/>
              <a:pPr>
                <a:defRPr/>
              </a:pPr>
              <a:t>36</a:t>
            </a:fld>
            <a:endParaRPr lang="en-US" smtClean="0"/>
          </a:p>
        </p:txBody>
      </p:sp>
      <p:sp>
        <p:nvSpPr>
          <p:cNvPr id="88066" name="Rectangle 2"/>
          <p:cNvSpPr>
            <a:spLocks noGrp="1" noRot="1" noChangeArrowheads="1"/>
          </p:cNvSpPr>
          <p:nvPr>
            <p:ph type="title"/>
          </p:nvPr>
        </p:nvSpPr>
        <p:spPr/>
        <p:txBody>
          <a:bodyPr/>
          <a:lstStyle/>
          <a:p>
            <a:pPr eaLnBrk="1" hangingPunct="1">
              <a:defRPr/>
            </a:pPr>
            <a:r>
              <a:rPr lang="en-US" sz="4000" dirty="0" smtClean="0"/>
              <a:t>Industrialization in Russia and Japan</a:t>
            </a:r>
          </a:p>
        </p:txBody>
      </p:sp>
      <p:sp>
        <p:nvSpPr>
          <p:cNvPr id="99332" name="Rectangle 3"/>
          <p:cNvSpPr>
            <a:spLocks noGrp="1" noRot="1" noChangeArrowheads="1"/>
          </p:cNvSpPr>
          <p:nvPr>
            <p:ph type="body" sz="half" idx="1"/>
          </p:nvPr>
        </p:nvSpPr>
        <p:spPr>
          <a:xfrm>
            <a:off x="457200" y="1773238"/>
            <a:ext cx="4038600" cy="4624387"/>
          </a:xfrm>
        </p:spPr>
        <p:txBody>
          <a:bodyPr/>
          <a:lstStyle/>
          <a:p>
            <a:pPr marL="119062" indent="0" eaLnBrk="1" hangingPunct="1">
              <a:buNone/>
            </a:pPr>
            <a:r>
              <a:rPr lang="en-US" dirty="0" smtClean="0"/>
              <a:t>Russia </a:t>
            </a:r>
            <a:endParaRPr lang="en-US" dirty="0" smtClean="0"/>
          </a:p>
          <a:p>
            <a:pPr eaLnBrk="1" hangingPunct="1"/>
            <a:r>
              <a:rPr lang="en-US" dirty="0" smtClean="0"/>
              <a:t>Slower </a:t>
            </a:r>
            <a:r>
              <a:rPr lang="en-US" dirty="0" smtClean="0"/>
              <a:t>starts on industrial process</a:t>
            </a:r>
          </a:p>
          <a:p>
            <a:pPr eaLnBrk="1" hangingPunct="1"/>
            <a:r>
              <a:rPr lang="en-US" dirty="0" smtClean="0"/>
              <a:t>Russia constructs huge railway network across Siberia under finance minister Count Sergei Witte </a:t>
            </a:r>
          </a:p>
        </p:txBody>
      </p:sp>
      <p:sp>
        <p:nvSpPr>
          <p:cNvPr id="99333" name="Rectangle 4"/>
          <p:cNvSpPr>
            <a:spLocks noGrp="1" noRot="1" noChangeArrowheads="1"/>
          </p:cNvSpPr>
          <p:nvPr>
            <p:ph type="body" sz="half" idx="2"/>
          </p:nvPr>
        </p:nvSpPr>
        <p:spPr>
          <a:xfrm>
            <a:off x="4648200" y="1773238"/>
            <a:ext cx="4038600" cy="4624387"/>
          </a:xfrm>
        </p:spPr>
        <p:txBody>
          <a:bodyPr/>
          <a:lstStyle/>
          <a:p>
            <a:pPr marL="119062" indent="0" eaLnBrk="1" hangingPunct="1">
              <a:buNone/>
            </a:pPr>
            <a:r>
              <a:rPr lang="en-US" dirty="0" smtClean="0"/>
              <a:t>Japan</a:t>
            </a:r>
            <a:endParaRPr lang="en-US" dirty="0" smtClean="0"/>
          </a:p>
          <a:p>
            <a:pPr eaLnBrk="1" hangingPunct="1"/>
            <a:r>
              <a:rPr lang="en-US" dirty="0" smtClean="0"/>
              <a:t>Slower </a:t>
            </a:r>
            <a:r>
              <a:rPr lang="en-US" dirty="0" smtClean="0"/>
              <a:t>starts on industrial process</a:t>
            </a:r>
          </a:p>
          <a:p>
            <a:pPr eaLnBrk="1" hangingPunct="1"/>
            <a:r>
              <a:rPr lang="en-US" dirty="0" smtClean="0"/>
              <a:t>Japanese government takes initiative by hiring thousands of foreign experts</a:t>
            </a:r>
          </a:p>
          <a:p>
            <a:pPr lvl="1" eaLnBrk="1" hangingPunct="1"/>
            <a:r>
              <a:rPr lang="en-US" dirty="0" smtClean="0"/>
              <a:t>Reforms iron industry</a:t>
            </a:r>
          </a:p>
          <a:p>
            <a:pPr lvl="1" eaLnBrk="1" hangingPunct="1"/>
            <a:r>
              <a:rPr lang="en-US" dirty="0" smtClean="0"/>
              <a:t>Opens universities, specializing in science and technology</a:t>
            </a:r>
          </a:p>
          <a:p>
            <a:pPr eaLnBrk="1" hangingPunct="1"/>
            <a:endParaRPr lang="en-US" dirty="0" smtClean="0"/>
          </a:p>
        </p:txBody>
      </p:sp>
    </p:spTree>
  </p:cSld>
  <p:clrMapOvr>
    <a:masterClrMapping/>
  </p:clrMapOvr>
  <p:transition>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p:txBody>
          <a:bodyPr/>
          <a:lstStyle/>
          <a:p>
            <a:pPr>
              <a:defRPr/>
            </a:pPr>
            <a:fld id="{89E08BCC-A050-4C45-A4E0-043332C3D0BD}" type="slidenum">
              <a:rPr lang="en-US" smtClean="0"/>
              <a:pPr>
                <a:defRPr/>
              </a:pPr>
              <a:t>37</a:t>
            </a:fld>
            <a:endParaRPr lang="en-US" smtClean="0"/>
          </a:p>
        </p:txBody>
      </p:sp>
      <p:sp>
        <p:nvSpPr>
          <p:cNvPr id="89090" name="Rectangle 2"/>
          <p:cNvSpPr>
            <a:spLocks noGrp="1" noRot="1" noChangeArrowheads="1"/>
          </p:cNvSpPr>
          <p:nvPr>
            <p:ph type="title"/>
          </p:nvPr>
        </p:nvSpPr>
        <p:spPr/>
        <p:txBody>
          <a:bodyPr/>
          <a:lstStyle/>
          <a:p>
            <a:pPr eaLnBrk="1" hangingPunct="1">
              <a:defRPr/>
            </a:pPr>
            <a:r>
              <a:rPr lang="en-US" smtClean="0"/>
              <a:t>Global Effects</a:t>
            </a:r>
          </a:p>
        </p:txBody>
      </p:sp>
      <p:sp>
        <p:nvSpPr>
          <p:cNvPr id="100356" name="Rectangle 3"/>
          <p:cNvSpPr>
            <a:spLocks noGrp="1" noRot="1" noChangeArrowheads="1"/>
          </p:cNvSpPr>
          <p:nvPr>
            <p:ph type="body" idx="1"/>
          </p:nvPr>
        </p:nvSpPr>
        <p:spPr/>
        <p:txBody>
          <a:bodyPr/>
          <a:lstStyle/>
          <a:p>
            <a:pPr eaLnBrk="1" hangingPunct="1"/>
            <a:r>
              <a:rPr lang="en-US" smtClean="0"/>
              <a:t>Global division of labor</a:t>
            </a:r>
          </a:p>
          <a:p>
            <a:pPr lvl="1" eaLnBrk="1" hangingPunct="1"/>
            <a:r>
              <a:rPr lang="en-US" smtClean="0"/>
              <a:t>Rural societies that produce raw materials</a:t>
            </a:r>
          </a:p>
          <a:p>
            <a:pPr lvl="1" eaLnBrk="1" hangingPunct="1"/>
            <a:r>
              <a:rPr lang="en-US" smtClean="0"/>
              <a:t>Urban societies that produce manufactured goods</a:t>
            </a:r>
          </a:p>
          <a:p>
            <a:pPr eaLnBrk="1" hangingPunct="1"/>
            <a:r>
              <a:rPr lang="en-US" smtClean="0"/>
              <a:t>Uneven economic development</a:t>
            </a:r>
          </a:p>
          <a:p>
            <a:pPr eaLnBrk="1" hangingPunct="1"/>
            <a:r>
              <a:rPr lang="en-US" smtClean="0"/>
              <a:t>Developing export dependencies of Latin America, sub-Saharan Africa, south and south-east Asia</a:t>
            </a:r>
          </a:p>
          <a:p>
            <a:pPr lvl="1" eaLnBrk="1" hangingPunct="1"/>
            <a:r>
              <a:rPr lang="en-US" smtClean="0"/>
              <a:t>Low wages, small domestic markets</a:t>
            </a:r>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lstStyle/>
          <a:p>
            <a:pPr>
              <a:defRPr/>
            </a:pPr>
            <a:fld id="{ADC102C5-D868-4DF0-A17A-21EC2E03BBB6}" type="slidenum">
              <a:rPr lang="en-US" smtClean="0"/>
              <a:pPr>
                <a:defRPr/>
              </a:pPr>
              <a:t>4</a:t>
            </a:fld>
            <a:endParaRPr lang="en-US" smtClean="0"/>
          </a:p>
        </p:txBody>
      </p:sp>
      <p:sp>
        <p:nvSpPr>
          <p:cNvPr id="128002" name="Rectangle 2"/>
          <p:cNvSpPr>
            <a:spLocks noGrp="1" noRot="1" noChangeArrowheads="1"/>
          </p:cNvSpPr>
          <p:nvPr>
            <p:ph type="title"/>
          </p:nvPr>
        </p:nvSpPr>
        <p:spPr/>
        <p:txBody>
          <a:bodyPr>
            <a:normAutofit fontScale="90000"/>
          </a:bodyPr>
          <a:lstStyle/>
          <a:p>
            <a:pPr eaLnBrk="1" hangingPunct="1">
              <a:defRPr/>
            </a:pPr>
            <a:r>
              <a:rPr lang="en-US" smtClean="0"/>
              <a:t>Leading into the Industrial Revolution…</a:t>
            </a:r>
          </a:p>
        </p:txBody>
      </p:sp>
      <p:sp>
        <p:nvSpPr>
          <p:cNvPr id="69636" name="Rectangle 3"/>
          <p:cNvSpPr>
            <a:spLocks noGrp="1" noRot="1" noChangeArrowheads="1"/>
          </p:cNvSpPr>
          <p:nvPr>
            <p:ph type="body" idx="1"/>
          </p:nvPr>
        </p:nvSpPr>
        <p:spPr/>
        <p:txBody>
          <a:bodyPr/>
          <a:lstStyle/>
          <a:p>
            <a:pPr lvl="1" eaLnBrk="1" hangingPunct="1"/>
            <a:r>
              <a:rPr lang="en-US" sz="3200" smtClean="0"/>
              <a:t>Invention of the steam engine</a:t>
            </a:r>
          </a:p>
          <a:p>
            <a:pPr lvl="2" eaLnBrk="1" hangingPunct="1"/>
            <a:r>
              <a:rPr lang="en-US" sz="2800" smtClean="0"/>
              <a:t>James Watt</a:t>
            </a:r>
          </a:p>
        </p:txBody>
      </p:sp>
      <p:pic>
        <p:nvPicPr>
          <p:cNvPr id="69637" name="Picture 4" descr="Steam engine in action (animation).  Note that movement of the connecting linkage from the centrifugal governor operating the steam throttle is shown for illustrative purpose only, in practice this link only operates when the engine speeds up or slows down.">
            <a:hlinkClick r:id="rId2" tooltip="Steam engine in action (animation).  Note that movement of the connecting linkage from the centrifugal governor operating the steam throttle is shown for illustrative purpose only, in practice this link only operates when the engine speeds up or slows down."/>
          </p:cNvPr>
          <p:cNvPicPr>
            <a:picLocks noChangeAspect="1" noChangeArrowheads="1" noCrop="1"/>
          </p:cNvPicPr>
          <p:nvPr/>
        </p:nvPicPr>
        <p:blipFill>
          <a:blip r:embed="rId3" cstate="print"/>
          <a:srcRect/>
          <a:stretch>
            <a:fillRect/>
          </a:stretch>
        </p:blipFill>
        <p:spPr bwMode="auto">
          <a:xfrm>
            <a:off x="1143000" y="3200400"/>
            <a:ext cx="7162800" cy="291465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6"/>
          <p:cNvSpPr>
            <a:spLocks noGrp="1"/>
          </p:cNvSpPr>
          <p:nvPr>
            <p:ph type="sldNum" sz="quarter" idx="12"/>
          </p:nvPr>
        </p:nvSpPr>
        <p:spPr/>
        <p:txBody>
          <a:bodyPr/>
          <a:lstStyle/>
          <a:p>
            <a:pPr>
              <a:defRPr/>
            </a:pPr>
            <a:fld id="{8C155C66-5C62-409F-AEB6-769D349BE0DE}" type="slidenum">
              <a:rPr lang="en-US" smtClean="0"/>
              <a:pPr>
                <a:defRPr/>
              </a:pPr>
              <a:t>5</a:t>
            </a:fld>
            <a:endParaRPr lang="en-US" smtClean="0"/>
          </a:p>
        </p:txBody>
      </p:sp>
      <p:sp>
        <p:nvSpPr>
          <p:cNvPr id="129026" name="Rectangle 2"/>
          <p:cNvSpPr>
            <a:spLocks noGrp="1" noRot="1" noChangeArrowheads="1"/>
          </p:cNvSpPr>
          <p:nvPr>
            <p:ph type="title"/>
          </p:nvPr>
        </p:nvSpPr>
        <p:spPr/>
        <p:txBody>
          <a:bodyPr/>
          <a:lstStyle/>
          <a:p>
            <a:pPr eaLnBrk="1" hangingPunct="1">
              <a:defRPr/>
            </a:pPr>
            <a:r>
              <a:rPr lang="en-US" smtClean="0"/>
              <a:t>Population growth</a:t>
            </a:r>
          </a:p>
        </p:txBody>
      </p:sp>
      <p:sp>
        <p:nvSpPr>
          <p:cNvPr id="70660" name="Rectangle 3"/>
          <p:cNvSpPr>
            <a:spLocks noGrp="1" noRot="1" noChangeArrowheads="1"/>
          </p:cNvSpPr>
          <p:nvPr>
            <p:ph type="body" sz="half" idx="1"/>
          </p:nvPr>
        </p:nvSpPr>
        <p:spPr>
          <a:xfrm>
            <a:off x="301625" y="1600200"/>
            <a:ext cx="4186238" cy="4498975"/>
          </a:xfrm>
        </p:spPr>
        <p:txBody>
          <a:bodyPr/>
          <a:lstStyle/>
          <a:p>
            <a:pPr eaLnBrk="1" hangingPunct="1"/>
            <a:r>
              <a:rPr lang="en-US" dirty="0" smtClean="0"/>
              <a:t>Vital Revolution</a:t>
            </a:r>
          </a:p>
          <a:p>
            <a:pPr lvl="1" eaLnBrk="1" hangingPunct="1"/>
            <a:r>
              <a:rPr lang="en-US" b="1" dirty="0" smtClean="0"/>
              <a:t>Improvement of diet</a:t>
            </a:r>
          </a:p>
          <a:p>
            <a:pPr lvl="1" eaLnBrk="1" hangingPunct="1"/>
            <a:r>
              <a:rPr lang="en-US" b="1" dirty="0" smtClean="0"/>
              <a:t>conquering of disease</a:t>
            </a:r>
          </a:p>
          <a:p>
            <a:pPr eaLnBrk="1" hangingPunct="1"/>
            <a:endParaRPr lang="en-US" dirty="0" smtClean="0"/>
          </a:p>
          <a:p>
            <a:pPr eaLnBrk="1" hangingPunct="1"/>
            <a:r>
              <a:rPr lang="en-US" dirty="0" smtClean="0"/>
              <a:t>Led to the growth of cities -urbanization</a:t>
            </a:r>
          </a:p>
          <a:p>
            <a:pPr eaLnBrk="1" hangingPunct="1">
              <a:buFont typeface="Arial" charset="0"/>
              <a:buNone/>
            </a:pPr>
            <a:endParaRPr lang="en-US" dirty="0" smtClean="0"/>
          </a:p>
          <a:p>
            <a:pPr eaLnBrk="1" hangingPunct="1">
              <a:buFont typeface="Arial" charset="0"/>
              <a:buNone/>
            </a:pPr>
            <a:endParaRPr lang="en-US" dirty="0" smtClean="0"/>
          </a:p>
        </p:txBody>
      </p:sp>
      <p:sp>
        <p:nvSpPr>
          <p:cNvPr id="70661" name="Rectangle 4"/>
          <p:cNvSpPr>
            <a:spLocks noGrp="1" noRot="1" noChangeArrowheads="1"/>
          </p:cNvSpPr>
          <p:nvPr>
            <p:ph type="body" sz="half" idx="2"/>
          </p:nvPr>
        </p:nvSpPr>
        <p:spPr>
          <a:xfrm>
            <a:off x="4656138" y="1600200"/>
            <a:ext cx="4186237" cy="4498975"/>
          </a:xfrm>
        </p:spPr>
        <p:txBody>
          <a:bodyPr/>
          <a:lstStyle/>
          <a:p>
            <a:pPr eaLnBrk="1" hangingPunct="1"/>
            <a:endParaRPr lang="en-US" smtClean="0"/>
          </a:p>
        </p:txBody>
      </p:sp>
      <p:pic>
        <p:nvPicPr>
          <p:cNvPr id="70662" name="Picture 5" descr="The construction of new towns by the Housing Development Board of Singapore, is an example of planned urbanization">
            <a:hlinkClick r:id="rId2" tooltip="The construction of new towns by the Housing Development Board of Singapore, is an example of planned urbanization"/>
          </p:cNvPr>
          <p:cNvPicPr>
            <a:picLocks noChangeAspect="1" noChangeArrowheads="1"/>
          </p:cNvPicPr>
          <p:nvPr/>
        </p:nvPicPr>
        <p:blipFill>
          <a:blip r:embed="rId3" cstate="print"/>
          <a:srcRect/>
          <a:stretch>
            <a:fillRect/>
          </a:stretch>
        </p:blipFill>
        <p:spPr bwMode="auto">
          <a:xfrm>
            <a:off x="4343400" y="1371600"/>
            <a:ext cx="4572000" cy="51054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0BEB712F-3179-43FE-8619-24F80A275C39}" type="slidenum">
              <a:rPr lang="en-US" smtClean="0"/>
              <a:pPr>
                <a:defRPr/>
              </a:pPr>
              <a:t>6</a:t>
            </a:fld>
            <a:endParaRPr lang="en-US" smtClean="0"/>
          </a:p>
        </p:txBody>
      </p:sp>
      <p:sp>
        <p:nvSpPr>
          <p:cNvPr id="13314" name="Rectangle 2"/>
          <p:cNvSpPr>
            <a:spLocks noGrp="1" noRot="1" noChangeArrowheads="1"/>
          </p:cNvSpPr>
          <p:nvPr>
            <p:ph type="title"/>
          </p:nvPr>
        </p:nvSpPr>
        <p:spPr/>
        <p:txBody>
          <a:bodyPr/>
          <a:lstStyle/>
          <a:p>
            <a:pPr eaLnBrk="1" hangingPunct="1">
              <a:defRPr/>
            </a:pPr>
            <a:r>
              <a:rPr lang="en-US" sz="4000" smtClean="0"/>
              <a:t>Genesis of the Industrial Revolution</a:t>
            </a:r>
          </a:p>
        </p:txBody>
      </p:sp>
      <p:sp>
        <p:nvSpPr>
          <p:cNvPr id="71684" name="Rectangle 3"/>
          <p:cNvSpPr>
            <a:spLocks noGrp="1" noRot="1" noChangeArrowheads="1"/>
          </p:cNvSpPr>
          <p:nvPr>
            <p:ph type="body" idx="1"/>
          </p:nvPr>
        </p:nvSpPr>
        <p:spPr/>
        <p:txBody>
          <a:bodyPr/>
          <a:lstStyle/>
          <a:p>
            <a:pPr eaLnBrk="1" hangingPunct="1"/>
            <a:r>
              <a:rPr lang="en-US" smtClean="0"/>
              <a:t>Great Britain, 1780s</a:t>
            </a:r>
          </a:p>
          <a:p>
            <a:pPr eaLnBrk="1" hangingPunct="1"/>
            <a:r>
              <a:rPr lang="en-US" smtClean="0"/>
              <a:t>Followed agricultural revolution</a:t>
            </a:r>
          </a:p>
          <a:p>
            <a:pPr lvl="1" eaLnBrk="1" hangingPunct="1"/>
            <a:r>
              <a:rPr lang="en-US" sz="3200" smtClean="0"/>
              <a:t>Food surplus</a:t>
            </a:r>
          </a:p>
          <a:p>
            <a:pPr lvl="1" eaLnBrk="1" hangingPunct="1"/>
            <a:r>
              <a:rPr lang="en-US" sz="3200" smtClean="0"/>
              <a:t>Population increase</a:t>
            </a:r>
          </a:p>
          <a:p>
            <a:pPr lvl="2" eaLnBrk="1" hangingPunct="1"/>
            <a:r>
              <a:rPr lang="en-US" sz="3200" smtClean="0"/>
              <a:t>Market demand</a:t>
            </a:r>
          </a:p>
          <a:p>
            <a:pPr lvl="2" eaLnBrk="1" hangingPunct="1"/>
            <a:r>
              <a:rPr lang="en-US" sz="3200" smtClean="0"/>
              <a:t>Labor supply</a:t>
            </a:r>
          </a:p>
          <a:p>
            <a:pPr eaLnBrk="1" hangingPunct="1"/>
            <a:r>
              <a:rPr lang="en-US" smtClean="0"/>
              <a:t>Geographic luck</a:t>
            </a:r>
          </a:p>
          <a:p>
            <a:pPr lvl="1" eaLnBrk="1" hangingPunct="1"/>
            <a:r>
              <a:rPr lang="en-US" sz="3200" smtClean="0"/>
              <a:t>Natural resources</a:t>
            </a:r>
          </a:p>
          <a:p>
            <a:pPr eaLnBrk="1" hangingPunct="1"/>
            <a:endParaRPr lang="en-US" smtClean="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p:txBody>
          <a:bodyPr/>
          <a:lstStyle/>
          <a:p>
            <a:pPr>
              <a:defRPr/>
            </a:pPr>
            <a:fld id="{AC95367C-C5B1-49BD-BA56-8B4423560487}" type="slidenum">
              <a:rPr lang="en-US" smtClean="0"/>
              <a:pPr>
                <a:defRPr/>
              </a:pPr>
              <a:t>7</a:t>
            </a:fld>
            <a:endParaRPr lang="en-US" smtClean="0"/>
          </a:p>
        </p:txBody>
      </p:sp>
      <p:sp>
        <p:nvSpPr>
          <p:cNvPr id="125954" name="Rectangle 2"/>
          <p:cNvSpPr>
            <a:spLocks noGrp="1" noRot="1" noChangeArrowheads="1"/>
          </p:cNvSpPr>
          <p:nvPr>
            <p:ph type="title"/>
          </p:nvPr>
        </p:nvSpPr>
        <p:spPr>
          <a:xfrm>
            <a:off x="457200" y="155575"/>
            <a:ext cx="8229600" cy="1252538"/>
          </a:xfrm>
        </p:spPr>
        <p:txBody>
          <a:bodyPr/>
          <a:lstStyle/>
          <a:p>
            <a:pPr eaLnBrk="1" hangingPunct="1">
              <a:defRPr/>
            </a:pPr>
            <a:endParaRPr lang="en-US" smtClean="0"/>
          </a:p>
        </p:txBody>
      </p:sp>
      <p:sp>
        <p:nvSpPr>
          <p:cNvPr id="72708" name="Rectangle 3"/>
          <p:cNvSpPr>
            <a:spLocks noGrp="1" noRot="1" noChangeArrowheads="1"/>
          </p:cNvSpPr>
          <p:nvPr>
            <p:ph type="body" idx="1"/>
          </p:nvPr>
        </p:nvSpPr>
        <p:spPr/>
        <p:txBody>
          <a:bodyPr/>
          <a:lstStyle/>
          <a:p>
            <a:pPr eaLnBrk="1" hangingPunct="1"/>
            <a:endParaRPr lang="en-US" smtClean="0"/>
          </a:p>
        </p:txBody>
      </p:sp>
      <p:pic>
        <p:nvPicPr>
          <p:cNvPr id="72709" name="Picture 4" descr="1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5D735F9A-C9F9-4C92-9DED-6057517DA5BF}" type="slidenum">
              <a:rPr lang="en-US" smtClean="0"/>
              <a:pPr>
                <a:defRPr/>
              </a:pPr>
              <a:t>8</a:t>
            </a:fld>
            <a:endParaRPr lang="en-US" smtClean="0"/>
          </a:p>
        </p:txBody>
      </p:sp>
      <p:sp>
        <p:nvSpPr>
          <p:cNvPr id="14338" name="Rectangle 2"/>
          <p:cNvSpPr>
            <a:spLocks noGrp="1" noRot="1" noChangeArrowheads="1"/>
          </p:cNvSpPr>
          <p:nvPr>
            <p:ph type="title"/>
          </p:nvPr>
        </p:nvSpPr>
        <p:spPr/>
        <p:txBody>
          <a:bodyPr/>
          <a:lstStyle/>
          <a:p>
            <a:pPr eaLnBrk="1" hangingPunct="1">
              <a:defRPr/>
            </a:pPr>
            <a:r>
              <a:rPr lang="en-US" smtClean="0"/>
              <a:t>British Advantages</a:t>
            </a:r>
          </a:p>
        </p:txBody>
      </p:sp>
      <p:sp>
        <p:nvSpPr>
          <p:cNvPr id="73732" name="Rectangle 3"/>
          <p:cNvSpPr>
            <a:spLocks noGrp="1" noRot="1" noChangeArrowheads="1"/>
          </p:cNvSpPr>
          <p:nvPr>
            <p:ph type="body" idx="1"/>
          </p:nvPr>
        </p:nvSpPr>
        <p:spPr/>
        <p:txBody>
          <a:bodyPr/>
          <a:lstStyle/>
          <a:p>
            <a:pPr eaLnBrk="1" hangingPunct="1"/>
            <a:r>
              <a:rPr lang="en-US" smtClean="0"/>
              <a:t>Strong banking tradition</a:t>
            </a:r>
          </a:p>
          <a:p>
            <a:pPr eaLnBrk="1" hangingPunct="1"/>
            <a:r>
              <a:rPr lang="en-US" smtClean="0"/>
              <a:t>Natural resources</a:t>
            </a:r>
          </a:p>
          <a:p>
            <a:pPr lvl="1" eaLnBrk="1" hangingPunct="1"/>
            <a:r>
              <a:rPr lang="en-US" smtClean="0"/>
              <a:t>Coal, iron ore</a:t>
            </a:r>
          </a:p>
          <a:p>
            <a:pPr eaLnBrk="1" hangingPunct="1"/>
            <a:r>
              <a:rPr lang="en-US" smtClean="0"/>
              <a:t>Ease of transportation</a:t>
            </a:r>
          </a:p>
          <a:p>
            <a:pPr lvl="1" eaLnBrk="1" hangingPunct="1"/>
            <a:r>
              <a:rPr lang="en-US" smtClean="0"/>
              <a:t>Size of country</a:t>
            </a:r>
          </a:p>
          <a:p>
            <a:pPr lvl="1" eaLnBrk="1" hangingPunct="1"/>
            <a:r>
              <a:rPr lang="en-US" smtClean="0"/>
              <a:t>River and canal system</a:t>
            </a:r>
          </a:p>
          <a:p>
            <a:pPr eaLnBrk="1" hangingPunct="1"/>
            <a:r>
              <a:rPr lang="en-US" smtClean="0"/>
              <a:t>Exports to imperial colonies</a:t>
            </a:r>
          </a:p>
          <a:p>
            <a:pPr eaLnBrk="1" hangingPunct="1"/>
            <a:r>
              <a:rPr lang="en-US" smtClean="0"/>
              <a:t>Starts with textiles</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7"/>
          <p:cNvSpPr>
            <a:spLocks noGrp="1" noChangeArrowheads="1"/>
          </p:cNvSpPr>
          <p:nvPr>
            <p:ph type="sldNum" sz="quarter" idx="12"/>
          </p:nvPr>
        </p:nvSpPr>
        <p:spPr/>
        <p:txBody>
          <a:bodyPr/>
          <a:lstStyle/>
          <a:p>
            <a:pPr>
              <a:defRPr/>
            </a:pPr>
            <a:fld id="{25C6811B-C90F-4BEC-9862-F8DE9CC1DFEF}" type="slidenum">
              <a:rPr lang="en-US"/>
              <a:pPr>
                <a:defRPr/>
              </a:pPr>
              <a:t>9</a:t>
            </a:fld>
            <a:endParaRPr lang="en-US"/>
          </a:p>
        </p:txBody>
      </p:sp>
      <p:sp>
        <p:nvSpPr>
          <p:cNvPr id="148484" name="Rectangle 4"/>
          <p:cNvSpPr>
            <a:spLocks noGrp="1" noChangeArrowheads="1"/>
          </p:cNvSpPr>
          <p:nvPr>
            <p:ph type="ctrTitle"/>
          </p:nvPr>
        </p:nvSpPr>
        <p:spPr/>
        <p:txBody>
          <a:bodyPr/>
          <a:lstStyle/>
          <a:p>
            <a:pPr eaLnBrk="1" hangingPunct="1">
              <a:defRPr/>
            </a:pPr>
            <a:r>
              <a:rPr lang="en-US" smtClean="0"/>
              <a:t>How it Works</a:t>
            </a:r>
          </a:p>
        </p:txBody>
      </p:sp>
      <p:sp>
        <p:nvSpPr>
          <p:cNvPr id="74756" name="Rectangle 5"/>
          <p:cNvSpPr>
            <a:spLocks noGrp="1" noChangeArrowheads="1"/>
          </p:cNvSpPr>
          <p:nvPr>
            <p:ph type="subTitle" idx="1"/>
          </p:nvPr>
        </p:nvSpPr>
        <p:spPr>
          <a:xfrm>
            <a:off x="685800" y="1828800"/>
            <a:ext cx="8077200" cy="1500188"/>
          </a:xfrm>
        </p:spPr>
        <p:txBody>
          <a:bodyPr/>
          <a:lstStyle/>
          <a:p>
            <a:pPr eaLnBrk="1" hangingPunct="1"/>
            <a:endParaRPr lang="en-US" smtClean="0"/>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2.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Module</Template>
  <TotalTime>5419</TotalTime>
  <Words>935</Words>
  <Application>Microsoft Office PowerPoint</Application>
  <PresentationFormat>On-screen Show (4:3)</PresentationFormat>
  <Paragraphs>207</Paragraphs>
  <Slides>37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Module</vt:lpstr>
      <vt:lpstr>Chart</vt:lpstr>
      <vt:lpstr>Making of Industrial Society</vt:lpstr>
      <vt:lpstr>Pre – Industrial Revolution</vt:lpstr>
      <vt:lpstr>The Beginning</vt:lpstr>
      <vt:lpstr>Leading into the Industrial Revolution…</vt:lpstr>
      <vt:lpstr>Population growth</vt:lpstr>
      <vt:lpstr>Genesis of the Industrial Revolution</vt:lpstr>
      <vt:lpstr>PowerPoint Presentation</vt:lpstr>
      <vt:lpstr>British Advantages</vt:lpstr>
      <vt:lpstr>How it Works</vt:lpstr>
      <vt:lpstr>The Factory System</vt:lpstr>
      <vt:lpstr>The Growth of Factories</vt:lpstr>
      <vt:lpstr>King Cotton</vt:lpstr>
      <vt:lpstr>Rail Transport</vt:lpstr>
      <vt:lpstr>Mass Production</vt:lpstr>
      <vt:lpstr>Industrial Europe ca. 1850 </vt:lpstr>
      <vt:lpstr>Social Effects of Industrialization</vt:lpstr>
      <vt:lpstr>Poor working conditions</vt:lpstr>
      <vt:lpstr>Society</vt:lpstr>
      <vt:lpstr>Society: The Urban Life</vt:lpstr>
      <vt:lpstr>Society: Development of Slums</vt:lpstr>
      <vt:lpstr>Economics and Society:  Age, Gender, Family</vt:lpstr>
      <vt:lpstr>Distribution of Wealth in the U.S.</vt:lpstr>
      <vt:lpstr>Economy: Big Business</vt:lpstr>
      <vt:lpstr>Economy:  Monopolies, Trusts, and Cartels</vt:lpstr>
      <vt:lpstr>Political Cartoon depicting Standard Oil</vt:lpstr>
      <vt:lpstr>Human/Environment Interaction</vt:lpstr>
      <vt:lpstr>Population Growth (millions)</vt:lpstr>
      <vt:lpstr>The Demographic Transition</vt:lpstr>
      <vt:lpstr>Transcontinental Migrations</vt:lpstr>
      <vt:lpstr>Ideas and Theories</vt:lpstr>
      <vt:lpstr>Economics: Laissez-Faire</vt:lpstr>
      <vt:lpstr>The Socialist Challenge</vt:lpstr>
      <vt:lpstr>Karl Marx (1818-1883) and Friedrich Engels (1820-1895)</vt:lpstr>
      <vt:lpstr>Social Reform and Trade Unions</vt:lpstr>
      <vt:lpstr>Spread of Industrialization</vt:lpstr>
      <vt:lpstr>Industrialization in Russia and Japan</vt:lpstr>
      <vt:lpstr>Global Effects</vt:lpstr>
    </vt:vector>
  </TitlesOfParts>
  <Company>Florida Atlantic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29</dc:title>
  <dc:creator>Henry Abramson</dc:creator>
  <cp:lastModifiedBy>Woodfin, Zachary C.</cp:lastModifiedBy>
  <cp:revision>76</cp:revision>
  <dcterms:created xsi:type="dcterms:W3CDTF">2004-11-26T12:43:03Z</dcterms:created>
  <dcterms:modified xsi:type="dcterms:W3CDTF">2012-10-16T15:12:46Z</dcterms:modified>
</cp:coreProperties>
</file>