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158"/>
  </p:notesMasterIdLst>
  <p:sldIdLst>
    <p:sldId id="256" r:id="rId2"/>
    <p:sldId id="259" r:id="rId3"/>
    <p:sldId id="324" r:id="rId4"/>
    <p:sldId id="325" r:id="rId5"/>
    <p:sldId id="326" r:id="rId6"/>
    <p:sldId id="260" r:id="rId7"/>
    <p:sldId id="327" r:id="rId8"/>
    <p:sldId id="313" r:id="rId9"/>
    <p:sldId id="280" r:id="rId10"/>
    <p:sldId id="265" r:id="rId11"/>
    <p:sldId id="262" r:id="rId12"/>
    <p:sldId id="268" r:id="rId13"/>
    <p:sldId id="296" r:id="rId14"/>
    <p:sldId id="314" r:id="rId15"/>
    <p:sldId id="319" r:id="rId16"/>
    <p:sldId id="271" r:id="rId17"/>
    <p:sldId id="272" r:id="rId18"/>
    <p:sldId id="320" r:id="rId19"/>
    <p:sldId id="274" r:id="rId20"/>
    <p:sldId id="321" r:id="rId21"/>
    <p:sldId id="275" r:id="rId22"/>
    <p:sldId id="310" r:id="rId23"/>
    <p:sldId id="282" r:id="rId24"/>
    <p:sldId id="283" r:id="rId25"/>
    <p:sldId id="284" r:id="rId26"/>
    <p:sldId id="297" r:id="rId27"/>
    <p:sldId id="315" r:id="rId28"/>
    <p:sldId id="285" r:id="rId29"/>
    <p:sldId id="286" r:id="rId30"/>
    <p:sldId id="287" r:id="rId31"/>
    <p:sldId id="288" r:id="rId32"/>
    <p:sldId id="316" r:id="rId33"/>
    <p:sldId id="289" r:id="rId34"/>
    <p:sldId id="323" r:id="rId35"/>
    <p:sldId id="290" r:id="rId36"/>
    <p:sldId id="291" r:id="rId37"/>
    <p:sldId id="293" r:id="rId38"/>
    <p:sldId id="317" r:id="rId39"/>
    <p:sldId id="294" r:id="rId40"/>
    <p:sldId id="295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374" r:id="rId96"/>
    <p:sldId id="375" r:id="rId97"/>
    <p:sldId id="376" r:id="rId98"/>
    <p:sldId id="377" r:id="rId99"/>
    <p:sldId id="378" r:id="rId100"/>
    <p:sldId id="379" r:id="rId101"/>
    <p:sldId id="380" r:id="rId102"/>
    <p:sldId id="381" r:id="rId103"/>
    <p:sldId id="382" r:id="rId104"/>
    <p:sldId id="383" r:id="rId105"/>
    <p:sldId id="384" r:id="rId106"/>
    <p:sldId id="385" r:id="rId107"/>
    <p:sldId id="386" r:id="rId108"/>
    <p:sldId id="387" r:id="rId109"/>
    <p:sldId id="388" r:id="rId110"/>
    <p:sldId id="389" r:id="rId111"/>
    <p:sldId id="390" r:id="rId112"/>
    <p:sldId id="391" r:id="rId113"/>
    <p:sldId id="392" r:id="rId114"/>
    <p:sldId id="393" r:id="rId115"/>
    <p:sldId id="394" r:id="rId116"/>
    <p:sldId id="395" r:id="rId117"/>
    <p:sldId id="396" r:id="rId118"/>
    <p:sldId id="397" r:id="rId119"/>
    <p:sldId id="398" r:id="rId120"/>
    <p:sldId id="399" r:id="rId121"/>
    <p:sldId id="400" r:id="rId122"/>
    <p:sldId id="401" r:id="rId123"/>
    <p:sldId id="402" r:id="rId124"/>
    <p:sldId id="403" r:id="rId125"/>
    <p:sldId id="404" r:id="rId126"/>
    <p:sldId id="405" r:id="rId127"/>
    <p:sldId id="406" r:id="rId128"/>
    <p:sldId id="407" r:id="rId129"/>
    <p:sldId id="408" r:id="rId130"/>
    <p:sldId id="409" r:id="rId131"/>
    <p:sldId id="410" r:id="rId132"/>
    <p:sldId id="411" r:id="rId133"/>
    <p:sldId id="412" r:id="rId134"/>
    <p:sldId id="413" r:id="rId135"/>
    <p:sldId id="414" r:id="rId136"/>
    <p:sldId id="415" r:id="rId137"/>
    <p:sldId id="416" r:id="rId138"/>
    <p:sldId id="417" r:id="rId139"/>
    <p:sldId id="418" r:id="rId140"/>
    <p:sldId id="419" r:id="rId141"/>
    <p:sldId id="420" r:id="rId142"/>
    <p:sldId id="421" r:id="rId143"/>
    <p:sldId id="422" r:id="rId144"/>
    <p:sldId id="423" r:id="rId145"/>
    <p:sldId id="424" r:id="rId146"/>
    <p:sldId id="425" r:id="rId147"/>
    <p:sldId id="426" r:id="rId148"/>
    <p:sldId id="427" r:id="rId149"/>
    <p:sldId id="428" r:id="rId150"/>
    <p:sldId id="429" r:id="rId151"/>
    <p:sldId id="430" r:id="rId152"/>
    <p:sldId id="431" r:id="rId153"/>
    <p:sldId id="432" r:id="rId154"/>
    <p:sldId id="433" r:id="rId155"/>
    <p:sldId id="434" r:id="rId156"/>
    <p:sldId id="435" r:id="rId1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33" autoAdjust="0"/>
  </p:normalViewPr>
  <p:slideViewPr>
    <p:cSldViewPr>
      <p:cViewPr>
        <p:scale>
          <a:sx n="90" d="100"/>
          <a:sy n="90" d="100"/>
        </p:scale>
        <p:origin x="-9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8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CBBDABA-AF57-4250-BC4C-B46DA925C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B5BA6-5A2F-428A-8B98-3DB62EF8B1B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Washington in French and Indian War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6A301-85B1-4729-9E4A-6FCEC6B7DEB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304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42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>
                <a:latin typeface="Arial" charset="0"/>
              </a:rPr>
              <a:t>Copyright © 2006 The McGraw-Hill Companies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4933-E7A1-4A72-B9FF-3C08F0B1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C6C2-EE05-4877-8A78-C03790F8A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C6BF-A6C5-4D0D-8E83-5312E1E04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F6B9-0E63-48D7-9C91-C8DFDBDF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06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1AC-DABD-431B-A4C7-3580EB3A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FA7D-46A1-4364-B4B6-9BC14A1C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F6E-7C0B-4345-8D17-10CFA50B0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6797-8922-4FF8-9819-5CD4F245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97A1-D64E-4573-9B83-2774E82B2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F088-263E-4561-B199-2AF64D88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FDFE-6A48-4546-9824-BFC30041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9BA9-0E65-46DD-BFCA-205A8F66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3D5064-C49D-40AF-89A7-58E79177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>
                <a:latin typeface="Arial" charset="0"/>
              </a:rPr>
              <a:t>Copyright © 2006 The McGraw-Hill Companies Inc. Permission Required for Reproduction or Display.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2" r:id="rId2"/>
    <p:sldLayoutId id="2147484159" r:id="rId3"/>
    <p:sldLayoutId id="2147484153" r:id="rId4"/>
    <p:sldLayoutId id="2147484154" r:id="rId5"/>
    <p:sldLayoutId id="2147484155" r:id="rId6"/>
    <p:sldLayoutId id="2147484160" r:id="rId7"/>
    <p:sldLayoutId id="2147484161" r:id="rId8"/>
    <p:sldLayoutId id="2147484162" r:id="rId9"/>
    <p:sldLayoutId id="2147484156" r:id="rId10"/>
    <p:sldLayoutId id="2147484163" r:id="rId11"/>
    <p:sldLayoutId id="2147484164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aljuice.com/man%20in%20prison%20behind%20bars%20jail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news-libraries.mit.edu/blog/wp-content/uploads/2008/01/money.jpg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3/3c/Great_Game_cartoon_from_1878.jpg" TargetMode="Externa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5.emf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0/0e/Napoleon4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Image:BukitBatok.JPG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imgres?imgurl=http://www.sinj.com/the-moon-tarot/images/standard-oil-logo.gif&amp;imgrefurl=http://www.sinj.com/the-moon-tarot/the-moon-tarot.htm&amp;usg=__9rl3UF1hX1bWpLBp-45SSmITWss=&amp;h=272&amp;w=322&amp;sz=4&amp;hl=en&amp;start=5&amp;tbnid=2KvvLEPao-DWvM:&amp;tbnh=100&amp;tbnw=118&amp;prev=/images?q=Standard+Oil&amp;hl=en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soc.cmu.ac.th/~chaiwat/pix-soc/marx.jpg&amp;imgrefurl=http://sanseverything.wordpress.com/2007/12/04/marxists-for-conservativism/&amp;usg=__LkJR00px1rQxh7oZIuNypMTpd7o=&amp;h=662&amp;w=489&amp;sz=41&amp;hl=en&amp;start=2&amp;um=1&amp;tbnid=JhoYEa5lm1cKOM:&amp;tbnh=138&amp;tbnw=102&amp;prev=/images?q=Karl+Marx&amp;um=1&amp;hl=en&amp;sa=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Revolutions and National States in the Atlantic World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7D6A-4826-4C9D-85C6-A1EEC5E0AA2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  <a:t>Increased Taxation in 1760s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Financial burden of Seven Years’ War (French and Indian War)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Tax burden falls to the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Sugar Act (1764)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92D050"/>
                </a:solidFill>
              </a:rPr>
              <a:t>Stamp Act (1765)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Quartering Act (1765) (Housing British Troops)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Tea Act (1773)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Enforcement of taxes was issue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Britain (parent) vs. Colonies (child)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9A4F7AA-DA0D-440C-A81F-0681D4BE54A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pPr>
              <a:defRPr/>
            </a:pPr>
            <a:fld id="{C1CFD581-370A-4F53-8CA0-8517354AC5B0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China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614503"/>
      </p:ext>
    </p:extLst>
  </p:cSld>
  <p:clrMapOvr>
    <a:masterClrMapping/>
  </p:clrMapOvr>
  <p:transition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2CEBC-060E-4F0B-9794-FA5BFEC1D7C8}" type="slidenum">
              <a:rPr lang="en-US" smtClean="0"/>
              <a:pPr>
                <a:defRPr/>
              </a:pPr>
              <a:t>101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Since 1759, European commercial presence limited to one port </a:t>
            </a:r>
          </a:p>
          <a:p>
            <a:pPr eaLnBrk="1" hangingPunct="1"/>
            <a:r>
              <a:rPr lang="en-US" smtClean="0"/>
              <a:t>Foreign merchants forced to deal solely with licensed Chinese firms</a:t>
            </a:r>
          </a:p>
          <a:p>
            <a:pPr eaLnBrk="1" hangingPunct="1"/>
            <a:r>
              <a:rPr lang="en-US" smtClean="0"/>
              <a:t>currency of trade: silver bullion</a:t>
            </a:r>
          </a:p>
          <a:p>
            <a:pPr eaLnBrk="1" hangingPunct="1"/>
            <a:r>
              <a:rPr lang="en-US" smtClean="0"/>
              <a:t>British East India Company heavily involved in opium trade</a:t>
            </a:r>
          </a:p>
          <a:p>
            <a:pPr lvl="1" eaLnBrk="1" hangingPunct="1"/>
            <a:r>
              <a:rPr lang="en-US" smtClean="0"/>
              <a:t>Opium grown in India, sold in China for silver, silver used to buy other Chinese products</a:t>
            </a:r>
          </a:p>
          <a:p>
            <a:pPr lvl="1" eaLnBrk="1" hangingPunct="1"/>
            <a:r>
              <a:rPr lang="en-US" smtClean="0"/>
              <a:t>Opium War</a:t>
            </a:r>
          </a:p>
        </p:txBody>
      </p:sp>
    </p:spTree>
    <p:extLst>
      <p:ext uri="{BB962C8B-B14F-4D97-AF65-F5344CB8AC3E}">
        <p14:creationId xmlns:p14="http://schemas.microsoft.com/office/powerpoint/2010/main" val="1993754977"/>
      </p:ext>
    </p:extLst>
  </p:cSld>
  <p:clrMapOvr>
    <a:masterClrMapping/>
  </p:clrMapOvr>
  <p:transition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7E015-0C2D-4DDA-A3A0-016E60159CD4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Opium Factory</a:t>
            </a:r>
          </a:p>
        </p:txBody>
      </p:sp>
      <p:pic>
        <p:nvPicPr>
          <p:cNvPr id="67588" name="Picture 5" descr="opi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117883873"/>
      </p:ext>
    </p:extLst>
  </p:cSld>
  <p:clrMapOvr>
    <a:masterClrMapping/>
  </p:clrMapOvr>
  <p:transition>
    <p:rand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Unequal </a:t>
            </a:r>
            <a:r>
              <a:rPr lang="en-US" dirty="0"/>
              <a:t>Treaties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267200" cy="4873625"/>
          </a:xfrm>
        </p:spPr>
        <p:txBody>
          <a:bodyPr/>
          <a:lstStyle/>
          <a:p>
            <a:pPr eaLnBrk="1" hangingPunct="1"/>
            <a:r>
              <a:rPr lang="en-US" smtClean="0"/>
              <a:t>forced into a series of disadvantageous treaties</a:t>
            </a:r>
          </a:p>
          <a:p>
            <a:pPr eaLnBrk="1" hangingPunct="1"/>
            <a:r>
              <a:rPr lang="en-US" smtClean="0"/>
              <a:t>Hong Kong ceded to British in Treaty of Nanjing (1842), ports opened to British traders</a:t>
            </a:r>
          </a:p>
          <a:p>
            <a:pPr eaLnBrk="1" hangingPunct="1"/>
            <a:r>
              <a:rPr lang="en-US" smtClean="0"/>
              <a:t>Extraterritorial status to British subject</a:t>
            </a:r>
          </a:p>
          <a:p>
            <a:pPr eaLnBrk="1" hangingPunct="1"/>
            <a:r>
              <a:rPr lang="en-US" smtClean="0"/>
              <a:t>Other countries conclude similar treaties</a:t>
            </a:r>
          </a:p>
        </p:txBody>
      </p:sp>
      <p:sp>
        <p:nvSpPr>
          <p:cNvPr id="68612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68849-7A4C-40AA-BAF3-DB04ACA94ABE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940209"/>
      </p:ext>
    </p:extLst>
  </p:cSld>
  <p:clrMapOvr>
    <a:masterClrMapping/>
  </p:clrMapOvr>
  <p:transition>
    <p:rand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F7344-F890-47C5-9772-B3E2992A9654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East Asia in the 1800s</a:t>
            </a:r>
          </a:p>
        </p:txBody>
      </p:sp>
      <p:pic>
        <p:nvPicPr>
          <p:cNvPr id="69636" name="Picture 8" descr="ben57549_32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2769636489"/>
      </p:ext>
    </p:extLst>
  </p:cSld>
  <p:clrMapOvr>
    <a:masterClrMapping/>
  </p:clrMapOvr>
  <p:transition>
    <p:random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9EFAF-CFAD-4168-8862-2466706129BD}" type="slidenum">
              <a:rPr lang="en-US" smtClean="0"/>
              <a:pPr>
                <a:defRPr/>
              </a:pPr>
              <a:t>105</a:t>
            </a:fld>
            <a:endParaRPr lang="en-US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Society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Large-scale rebellions in later 19</a:t>
            </a:r>
            <a:r>
              <a:rPr lang="en-US" sz="2800" baseline="30000" smtClean="0"/>
              <a:t>th</a:t>
            </a:r>
            <a:r>
              <a:rPr lang="en-US" sz="2800" smtClean="0"/>
              <a:t> century reflect poverty, discontent of Chinese peasantry</a:t>
            </a:r>
          </a:p>
          <a:p>
            <a:pPr eaLnBrk="1" hangingPunct="1"/>
            <a:r>
              <a:rPr lang="en-US" sz="2800" smtClean="0"/>
              <a:t>Population rises 50% between 1800-1900, agriculture remains stagnant</a:t>
            </a:r>
          </a:p>
          <a:p>
            <a:pPr eaLnBrk="1" hangingPunct="1"/>
            <a:r>
              <a:rPr lang="en-US" sz="2800" smtClean="0"/>
              <a:t>Nian Rebellion (1851-1868), Muslim Rebellion (1855-1873), Tungan Rebellion (1862-1878), and the Taiping Rebellion (1850-1864)</a:t>
            </a:r>
          </a:p>
        </p:txBody>
      </p:sp>
    </p:spTree>
    <p:extLst>
      <p:ext uri="{BB962C8B-B14F-4D97-AF65-F5344CB8AC3E}">
        <p14:creationId xmlns:p14="http://schemas.microsoft.com/office/powerpoint/2010/main" val="1971669980"/>
      </p:ext>
    </p:extLst>
  </p:cSld>
  <p:clrMapOvr>
    <a:masterClrMapping/>
  </p:clrMapOvr>
  <p:transition>
    <p:random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033CD-C348-4C3B-9A1E-468677ED8B0A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</a:t>
            </a:r>
            <a:r>
              <a:rPr lang="en-US" dirty="0" err="1" smtClean="0"/>
              <a:t>Taiping</a:t>
            </a:r>
            <a:r>
              <a:rPr lang="en-US" dirty="0" smtClean="0"/>
              <a:t> Rebellion</a:t>
            </a:r>
            <a:endParaRPr lang="en-US" dirty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led by Hong Xiuquan, schoolteacher, called for destruction of Qing dynasty</a:t>
            </a:r>
          </a:p>
          <a:p>
            <a:pPr eaLnBrk="1" hangingPunct="1"/>
            <a:r>
              <a:rPr lang="en-US" smtClean="0"/>
              <a:t>Platform</a:t>
            </a:r>
          </a:p>
          <a:p>
            <a:pPr lvl="1" eaLnBrk="1" hangingPunct="1"/>
            <a:r>
              <a:rPr lang="en-US" smtClean="0"/>
              <a:t>Abolition of private property</a:t>
            </a:r>
          </a:p>
          <a:p>
            <a:pPr lvl="1" eaLnBrk="1" hangingPunct="1"/>
            <a:r>
              <a:rPr lang="en-US" smtClean="0"/>
              <a:t>Creation of communal wealth</a:t>
            </a:r>
          </a:p>
          <a:p>
            <a:pPr lvl="1" eaLnBrk="1" hangingPunct="1"/>
            <a:r>
              <a:rPr lang="en-US" smtClean="0"/>
              <a:t>Prohibition of footbinding, concubinage</a:t>
            </a:r>
          </a:p>
          <a:p>
            <a:pPr lvl="1" eaLnBrk="1" hangingPunct="1"/>
            <a:r>
              <a:rPr lang="en-US" smtClean="0"/>
              <a:t>Free public education, simplification of written Chinese, mass literacy</a:t>
            </a:r>
          </a:p>
          <a:p>
            <a:pPr eaLnBrk="1" hangingPunct="1"/>
            <a:r>
              <a:rPr lang="en-US" smtClean="0"/>
              <a:t>Defeat came in 1864 via regional militaries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659317"/>
      </p:ext>
    </p:extLst>
  </p:cSld>
  <p:clrMapOvr>
    <a:masterClrMapping/>
  </p:clrMapOvr>
  <p:transition>
    <p:random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Statebuilding</a:t>
            </a:r>
            <a:r>
              <a:rPr lang="en-US" sz="4000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Self-Strengthening Movement (1860-1895)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797425"/>
          </a:xfrm>
        </p:spPr>
        <p:txBody>
          <a:bodyPr/>
          <a:lstStyle/>
          <a:p>
            <a:pPr eaLnBrk="1" hangingPunct="1"/>
            <a:r>
              <a:rPr lang="en-US" sz="2400" b="1" smtClean="0"/>
              <a:t>Blend of Chinese cultural traditions with European industrial technology</a:t>
            </a:r>
          </a:p>
          <a:p>
            <a:pPr lvl="1" eaLnBrk="1" hangingPunct="1"/>
            <a:r>
              <a:rPr lang="en-US" b="1" smtClean="0"/>
              <a:t>Shipyards, railroads, academies</a:t>
            </a:r>
          </a:p>
          <a:p>
            <a:pPr eaLnBrk="1" hangingPunct="1"/>
            <a:r>
              <a:rPr lang="en-US" sz="2400" b="1" smtClean="0"/>
              <a:t>Change to Chinese economy and society superficial</a:t>
            </a:r>
          </a:p>
          <a:p>
            <a:pPr eaLnBrk="1" hangingPunct="1"/>
            <a:r>
              <a:rPr lang="en-US" sz="2400" b="1" smtClean="0"/>
              <a:t>Empress Dowager Cixi (1835-1908) </a:t>
            </a:r>
          </a:p>
          <a:p>
            <a:pPr lvl="1" eaLnBrk="1" hangingPunct="1"/>
            <a:r>
              <a:rPr lang="en-US" b="1" smtClean="0"/>
              <a:t>diverted funds for her own aesthetic purposes</a:t>
            </a:r>
          </a:p>
        </p:txBody>
      </p:sp>
      <p:sp>
        <p:nvSpPr>
          <p:cNvPr id="7270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78A0-ADEC-4396-BB8D-7231ECD90094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383792"/>
      </p:ext>
    </p:extLst>
  </p:cSld>
  <p:clrMapOvr>
    <a:masterClrMapping/>
  </p:clrMapOvr>
  <p:transition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C2A71-8147-4A13-AB73-B3DC3096CDD0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Spheres of Influence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Qing dynasty loses influence in south-east Asia, losing tributary states to Europeans and Japanese</a:t>
            </a:r>
          </a:p>
          <a:p>
            <a:pPr lvl="1" eaLnBrk="1" hangingPunct="1"/>
            <a:r>
              <a:rPr lang="en-US" smtClean="0"/>
              <a:t>Vietnam: France, 1886</a:t>
            </a:r>
          </a:p>
          <a:p>
            <a:pPr lvl="1" eaLnBrk="1" hangingPunct="1"/>
            <a:r>
              <a:rPr lang="en-US" smtClean="0"/>
              <a:t>Burma: Great Britain, 1885</a:t>
            </a:r>
          </a:p>
          <a:p>
            <a:pPr lvl="1" eaLnBrk="1" hangingPunct="1"/>
            <a:r>
              <a:rPr lang="en-US" smtClean="0"/>
              <a:t>Korea, Taiwan, Liaodong Peninsula: Japan, 1895</a:t>
            </a:r>
          </a:p>
          <a:p>
            <a:pPr eaLnBrk="1" hangingPunct="1"/>
            <a:r>
              <a:rPr lang="en-US" smtClean="0"/>
              <a:t>China itself divided into spheres of influence, 1895</a:t>
            </a:r>
          </a:p>
        </p:txBody>
      </p:sp>
    </p:spTree>
    <p:extLst>
      <p:ext uri="{BB962C8B-B14F-4D97-AF65-F5344CB8AC3E}">
        <p14:creationId xmlns:p14="http://schemas.microsoft.com/office/powerpoint/2010/main" val="3648506569"/>
      </p:ext>
    </p:extLst>
  </p:cSld>
  <p:clrMapOvr>
    <a:masterClrMapping/>
  </p:clrMapOvr>
  <p:transition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81C0-7E4E-4D11-ABA6-C5D6361A8BCF}" type="slidenum">
              <a:rPr lang="en-US" smtClean="0"/>
              <a:pPr>
                <a:defRPr/>
              </a:pPr>
              <a:t>109</a:t>
            </a:fld>
            <a:endParaRPr lang="en-US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Hundred Days Reforms (1898)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Interpreted Confucianism to allow for radical changes to system</a:t>
            </a:r>
          </a:p>
          <a:p>
            <a:pPr eaLnBrk="1" hangingPunct="1"/>
            <a:r>
              <a:rPr lang="en-US" smtClean="0"/>
              <a:t>Pro-industrialization</a:t>
            </a:r>
          </a:p>
          <a:p>
            <a:pPr eaLnBrk="1" hangingPunct="1"/>
            <a:r>
              <a:rPr lang="en-US" smtClean="0"/>
              <a:t>Emperor Guangxu attempts to implement reforms</a:t>
            </a:r>
          </a:p>
          <a:p>
            <a:pPr eaLnBrk="1" hangingPunct="1"/>
            <a:r>
              <a:rPr lang="en-US" smtClean="0"/>
              <a:t>Empress Dowager Cixi nullifies reforms, imprisons emperor </a:t>
            </a:r>
          </a:p>
        </p:txBody>
      </p:sp>
    </p:spTree>
    <p:extLst>
      <p:ext uri="{BB962C8B-B14F-4D97-AF65-F5344CB8AC3E}">
        <p14:creationId xmlns:p14="http://schemas.microsoft.com/office/powerpoint/2010/main" val="386957331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The Declaration of Independence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products boycotted, officials attacked</a:t>
            </a:r>
          </a:p>
          <a:p>
            <a:pPr eaLnBrk="1" hangingPunct="1"/>
            <a:r>
              <a:rPr lang="en-US" smtClean="0"/>
              <a:t>Protests</a:t>
            </a:r>
          </a:p>
          <a:p>
            <a:pPr lvl="1" eaLnBrk="1" hangingPunct="1"/>
            <a:r>
              <a:rPr lang="en-US" sz="3200" smtClean="0"/>
              <a:t>Boston Tea Party (1773</a:t>
            </a:r>
          </a:p>
          <a:p>
            <a:pPr lvl="1" eaLnBrk="1" hangingPunct="1"/>
            <a:r>
              <a:rPr lang="en-US" sz="3200" smtClean="0"/>
              <a:t>“no taxation without representation”-Patrick Henry</a:t>
            </a:r>
          </a:p>
          <a:p>
            <a:pPr eaLnBrk="1" hangingPunct="1"/>
            <a:r>
              <a:rPr lang="en-US" smtClean="0"/>
              <a:t>July 4, 1776, </a:t>
            </a:r>
            <a:r>
              <a:rPr lang="en-US" smtClean="0">
                <a:solidFill>
                  <a:srgbClr val="92D050"/>
                </a:solidFill>
              </a:rPr>
              <a:t>Declaration of Independence</a:t>
            </a:r>
          </a:p>
          <a:p>
            <a:pPr lvl="1" eaLnBrk="1" hangingPunct="1"/>
            <a:r>
              <a:rPr lang="en-US" sz="3200" smtClean="0">
                <a:solidFill>
                  <a:srgbClr val="92D050"/>
                </a:solidFill>
              </a:rPr>
              <a:t>Influence of Locke</a:t>
            </a:r>
            <a:r>
              <a:rPr lang="en-US" sz="3200" smtClean="0"/>
              <a:t>: retention of individual rights, sovereignty based on consent of the ruled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CF0BA25-E4BB-4ABA-840A-A4CF475FDBB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Society: The </a:t>
            </a:r>
            <a:r>
              <a:rPr lang="en-US" dirty="0"/>
              <a:t>Boxer Rebellion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Cixi supports Boxers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anti-foreign militia units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Misled to believe European weapons would not harm them, 140,000 Boxers besiege European embassies in 1900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Crushed by coalition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China forced to accept stationing of foreign troops</a:t>
            </a:r>
          </a:p>
        </p:txBody>
      </p:sp>
      <p:sp>
        <p:nvSpPr>
          <p:cNvPr id="7578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DC3B3-EEB9-44A1-9F7E-FECAA6B84223}" type="slidenum">
              <a:rPr lang="en-US" smtClean="0"/>
              <a:pPr>
                <a:defRPr/>
              </a:pPr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1786769"/>
      </p:ext>
    </p:extLst>
  </p:cSld>
  <p:clrMapOvr>
    <a:masterClrMapping/>
  </p:clrMapOvr>
  <p:transition>
    <p:random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33A7-FC2D-4D5F-BFAF-B68722C48846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Boxers</a:t>
            </a:r>
          </a:p>
        </p:txBody>
      </p:sp>
      <p:pic>
        <p:nvPicPr>
          <p:cNvPr id="76804" name="Picture 5" descr="Boxe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1400769314"/>
      </p:ext>
    </p:extLst>
  </p:cSld>
  <p:clrMapOvr>
    <a:masterClrMapping/>
  </p:clrMapOvr>
  <p:transition>
    <p:rand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5853-62C2-432B-915D-0EF1CC2EC289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Death of the Dowager Empress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Emperor dies a mysterious, sudden death</a:t>
            </a:r>
          </a:p>
          <a:p>
            <a:pPr eaLnBrk="1" hangingPunct="1"/>
            <a:r>
              <a:rPr lang="en-US" smtClean="0"/>
              <a:t>Cixi dies one day later, November 1908</a:t>
            </a:r>
          </a:p>
          <a:p>
            <a:pPr eaLnBrk="1" hangingPunct="1"/>
            <a:r>
              <a:rPr lang="en-US" smtClean="0"/>
              <a:t>2-year old Puyi placed on the throne</a:t>
            </a:r>
          </a:p>
          <a:p>
            <a:pPr eaLnBrk="1" hangingPunct="1"/>
            <a:r>
              <a:rPr lang="en-US" smtClean="0"/>
              <a:t>Revolution in 1911</a:t>
            </a:r>
          </a:p>
          <a:p>
            <a:pPr eaLnBrk="1" hangingPunct="1"/>
            <a:r>
              <a:rPr lang="en-US" smtClean="0"/>
              <a:t>Puyi abdicates, 1912</a:t>
            </a:r>
          </a:p>
        </p:txBody>
      </p:sp>
    </p:spTree>
    <p:extLst>
      <p:ext uri="{BB962C8B-B14F-4D97-AF65-F5344CB8AC3E}">
        <p14:creationId xmlns:p14="http://schemas.microsoft.com/office/powerpoint/2010/main" val="1164040664"/>
      </p:ext>
    </p:extLst>
  </p:cSld>
  <p:clrMapOvr>
    <a:masterClrMapping/>
  </p:clrMapOvr>
  <p:transition>
    <p:rand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pPr>
              <a:defRPr/>
            </a:pPr>
            <a:fld id="{ED130115-0F5B-455A-AD46-6FDF9D6ACD3C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Japan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0123528"/>
      </p:ext>
    </p:extLst>
  </p:cSld>
  <p:clrMapOvr>
    <a:masterClrMapping/>
  </p:clrMapOvr>
  <p:transition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4495800" cy="4873625"/>
          </a:xfrm>
        </p:spPr>
        <p:txBody>
          <a:bodyPr/>
          <a:lstStyle/>
          <a:p>
            <a:pPr eaLnBrk="1" hangingPunct="1"/>
            <a:r>
              <a:rPr lang="en-US" sz="2000" b="1" smtClean="0"/>
              <a:t>Japanese society in turmoil</a:t>
            </a:r>
          </a:p>
          <a:p>
            <a:pPr lvl="1" eaLnBrk="1" hangingPunct="1"/>
            <a:r>
              <a:rPr lang="en-US" sz="2000" b="1" smtClean="0"/>
              <a:t>Poor agricultural output, high taxes</a:t>
            </a:r>
          </a:p>
          <a:p>
            <a:pPr lvl="1" eaLnBrk="1" hangingPunct="1"/>
            <a:r>
              <a:rPr lang="en-US" sz="2000" b="1" smtClean="0"/>
              <a:t>Daimyo, samurai classes decline, peasants starve</a:t>
            </a:r>
          </a:p>
          <a:p>
            <a:pPr eaLnBrk="1" hangingPunct="1"/>
            <a:r>
              <a:rPr lang="en-US" sz="2000" b="1" smtClean="0"/>
              <a:t>Tokugawa government attempts reforms, 1841-1843</a:t>
            </a:r>
          </a:p>
          <a:p>
            <a:pPr lvl="1" eaLnBrk="1" hangingPunct="1"/>
            <a:r>
              <a:rPr lang="en-US" sz="2000" b="1" smtClean="0"/>
              <a:t>Cancelled daimyo, samurai debts</a:t>
            </a:r>
          </a:p>
          <a:p>
            <a:pPr lvl="1" eaLnBrk="1" hangingPunct="1"/>
            <a:r>
              <a:rPr lang="en-US" sz="2000" b="1" smtClean="0"/>
              <a:t>Compelled peasants to return to cultivating rice</a:t>
            </a:r>
          </a:p>
          <a:p>
            <a:pPr lvl="1" eaLnBrk="1" hangingPunct="1"/>
            <a:r>
              <a:rPr lang="en-US" sz="2000" b="1" smtClean="0"/>
              <a:t>Reforms ineffective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Japan only allowed Dutch presence in Nagasaki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1853 Matthew Perry forces Japanese to open port</a:t>
            </a:r>
          </a:p>
          <a:p>
            <a:pPr eaLnBrk="1" hangingPunct="1"/>
            <a:endParaRPr lang="en-US" smtClean="0"/>
          </a:p>
        </p:txBody>
      </p:sp>
      <p:sp>
        <p:nvSpPr>
          <p:cNvPr id="7987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AB92D-F746-41FE-8C69-C80E9927E7D0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033843"/>
      </p:ext>
    </p:extLst>
  </p:cSld>
  <p:clrMapOvr>
    <a:masterClrMapping/>
  </p:clrMapOvr>
  <p:transition>
    <p:rand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Meiji Restoration (1868)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73238"/>
            <a:ext cx="4495800" cy="4624387"/>
          </a:xfrm>
        </p:spPr>
        <p:txBody>
          <a:bodyPr/>
          <a:lstStyle/>
          <a:p>
            <a:pPr eaLnBrk="1" hangingPunct="1"/>
            <a:r>
              <a:rPr lang="en-US" smtClean="0"/>
              <a:t>Brief civil war between imperial and Tokugawa forces</a:t>
            </a:r>
          </a:p>
          <a:p>
            <a:pPr eaLnBrk="1" hangingPunct="1"/>
            <a:r>
              <a:rPr lang="en-US" smtClean="0"/>
              <a:t>1868 Emperor Mutusuhito (Meiji, 1852-1912) takes power</a:t>
            </a:r>
          </a:p>
          <a:p>
            <a:pPr eaLnBrk="1" hangingPunct="1"/>
            <a:r>
              <a:rPr lang="en-US" smtClean="0"/>
              <a:t>Goals of prosperity and strength: “rich country, strong army”</a:t>
            </a:r>
          </a:p>
          <a:p>
            <a:pPr eaLnBrk="1" hangingPunct="1"/>
            <a:r>
              <a:rPr lang="en-US" smtClean="0"/>
              <a:t>Resolved to learn western technology</a:t>
            </a:r>
          </a:p>
        </p:txBody>
      </p:sp>
      <p:sp>
        <p:nvSpPr>
          <p:cNvPr id="8090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44B51-D711-4EF7-B32A-D8A6E30B06B3}" type="slidenum">
              <a:rPr lang="en-US" smtClean="0"/>
              <a:pPr>
                <a:defRPr/>
              </a:pPr>
              <a:t>115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8208724"/>
      </p:ext>
    </p:extLst>
  </p:cSld>
  <p:clrMapOvr>
    <a:masterClrMapping/>
  </p:clrMapOvr>
  <p:transition>
    <p:rand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F93D1-2A67-4AB4-8E79-C96E0473AE19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Meiji Reforms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Travelers Fukuzawa Yukichi (1835-1901) and Ito Hirobumi (1841-1909) travel to U.S., Europe</a:t>
            </a:r>
          </a:p>
          <a:p>
            <a:pPr lvl="1" eaLnBrk="1" hangingPunct="1"/>
            <a:r>
              <a:rPr lang="en-US" smtClean="0"/>
              <a:t>Argue for adoption of western legal proceedings, technology</a:t>
            </a:r>
          </a:p>
          <a:p>
            <a:pPr eaLnBrk="1" hangingPunct="1"/>
            <a:r>
              <a:rPr lang="en-US" sz="2800" smtClean="0"/>
              <a:t>Meiji government removes privileges for daimyo, samurai</a:t>
            </a:r>
          </a:p>
          <a:p>
            <a:pPr lvl="1" eaLnBrk="1" hangingPunct="1"/>
            <a:r>
              <a:rPr lang="en-US" smtClean="0"/>
              <a:t>Conscript army replaces samurai mercenaries</a:t>
            </a:r>
          </a:p>
          <a:p>
            <a:pPr lvl="1" eaLnBrk="1" hangingPunct="1"/>
            <a:r>
              <a:rPr lang="en-US" smtClean="0"/>
              <a:t>Samurai rebellion crushed by national army</a:t>
            </a:r>
          </a:p>
          <a:p>
            <a:pPr eaLnBrk="1" hangingPunct="1"/>
            <a:r>
              <a:rPr lang="en-US" sz="2800" smtClean="0"/>
              <a:t>Tax reform: payment in cash, not kind</a:t>
            </a:r>
          </a:p>
        </p:txBody>
      </p:sp>
    </p:spTree>
    <p:extLst>
      <p:ext uri="{BB962C8B-B14F-4D97-AF65-F5344CB8AC3E}">
        <p14:creationId xmlns:p14="http://schemas.microsoft.com/office/powerpoint/2010/main" val="1513482859"/>
      </p:ext>
    </p:extLst>
  </p:cSld>
  <p:clrMapOvr>
    <a:masterClrMapping/>
  </p:clrMapOvr>
  <p:transition>
    <p:rand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5244B-2FD6-49FE-8C89-D9B87C02B088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Constitutional </a:t>
            </a:r>
            <a:r>
              <a:rPr lang="en-US" dirty="0"/>
              <a:t>Government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1889 constitution promulgated</a:t>
            </a:r>
          </a:p>
          <a:p>
            <a:pPr eaLnBrk="1" hangingPunct="1"/>
            <a:r>
              <a:rPr lang="en-US" sz="2800" smtClean="0"/>
              <a:t>Conservative: only 5 % of male population allowed to vote in 1890 election</a:t>
            </a:r>
          </a:p>
          <a:p>
            <a:pPr eaLnBrk="1" hangingPunct="1"/>
            <a:r>
              <a:rPr lang="en-US" sz="2800" smtClean="0"/>
              <a:t>Economic reforms to promote rapid industrialization</a:t>
            </a:r>
          </a:p>
          <a:p>
            <a:pPr eaLnBrk="1" hangingPunct="1"/>
            <a:r>
              <a:rPr lang="en-US" sz="2800" smtClean="0"/>
              <a:t>Dramatic improvement in literacy rates</a:t>
            </a:r>
          </a:p>
          <a:p>
            <a:pPr eaLnBrk="1" hangingPunct="1"/>
            <a:r>
              <a:rPr lang="en-US" sz="2800" smtClean="0"/>
              <a:t>Government holdings sold to private investors</a:t>
            </a:r>
          </a:p>
        </p:txBody>
      </p:sp>
    </p:spTree>
    <p:extLst>
      <p:ext uri="{BB962C8B-B14F-4D97-AF65-F5344CB8AC3E}">
        <p14:creationId xmlns:p14="http://schemas.microsoft.com/office/powerpoint/2010/main" val="361788259"/>
      </p:ext>
    </p:extLst>
  </p:cSld>
  <p:clrMapOvr>
    <a:masterClrMapping/>
  </p:clrMapOvr>
  <p:transition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Building of Global Empires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C4974-7B71-4A03-A0E3-375AE95F5636}" type="slidenum">
              <a:rPr lang="en-US" altLang="en-US"/>
              <a:pPr>
                <a:defRPr/>
              </a:pPr>
              <a:t>118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5596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</a:t>
            </a:r>
          </a:p>
        </p:txBody>
      </p:sp>
      <p:pic>
        <p:nvPicPr>
          <p:cNvPr id="10243" name="Picture 4" descr="british af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3763963" cy="4800600"/>
          </a:xfrm>
          <a:noFill/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 of a country or territory by a stronger more dominant country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‘Imperialism’</a:t>
            </a:r>
            <a:r>
              <a:rPr lang="en-US" sz="2800" smtClean="0"/>
              <a:t> is in popular discourse by 1880s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Starts with Military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Later on…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Cultural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DBB2E-8314-4F1D-852B-4B5338C560B9}" type="slidenum">
              <a:rPr lang="en-US" altLang="en-US"/>
              <a:pPr>
                <a:defRPr/>
              </a:pPr>
              <a:t>119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1937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Revolutionary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73238"/>
            <a:ext cx="41910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hlink"/>
                </a:solidFill>
              </a:rPr>
              <a:t>Colonies: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Logistic 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Popular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Supported by French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George Washington provides imaginative military leadership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00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hlink"/>
                </a:solidFill>
              </a:rPr>
              <a:t>Britain:</a:t>
            </a:r>
          </a:p>
          <a:p>
            <a:pPr lvl="1" eaLnBrk="1" hangingPunct="1"/>
            <a:r>
              <a:rPr lang="en-US" sz="3200" smtClean="0"/>
              <a:t>Strong central government</a:t>
            </a:r>
          </a:p>
          <a:p>
            <a:pPr lvl="1" eaLnBrk="1" hangingPunct="1"/>
            <a:r>
              <a:rPr lang="en-US" sz="3200" smtClean="0"/>
              <a:t>Navy, army</a:t>
            </a:r>
          </a:p>
          <a:p>
            <a:pPr lvl="1" eaLnBrk="1" hangingPunct="1"/>
            <a:r>
              <a:rPr lang="en-US" sz="3200" smtClean="0"/>
              <a:t>Loyalist population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B14867-2D03-4426-9D80-B66356A68FBD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Motives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Geopolitical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Strategic locations (Egypt, Panama)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European capitalism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Religious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Christian missions (French in Indochina)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Demographic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criminal populations (Australia)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Dissident populations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98005-E7E5-4372-BBC6-3A324D02C4ED}" type="slidenum">
              <a:rPr lang="en-US" altLang="en-US"/>
              <a:pPr>
                <a:defRPr/>
              </a:pPr>
              <a:t>120</a:t>
            </a:fld>
            <a:endParaRPr lang="en-US" altLang="en-US"/>
          </a:p>
        </p:txBody>
      </p:sp>
      <p:pic>
        <p:nvPicPr>
          <p:cNvPr id="11269" name="Picture 5" descr="153914-suez_canal_original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0"/>
            <a:ext cx="4876800" cy="2286000"/>
          </a:xfrm>
          <a:noFill/>
        </p:spPr>
      </p:pic>
      <p:pic>
        <p:nvPicPr>
          <p:cNvPr id="11270" name="Picture 7" descr="jerusalem_cross_christian_necklace_gold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352800"/>
            <a:ext cx="1409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004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181600"/>
            <a:ext cx="2667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9365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/>
            <a:r>
              <a:rPr lang="en-US" sz="2400" b="1" smtClean="0"/>
              <a:t>Socialists critics of Industrialization</a:t>
            </a:r>
          </a:p>
          <a:p>
            <a:pPr eaLnBrk="1" hangingPunct="1"/>
            <a:r>
              <a:rPr lang="en-US" sz="2400" b="1" smtClean="0"/>
              <a:t>Imperial policies distract proletariat from domestic politics</a:t>
            </a:r>
          </a:p>
          <a:p>
            <a:pPr lvl="1" eaLnBrk="1" hangingPunct="1"/>
            <a:r>
              <a:rPr lang="en-US" b="1" smtClean="0">
                <a:solidFill>
                  <a:schemeClr val="tx2"/>
                </a:solidFill>
              </a:rPr>
              <a:t>Cecil Rhodes -  ‘imperialism alternative to civil war’</a:t>
            </a:r>
          </a:p>
          <a:p>
            <a:pPr eaLnBrk="1" hangingPunct="1"/>
            <a:r>
              <a:rPr lang="en-US" sz="2400" b="1" smtClean="0"/>
              <a:t>European leaders sought to inspire the people</a:t>
            </a:r>
          </a:p>
          <a:p>
            <a:pPr lvl="1" eaLnBrk="1" hangingPunct="1"/>
            <a:r>
              <a:rPr lang="en-US" b="1" smtClean="0"/>
              <a:t>Patriotism</a:t>
            </a:r>
          </a:p>
          <a:p>
            <a:pPr lvl="1" eaLnBrk="1" hangingPunct="1"/>
            <a:r>
              <a:rPr lang="en-US" b="1" smtClean="0"/>
              <a:t>Expansion provides benefits for all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E7934-1665-4493-87F6-EED005B6BDA2}" type="slidenum">
              <a:rPr lang="en-US" altLang="en-US"/>
              <a:pPr>
                <a:defRPr/>
              </a:pPr>
              <a:t>121</a:t>
            </a:fld>
            <a:endParaRPr lang="en-US" altLang="en-US"/>
          </a:p>
        </p:txBody>
      </p:sp>
      <p:pic>
        <p:nvPicPr>
          <p:cNvPr id="12294" name="Picture 8" descr="83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746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Technological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  <a:p>
            <a:pPr lvl="1" eaLnBrk="1" hangingPunct="1"/>
            <a:r>
              <a:rPr lang="en-US" sz="2800" smtClean="0"/>
              <a:t>Steamships</a:t>
            </a:r>
          </a:p>
          <a:p>
            <a:pPr lvl="1" eaLnBrk="1" hangingPunct="1"/>
            <a:r>
              <a:rPr lang="en-US" sz="2800" smtClean="0"/>
              <a:t>Railroads</a:t>
            </a:r>
          </a:p>
          <a:p>
            <a:pPr eaLnBrk="1" hangingPunct="1"/>
            <a:r>
              <a:rPr lang="en-US" smtClean="0"/>
              <a:t>Infrastructure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Suez Canal (1859-1869)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Panama Canal</a:t>
            </a:r>
            <a:r>
              <a:rPr lang="en-US" sz="2800" smtClean="0"/>
              <a:t> </a:t>
            </a:r>
            <a:r>
              <a:rPr lang="en-US" sz="2800" smtClean="0">
                <a:solidFill>
                  <a:schemeClr val="tx2"/>
                </a:solidFill>
              </a:rPr>
              <a:t>(1904-1914)</a:t>
            </a:r>
          </a:p>
          <a:p>
            <a:pPr lvl="1" eaLnBrk="1" hangingPunct="1"/>
            <a:endParaRPr lang="en-US" sz="2200" smtClean="0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Weaponry</a:t>
            </a:r>
          </a:p>
          <a:p>
            <a:pPr lvl="1" eaLnBrk="1" hangingPunct="1"/>
            <a:r>
              <a:rPr lang="en-US" sz="2800" smtClean="0"/>
              <a:t>Early-1800s: muzzle-loading muskets</a:t>
            </a:r>
          </a:p>
          <a:p>
            <a:pPr lvl="2" eaLnBrk="1" hangingPunct="1"/>
            <a:r>
              <a:rPr lang="en-US" sz="2800" smtClean="0"/>
              <a:t>1 round per minute</a:t>
            </a:r>
          </a:p>
          <a:p>
            <a:pPr lvl="1" eaLnBrk="1" hangingPunct="1"/>
            <a:r>
              <a:rPr lang="en-US" sz="2800" smtClean="0"/>
              <a:t>Mid-1800s: rifles</a:t>
            </a:r>
          </a:p>
          <a:p>
            <a:pPr lvl="1" eaLnBrk="1" hangingPunct="1"/>
            <a:r>
              <a:rPr lang="en-US" sz="2800" smtClean="0"/>
              <a:t>1880s: </a:t>
            </a:r>
            <a:r>
              <a:rPr lang="en-US" sz="2800" smtClean="0">
                <a:solidFill>
                  <a:schemeClr val="tx2"/>
                </a:solidFill>
              </a:rPr>
              <a:t>Maxim gun</a:t>
            </a:r>
          </a:p>
          <a:p>
            <a:pPr lvl="2" eaLnBrk="1" hangingPunct="1"/>
            <a:r>
              <a:rPr lang="en-US" sz="2800" smtClean="0"/>
              <a:t>11 rounds per second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BE0C1-2DA9-4D22-B2DD-3E8F2DF3F350}" type="slidenum">
              <a:rPr lang="en-US" altLang="en-US"/>
              <a:pPr>
                <a:defRPr/>
              </a:pPr>
              <a:t>122</a:t>
            </a:fld>
            <a:endParaRPr lang="en-US" altLang="en-US"/>
          </a:p>
        </p:txBody>
      </p:sp>
      <p:pic>
        <p:nvPicPr>
          <p:cNvPr id="13318" name="Picture 6" descr="ca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0781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Technology: Communications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Travel </a:t>
            </a:r>
          </a:p>
          <a:p>
            <a:pPr lvl="1" eaLnBrk="1" hangingPunct="1"/>
            <a:r>
              <a:rPr lang="en-US" smtClean="0"/>
              <a:t>1830 - A response to a letter from Britain to India…       2 years</a:t>
            </a:r>
          </a:p>
          <a:p>
            <a:pPr lvl="1" eaLnBrk="1" hangingPunct="1"/>
            <a:r>
              <a:rPr lang="en-US" smtClean="0"/>
              <a:t>After Suez Canal…2 weeks</a:t>
            </a:r>
          </a:p>
          <a:p>
            <a:pPr eaLnBrk="1" hangingPunct="1"/>
            <a:r>
              <a:rPr lang="en-US" smtClean="0"/>
              <a:t>Telegraph</a:t>
            </a:r>
          </a:p>
          <a:p>
            <a:pPr lvl="1" eaLnBrk="1" hangingPunct="1"/>
            <a:r>
              <a:rPr lang="en-US" smtClean="0"/>
              <a:t>1870s, development of submarine cables</a:t>
            </a:r>
          </a:p>
          <a:p>
            <a:pPr lvl="1" eaLnBrk="1" hangingPunct="1"/>
            <a:r>
              <a:rPr lang="en-US" smtClean="0"/>
              <a:t>Britain-India correspondence…5 hours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B90E4-090D-4076-8B1B-616080718E0D}" type="slidenum">
              <a:rPr lang="en-US" altLang="en-US"/>
              <a:pPr>
                <a:defRPr/>
              </a:pPr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914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err="1" smtClean="0">
                <a:solidFill>
                  <a:schemeClr val="accent1">
                    <a:satMod val="150000"/>
                  </a:schemeClr>
                </a:solidFill>
              </a:rPr>
              <a:t>Statebuilding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: </a:t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Imperialism and Management Methods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7974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Colony</a:t>
            </a:r>
          </a:p>
          <a:p>
            <a:pPr lvl="1" eaLnBrk="1" hangingPunct="1"/>
            <a:r>
              <a:rPr lang="en-US" sz="2800" smtClean="0"/>
              <a:t>Somaliland in East Africa by French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Protectorate</a:t>
            </a:r>
          </a:p>
          <a:p>
            <a:pPr lvl="1" eaLnBrk="1" hangingPunct="1"/>
            <a:r>
              <a:rPr lang="en-US" sz="2800" smtClean="0"/>
              <a:t>Nigeria by Britain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Sphere of influence</a:t>
            </a:r>
          </a:p>
          <a:p>
            <a:pPr lvl="1" eaLnBrk="1" hangingPunct="1"/>
            <a:r>
              <a:rPr lang="en-US" sz="2800" smtClean="0"/>
              <a:t>Liberia by United States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Economic imperialism</a:t>
            </a:r>
          </a:p>
          <a:p>
            <a:pPr lvl="1" eaLnBrk="1" hangingPunct="1"/>
            <a:r>
              <a:rPr lang="en-US" sz="2800" smtClean="0"/>
              <a:t>Dole Fruit Company in Hawaii</a:t>
            </a:r>
          </a:p>
          <a:p>
            <a:pPr eaLnBrk="1" hangingPunct="1"/>
            <a:endParaRPr lang="en-US" sz="260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Indirect control</a:t>
            </a:r>
          </a:p>
          <a:p>
            <a:pPr lvl="1" eaLnBrk="1" hangingPunct="1"/>
            <a:r>
              <a:rPr lang="en-US" sz="2800" smtClean="0"/>
              <a:t>British colonies</a:t>
            </a:r>
          </a:p>
          <a:p>
            <a:pPr lvl="1" eaLnBrk="1" hangingPunct="1"/>
            <a:r>
              <a:rPr lang="en-US" sz="2800" smtClean="0"/>
              <a:t>U.S. colonies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Direct control</a:t>
            </a:r>
          </a:p>
          <a:p>
            <a:pPr lvl="1" eaLnBrk="1" hangingPunct="1"/>
            <a:r>
              <a:rPr lang="en-US" sz="2800" smtClean="0"/>
              <a:t>French colonies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2A014-DCD9-4612-B7AC-302800ABC879}" type="slidenum">
              <a:rPr lang="en-US" altLang="en-US"/>
              <a:pPr>
                <a:defRPr/>
              </a:pPr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4990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Asia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179F3-EE02-4F95-B831-8AD03BD6CF39}" type="slidenum">
              <a:rPr lang="en-US" altLang="en-US"/>
              <a:pPr>
                <a:defRPr/>
              </a:pPr>
              <a:t>125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876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Europe in Asia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§"/>
            </a:pPr>
            <a:r>
              <a:rPr lang="en-US" sz="2800" smtClean="0"/>
              <a:t>How it happened…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/>
              <a:t>Involuntary trade led to…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/>
              <a:t>western influence led to… 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/>
              <a:t>direct rule and occupation</a:t>
            </a:r>
            <a:endParaRPr lang="en-US" sz="2400" smtClean="0"/>
          </a:p>
          <a:p>
            <a:pPr marL="571500" indent="-571500" eaLnBrk="1" hangingPunct="1">
              <a:buFont typeface="Wingdings" pitchFamily="2" charset="2"/>
              <a:buChar char="§"/>
            </a:pPr>
            <a:r>
              <a:rPr lang="en-US" sz="2800" smtClean="0"/>
              <a:t>Nationalism and dissent grew from conquered nations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India: Sepoy Rebellion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China: Boxer Rebellion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5E56-64CC-48C4-ADC9-A5F92A55E182}" type="slidenum">
              <a:rPr lang="en-US" altLang="en-US"/>
              <a:pPr>
                <a:defRPr/>
              </a:pPr>
              <a:t>126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5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Asia, ca. 1914 </a:t>
            </a:r>
          </a:p>
        </p:txBody>
      </p:sp>
      <p:pic>
        <p:nvPicPr>
          <p:cNvPr id="18435" name="Picture 8" descr="ben57549_33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E609E-5526-407F-913A-BC2527A2239B}" type="slidenum">
              <a:rPr lang="en-US" altLang="en-US"/>
              <a:pPr>
                <a:defRPr/>
              </a:pPr>
              <a:t>127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2025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/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</a:b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India: </a:t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</a:b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‘The Jewel of the British Crown’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38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British East India Company</a:t>
            </a:r>
            <a:r>
              <a:rPr lang="en-US" dirty="0" smtClean="0"/>
              <a:t> begins involvement in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Monopoly on India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Original permission from </a:t>
            </a:r>
            <a:r>
              <a:rPr lang="en-US" dirty="0" err="1" smtClean="0"/>
              <a:t>Mughal</a:t>
            </a:r>
            <a:r>
              <a:rPr lang="en-US" dirty="0" smtClean="0"/>
              <a:t> emperors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Conquest begins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Protection of economic interests through political conquest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of British and Indian troops, called </a:t>
            </a:r>
            <a:r>
              <a:rPr lang="en-US" dirty="0" err="1" smtClean="0">
                <a:solidFill>
                  <a:schemeClr val="tx2"/>
                </a:solidFill>
              </a:rPr>
              <a:t>sepoys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F5434-BD42-49C1-8FAC-05E650A9A075}" type="slidenum">
              <a:rPr lang="en-US" altLang="en-US"/>
              <a:pPr>
                <a:defRPr/>
              </a:pPr>
              <a:t>128</a:t>
            </a:fld>
            <a:endParaRPr lang="en-US" altLang="en-US"/>
          </a:p>
        </p:txBody>
      </p:sp>
      <p:pic>
        <p:nvPicPr>
          <p:cNvPr id="19461" name="Picture 5" descr="British_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2672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32389874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Society: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Sepoy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Rebellion, 1857-58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smtClean="0"/>
              <a:t>Causes</a:t>
            </a:r>
          </a:p>
          <a:p>
            <a:pPr eaLnBrk="1" hangingPunct="1"/>
            <a:r>
              <a:rPr lang="en-US" sz="2400" smtClean="0"/>
              <a:t>Cartridges in wax paper greased with animal fat</a:t>
            </a:r>
          </a:p>
          <a:p>
            <a:pPr lvl="1" eaLnBrk="1" hangingPunct="1"/>
            <a:r>
              <a:rPr lang="en-US" smtClean="0"/>
              <a:t>Problem for Hindus: beef</a:t>
            </a:r>
          </a:p>
          <a:p>
            <a:pPr lvl="1" eaLnBrk="1" hangingPunct="1"/>
            <a:r>
              <a:rPr lang="en-US" smtClean="0"/>
              <a:t>Problem for Muslims: pork</a:t>
            </a:r>
          </a:p>
          <a:p>
            <a:pPr eaLnBrk="1" hangingPunct="1"/>
            <a:r>
              <a:rPr lang="en-US" sz="2400" smtClean="0"/>
              <a:t>Sepoys capture garrison</a:t>
            </a:r>
          </a:p>
          <a:p>
            <a:pPr lvl="1" eaLnBrk="1" hangingPunct="1"/>
            <a:r>
              <a:rPr lang="en-US" smtClean="0"/>
              <a:t>60 soldiers, 180 civilian males massacred (after surrender)</a:t>
            </a:r>
          </a:p>
          <a:p>
            <a:pPr lvl="1" eaLnBrk="1" hangingPunct="1"/>
            <a:r>
              <a:rPr lang="en-US" smtClean="0"/>
              <a:t>later, 375 women &amp; children murdered</a:t>
            </a:r>
          </a:p>
          <a:p>
            <a:pPr eaLnBrk="1" hangingPunct="1"/>
            <a:endParaRPr lang="en-US" smtClean="0"/>
          </a:p>
        </p:txBody>
      </p:sp>
      <p:sp>
        <p:nvSpPr>
          <p:cNvPr id="2048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smtClean="0"/>
              <a:t>Effect</a:t>
            </a:r>
          </a:p>
          <a:p>
            <a:pPr eaLnBrk="1" hangingPunct="1"/>
            <a:r>
              <a:rPr lang="en-US" sz="2400" smtClean="0"/>
              <a:t>Britain establishes direct rule</a:t>
            </a:r>
          </a:p>
          <a:p>
            <a:pPr lvl="1" eaLnBrk="1" hangingPunct="1"/>
            <a:r>
              <a:rPr lang="en-US" smtClean="0"/>
              <a:t>Called the ‘</a:t>
            </a:r>
            <a:r>
              <a:rPr lang="en-US" smtClean="0">
                <a:solidFill>
                  <a:schemeClr val="tx2"/>
                </a:solidFill>
              </a:rPr>
              <a:t>Raj’</a:t>
            </a:r>
            <a:r>
              <a:rPr lang="en-US" smtClean="0"/>
              <a:t> </a:t>
            </a:r>
          </a:p>
          <a:p>
            <a:pPr eaLnBrk="1" hangingPunct="1"/>
            <a:r>
              <a:rPr lang="en-US" sz="2400" smtClean="0"/>
              <a:t>Established civil service staffed by English</a:t>
            </a:r>
          </a:p>
          <a:p>
            <a:pPr eaLnBrk="1" hangingPunct="1"/>
            <a:r>
              <a:rPr lang="en-US" sz="2400" smtClean="0"/>
              <a:t>Growing distrust by Indians and British, nationalism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Indian National Congress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Muslim League</a:t>
            </a:r>
          </a:p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560D8-48B8-4338-9834-6C8F824A82D3}" type="slidenum">
              <a:rPr lang="en-US" altLang="en-US"/>
              <a:pPr>
                <a:defRPr/>
              </a:pPr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3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The American Revolution</a:t>
            </a:r>
          </a:p>
        </p:txBody>
      </p:sp>
      <p:pic>
        <p:nvPicPr>
          <p:cNvPr id="20483" name="Picture 7" descr="ben57549_29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74825"/>
            <a:ext cx="7848600" cy="4625975"/>
          </a:xfrm>
          <a:noFill/>
        </p:spPr>
      </p:pic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2ED985F-8640-43C5-AFCF-C3F446106C9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Statebuilding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Early Japanese Expansion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936"/>
            <a:ext cx="4267200" cy="462381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Resentment over Unequal Treaties of 1860s</a:t>
            </a:r>
          </a:p>
          <a:p>
            <a:pPr eaLnBrk="1" hangingPunct="1"/>
            <a:r>
              <a:rPr lang="en-US" sz="2400" dirty="0" smtClean="0"/>
              <a:t>1876 Japanese purchase warships from Britain, dominate Korea</a:t>
            </a:r>
          </a:p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Sino-Japanese War</a:t>
            </a:r>
            <a:r>
              <a:rPr lang="en-US" sz="2400" dirty="0" smtClean="0"/>
              <a:t> (1894-1895) over Korea results in Japanese victory</a:t>
            </a:r>
          </a:p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Russo-Japanese War</a:t>
            </a:r>
            <a:r>
              <a:rPr lang="en-US" sz="2400" dirty="0" smtClean="0"/>
              <a:t> (1904-1905) also ends in Japanese victory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38600" cy="44195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E275D-42DF-4568-BB5C-77BC2B5D5899}" type="slidenum">
              <a:rPr lang="en-US" altLang="en-US"/>
              <a:pPr>
                <a:defRPr/>
              </a:pPr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613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Central 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The “</a:t>
            </a:r>
            <a:r>
              <a:rPr lang="en-US" smtClean="0">
                <a:solidFill>
                  <a:schemeClr val="tx2"/>
                </a:solidFill>
              </a:rPr>
              <a:t>Great Game”:</a:t>
            </a:r>
            <a:r>
              <a:rPr lang="en-US" smtClean="0"/>
              <a:t> Russian vs. British intrigue in Afghanistan</a:t>
            </a:r>
          </a:p>
          <a:p>
            <a:pPr lvl="1" eaLnBrk="1" hangingPunct="1"/>
            <a:r>
              <a:rPr lang="en-US" sz="2800" smtClean="0"/>
              <a:t>Preparation for imperialist war</a:t>
            </a:r>
          </a:p>
          <a:p>
            <a:pPr lvl="1" eaLnBrk="1" hangingPunct="1"/>
            <a:r>
              <a:rPr lang="en-US" sz="2800" smtClean="0"/>
              <a:t>Russian Revolution of 1917 forestalled war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600" smtClean="0"/>
              <a:t>Political Cartoon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F041-F2E2-4115-93DC-36C9E3544078}" type="slidenum">
              <a:rPr lang="en-US" altLang="en-US"/>
              <a:pPr>
                <a:defRPr/>
              </a:pPr>
              <a:t>131</a:t>
            </a:fld>
            <a:endParaRPr lang="en-US" altLang="en-US"/>
          </a:p>
        </p:txBody>
      </p:sp>
      <p:pic>
        <p:nvPicPr>
          <p:cNvPr id="22534" name="Picture 6" descr="File:Great Game cartoon from 18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05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Southeast Asia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Spanish and the U.S: Philippines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Dutch: Indonesia (Dutch East Indies)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British establish presence from 1820s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Burma (Myanmar) 1820s, established colonial authority by 1880s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estbalish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Singapore</a:t>
            </a:r>
            <a:r>
              <a:rPr lang="en-US" dirty="0" smtClean="0"/>
              <a:t> for trade in Strait of Melaka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Base of British colonization in Malaysia, 1870s-1880s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French:</a:t>
            </a:r>
            <a:r>
              <a:rPr lang="en-US" dirty="0" smtClean="0"/>
              <a:t> Vietnam, Cambodia, Laos, 1859-1893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Encouraged conversion to Christianity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2AD6-026C-45A6-876D-FBEFEADD41B2}" type="slidenum">
              <a:rPr lang="en-US" altLang="en-US"/>
              <a:pPr>
                <a:defRPr/>
              </a:pPr>
              <a:t>132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407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Africa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F92C6-1E02-483D-B098-9CE50F92DE68}" type="slidenum">
              <a:rPr lang="en-US" altLang="en-US"/>
              <a:pPr>
                <a:defRPr/>
              </a:pPr>
              <a:t>133</a:t>
            </a:fld>
            <a:endParaRPr lang="en-US" altLang="en-US"/>
          </a:p>
        </p:txBody>
      </p:sp>
      <p:pic>
        <p:nvPicPr>
          <p:cNvPr id="24581" name="Picture 9" descr="scram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043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Europe in Africa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it happened…</a:t>
            </a:r>
          </a:p>
          <a:p>
            <a:pPr lvl="1" eaLnBrk="1" hangingPunct="1"/>
            <a:r>
              <a:rPr lang="en-US" sz="3200" smtClean="0"/>
              <a:t>slave trade –15</a:t>
            </a:r>
            <a:r>
              <a:rPr lang="en-US" sz="3200" baseline="30000" smtClean="0"/>
              <a:t>th</a:t>
            </a:r>
            <a:r>
              <a:rPr lang="en-US" sz="3200" smtClean="0"/>
              <a:t> century</a:t>
            </a:r>
          </a:p>
          <a:p>
            <a:pPr lvl="1" eaLnBrk="1" hangingPunct="1"/>
            <a:r>
              <a:rPr lang="en-US" sz="3200" smtClean="0"/>
              <a:t>Scientific Interest and exploration – 18</a:t>
            </a:r>
            <a:r>
              <a:rPr lang="en-US" sz="3200" baseline="30000" smtClean="0"/>
              <a:t>th</a:t>
            </a:r>
            <a:r>
              <a:rPr lang="en-US" sz="3200" smtClean="0"/>
              <a:t> century</a:t>
            </a:r>
          </a:p>
          <a:p>
            <a:pPr lvl="2" eaLnBrk="1" hangingPunct="1"/>
            <a:r>
              <a:rPr lang="en-US" sz="3200" smtClean="0"/>
              <a:t>European exploration of rivers </a:t>
            </a:r>
          </a:p>
          <a:p>
            <a:pPr lvl="2" eaLnBrk="1" hangingPunct="1"/>
            <a:r>
              <a:rPr lang="en-US" sz="3200" smtClean="0"/>
              <a:t>(Nile, Niger, Congo, Zambesi)</a:t>
            </a:r>
          </a:p>
          <a:p>
            <a:pPr lvl="1" eaLnBrk="1" hangingPunct="1"/>
            <a:r>
              <a:rPr lang="en-US" sz="3200" smtClean="0"/>
              <a:t>Information on interior of Africa from adventurers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04156-9749-41D1-8BB1-40FAB496252B}" type="slidenum">
              <a:rPr lang="en-US" altLang="en-US"/>
              <a:pPr>
                <a:defRPr/>
              </a:pPr>
              <a:t>134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9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King Leopold II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73238"/>
            <a:ext cx="4495800" cy="4624387"/>
          </a:xfrm>
        </p:spPr>
        <p:txBody>
          <a:bodyPr/>
          <a:lstStyle/>
          <a:p>
            <a:pPr lvl="1" eaLnBrk="1" hangingPunct="1"/>
            <a:r>
              <a:rPr lang="en-US" sz="2800" smtClean="0"/>
              <a:t>King Leopold II of Belgium starts Congo Free State</a:t>
            </a:r>
          </a:p>
          <a:p>
            <a:pPr lvl="2" eaLnBrk="1" hangingPunct="1"/>
            <a:r>
              <a:rPr lang="en-US" sz="2800" smtClean="0"/>
              <a:t>Free trade to all European countries</a:t>
            </a:r>
          </a:p>
          <a:p>
            <a:pPr lvl="2" eaLnBrk="1" hangingPunct="1"/>
            <a:r>
              <a:rPr lang="en-US" sz="2800" smtClean="0"/>
              <a:t>Takes some land for personal colonization</a:t>
            </a:r>
          </a:p>
          <a:p>
            <a:pPr lvl="2" eaLnBrk="1" hangingPunct="1"/>
            <a:r>
              <a:rPr lang="en-US" sz="2800" smtClean="0"/>
              <a:t>Brutal and harsh conditions</a:t>
            </a:r>
          </a:p>
          <a:p>
            <a:pPr lvl="1" eaLnBrk="1" hangingPunct="1"/>
            <a:r>
              <a:rPr lang="en-US" sz="2800" smtClean="0"/>
              <a:t>renamed Belgian Congo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5B04D-D3BB-489A-91FC-15C66D4811D3}" type="slidenum">
              <a:rPr lang="en-US" altLang="en-US"/>
              <a:pPr>
                <a:defRPr/>
              </a:pPr>
              <a:t>135</a:t>
            </a:fld>
            <a:endParaRPr lang="en-US" altLang="en-US"/>
          </a:p>
        </p:txBody>
      </p:sp>
      <p:pic>
        <p:nvPicPr>
          <p:cNvPr id="26630" name="Picture 6" descr="Leopold_II_van_Belgi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210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912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Cecil Rhodes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British Imperialist - Founds DeBeers diamond Co.</a:t>
            </a:r>
          </a:p>
          <a:p>
            <a:pPr eaLnBrk="1" hangingPunct="1"/>
            <a:r>
              <a:rPr lang="en-US" smtClean="0"/>
              <a:t>Acquires tracts of land in modern day Zimbabwe and Zambia </a:t>
            </a:r>
          </a:p>
          <a:p>
            <a:pPr eaLnBrk="1" hangingPunct="1"/>
            <a:r>
              <a:rPr lang="en-US" smtClean="0"/>
              <a:t>Country called Rhodesia</a:t>
            </a:r>
          </a:p>
          <a:p>
            <a:pPr eaLnBrk="1" hangingPunct="1"/>
            <a:r>
              <a:rPr lang="en-US" smtClean="0"/>
              <a:t>Rhodes Scholarship funded from his estate</a:t>
            </a:r>
          </a:p>
          <a:p>
            <a:pPr eaLnBrk="1" hangingPunct="1"/>
            <a:endParaRPr lang="en-US" sz="2600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0F34-3C13-473E-92AB-0B5F07674C6B}" type="slidenum">
              <a:rPr lang="en-US" altLang="en-US"/>
              <a:pPr>
                <a:defRPr/>
              </a:pPr>
              <a:t>136</a:t>
            </a:fld>
            <a:endParaRPr lang="en-US" altLang="en-US"/>
          </a:p>
        </p:txBody>
      </p:sp>
      <p:pic>
        <p:nvPicPr>
          <p:cNvPr id="27654" name="Picture 11" descr="cecil_john_rhode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1719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2190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Scramble for Africa (1875-1900)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French, Portuguese, Belgians, and English competing for “the dark continent”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Britain establishes strong presence in Egypt, Rhodesia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Suez Canal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Rhodesian gold, diamonds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C583A-44B3-4F8D-AE37-F34249E55E08}" type="slidenum">
              <a:rPr lang="en-US" altLang="en-US"/>
              <a:pPr>
                <a:defRPr/>
              </a:pPr>
              <a:t>137</a:t>
            </a:fld>
            <a:endParaRPr lang="en-US" altLang="en-US"/>
          </a:p>
        </p:txBody>
      </p:sp>
      <p:pic>
        <p:nvPicPr>
          <p:cNvPr id="28678" name="Picture 8" descr="153914-suez_canal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41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489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The Berlin Conference (1884-1885)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73238"/>
            <a:ext cx="4191000" cy="4779962"/>
          </a:xfrm>
        </p:spPr>
        <p:txBody>
          <a:bodyPr/>
          <a:lstStyle/>
          <a:p>
            <a:pPr eaLnBrk="1" hangingPunct="1"/>
            <a:r>
              <a:rPr lang="en-US" smtClean="0"/>
              <a:t>Fourteen European states, United States</a:t>
            </a:r>
          </a:p>
          <a:p>
            <a:pPr lvl="1" eaLnBrk="1" hangingPunct="1"/>
            <a:r>
              <a:rPr lang="en-US" sz="2800" smtClean="0"/>
              <a:t>No African states present</a:t>
            </a:r>
          </a:p>
          <a:p>
            <a:pPr lvl="1" eaLnBrk="1" hangingPunct="1"/>
            <a:r>
              <a:rPr lang="en-US" sz="2800" smtClean="0"/>
              <a:t>Rules of colonization: any European state can take “unoccupied” territory after informing other European powers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5B618-D876-4707-911C-BD9AF5215160}" type="slidenum">
              <a:rPr lang="en-US" altLang="en-US"/>
              <a:pPr>
                <a:defRPr/>
              </a:pPr>
              <a:t>138</a:t>
            </a:fld>
            <a:endParaRPr lang="en-US" altLang="en-US"/>
          </a:p>
        </p:txBody>
      </p:sp>
      <p:pic>
        <p:nvPicPr>
          <p:cNvPr id="29702" name="Picture 6" descr="al_conf_berlin_9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0480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South African (Boer) War 1899-1902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2672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Dutch East India Co. establishes Cape Town (1652)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Farmers (Boers) follow to settle territory, later called Afrikaners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Competition and conflict with indigenous 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British takeover in 1806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Dutch establish independent Republics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British tolerate this until gold is discovered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White-white conflict, black soldiers and laborers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/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4572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4522C-9723-4F56-BDBB-B576021BFC54}" type="slidenum">
              <a:rPr lang="en-US" altLang="en-US"/>
              <a:pPr>
                <a:defRPr/>
              </a:pPr>
              <a:t>139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7236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French Revolution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8CD6-8877-4D91-AF08-AD07DDEE56C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Africa, ca. 1914 </a:t>
            </a:r>
          </a:p>
        </p:txBody>
      </p:sp>
      <p:pic>
        <p:nvPicPr>
          <p:cNvPr id="31747" name="Picture 6" descr="ben57549_33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610600" cy="57912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775DE-95EC-4AD6-AB51-47F7015773F3}" type="slidenum">
              <a:rPr lang="en-US" altLang="en-US"/>
              <a:pPr>
                <a:defRPr/>
              </a:pPr>
              <a:t>140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2000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Oceania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B31BA-6771-4B9D-A223-2A28990241FF}" type="slidenum">
              <a:rPr lang="en-US" altLang="en-US"/>
              <a:pPr>
                <a:defRPr/>
              </a:pPr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6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Oceania, ca. 1914 </a:t>
            </a:r>
          </a:p>
        </p:txBody>
      </p:sp>
      <p:pic>
        <p:nvPicPr>
          <p:cNvPr id="34819" name="Picture 6" descr="ben57549_33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237E3-497A-41A6-9A0A-68F436AA3672}" type="slidenum">
              <a:rPr lang="en-US" altLang="en-US"/>
              <a:pPr>
                <a:defRPr/>
              </a:pPr>
              <a:t>142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166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European and Native Population in Australia and New Zealand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20863"/>
          <a:ext cx="82296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3" imgW="8229687" imgH="4533804" progId="MSGraph.Chart.8">
                  <p:embed followColorScheme="full"/>
                </p:oleObj>
              </mc:Choice>
              <mc:Fallback>
                <p:oleObj name="Chart" r:id="rId3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0863"/>
                        <a:ext cx="8229600" cy="453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38DE0-2904-4C3F-B9B3-00254D90F59E}" type="slidenum">
              <a:rPr lang="en-US" altLang="en-US"/>
              <a:pPr>
                <a:defRPr/>
              </a:pPr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039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Europe in the Pacific Islands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8561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How it happens…</a:t>
            </a:r>
          </a:p>
          <a:p>
            <a:pPr lvl="1" eaLnBrk="1" hangingPunct="1"/>
            <a:r>
              <a:rPr lang="en-US" sz="3200" b="1" dirty="0" smtClean="0"/>
              <a:t>Whalers seeking ports</a:t>
            </a:r>
          </a:p>
          <a:p>
            <a:pPr lvl="1" eaLnBrk="1" hangingPunct="1"/>
            <a:r>
              <a:rPr lang="en-US" sz="3200" b="1" dirty="0" smtClean="0"/>
              <a:t>Missionaries seeking souls</a:t>
            </a:r>
          </a:p>
          <a:p>
            <a:pPr eaLnBrk="1" hangingPunct="1"/>
            <a:r>
              <a:rPr lang="en-US" sz="3200" b="1" dirty="0" smtClean="0"/>
              <a:t>British, French, German, American powers carve up Pacific islands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267200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420AA-EB85-4CD5-B4F7-6139914A00C9}" type="slidenum">
              <a:rPr lang="en-US" altLang="en-US"/>
              <a:pPr>
                <a:defRPr/>
              </a:pPr>
              <a:t>144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60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the Americas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B8C0D-098A-421B-9F7A-9B70A8AAFC05}" type="slidenum">
              <a:rPr lang="en-US" altLang="en-US"/>
              <a:pPr>
                <a:defRPr/>
              </a:pPr>
              <a:t>145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551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US Imperialism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it happens…</a:t>
            </a:r>
          </a:p>
          <a:p>
            <a:pPr lvl="1" eaLnBrk="1" hangingPunct="1"/>
            <a:r>
              <a:rPr lang="en-US" sz="3200" dirty="0" smtClean="0"/>
              <a:t>Monroe Doctrine - warns Europeans not to engage in imperialism in western hemisphere (1823)</a:t>
            </a:r>
          </a:p>
          <a:p>
            <a:pPr lvl="1" eaLnBrk="1" hangingPunct="1"/>
            <a:r>
              <a:rPr lang="en-US" sz="3200" dirty="0" smtClean="0"/>
              <a:t>1867 purchased Alaska from Russia</a:t>
            </a:r>
          </a:p>
          <a:p>
            <a:pPr lvl="1" eaLnBrk="1" hangingPunct="1"/>
            <a:r>
              <a:rPr lang="en-US" sz="3200" dirty="0" smtClean="0"/>
              <a:t>1875 established protectorate over Hawai’i</a:t>
            </a:r>
          </a:p>
          <a:p>
            <a:pPr lvl="2" eaLnBrk="1" hangingPunct="1"/>
            <a:r>
              <a:rPr lang="en-US" sz="3200" dirty="0" smtClean="0"/>
              <a:t>Locals overthrow queen in 1893, persuade US to acquire islands in 1898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77ACD-AC60-4041-9888-58EF5D5EEF67}" type="slidenum">
              <a:rPr lang="en-US" altLang="en-US"/>
              <a:pPr>
                <a:defRPr/>
              </a:pPr>
              <a:t>146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030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Spanish-American War  (1898-1899)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2672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US declares war in Spain after battleship </a:t>
            </a:r>
            <a:r>
              <a:rPr lang="en-US" sz="2400" b="1" i="1" smtClean="0"/>
              <a:t>Maine</a:t>
            </a:r>
            <a:r>
              <a:rPr lang="en-US" sz="2400" b="1" smtClean="0"/>
              <a:t> sunk in Havana harbor, 1898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Takes possession of Cuba, Puerto Rico, Guam, Philippines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US intervenes in other Caribbean, Central American 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smtClean="0"/>
              <a:t>occupies Dominican Republic, Nicaragua, Honduras, Haiti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Nationalist feelings: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Filipinos revolt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36781-DDED-4A54-9C08-BA5E5E9E7ACA}" type="slidenum">
              <a:rPr lang="en-US" altLang="en-US"/>
              <a:pPr>
                <a:defRPr/>
              </a:pPr>
              <a:t>147</a:t>
            </a:fld>
            <a:endParaRPr lang="en-US" altLang="en-US"/>
          </a:p>
        </p:txBody>
      </p:sp>
      <p:pic>
        <p:nvPicPr>
          <p:cNvPr id="38918" name="Picture 6" descr="m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4213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Panama Canal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President Theodore Roosevelt supports insurrection against Colombia (1903)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Rebels win, establish state of Panama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U.S. gains territory to build canal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Roosevelt Corollary of Monroe Doctrine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U.S. right to intervene in domestic affairs of other nations if U.S. investments threatened</a:t>
            </a:r>
          </a:p>
        </p:txBody>
      </p:sp>
      <p:sp>
        <p:nvSpPr>
          <p:cNvPr id="39940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E3354-50F8-480B-8854-8D1ECC4CEEF4}" type="slidenum">
              <a:rPr lang="en-US" altLang="en-US"/>
              <a:pPr>
                <a:defRPr/>
              </a:pPr>
              <a:t>148</a:t>
            </a:fld>
            <a:endParaRPr lang="en-US" altLang="en-US"/>
          </a:p>
        </p:txBody>
      </p:sp>
      <p:pic>
        <p:nvPicPr>
          <p:cNvPr id="39942" name="Picture 13" descr="panamaca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0173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Aftermath of Imperialism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3970-9174-4D94-9798-56F09AC10B38}" type="slidenum">
              <a:rPr lang="en-US" altLang="en-US"/>
              <a:pPr>
                <a:defRPr/>
              </a:pPr>
              <a:t>149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8637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2D050"/>
                </a:solidFill>
              </a:rPr>
              <a:t>Social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aristocracy held power over king, middle class wanted change from the aristocracy, peasants wanted change from feudal past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2D050"/>
                </a:solidFill>
              </a:rPr>
              <a:t>Political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king could not raise taxes nor pay bills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2D050"/>
                </a:solidFill>
              </a:rPr>
              <a:t>Economics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huge unemployment, poor harvests, bread riots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serious financial problems in France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War debts, 1780s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800" smtClean="0"/>
              <a:t>50% of tax revenues to war debts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800" smtClean="0"/>
              <a:t>25% of tax revenues to standing military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EFE2-AED0-484B-A983-CA8FABC6089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Effects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b="1" smtClean="0"/>
              <a:t>Exploitation of natural resources </a:t>
            </a:r>
          </a:p>
          <a:p>
            <a:pPr eaLnBrk="1" hangingPunct="1"/>
            <a:r>
              <a:rPr lang="en-US" sz="2400" b="1" smtClean="0">
                <a:solidFill>
                  <a:schemeClr val="tx2"/>
                </a:solidFill>
              </a:rPr>
              <a:t>No emphasis on industrialization</a:t>
            </a:r>
          </a:p>
          <a:p>
            <a:pPr eaLnBrk="1" hangingPunct="1"/>
            <a:r>
              <a:rPr lang="en-US" sz="2400" b="1" smtClean="0"/>
              <a:t>dependency on imperial power for manufactured goods made from native raw product</a:t>
            </a:r>
          </a:p>
          <a:p>
            <a:pPr lvl="1" eaLnBrk="1" hangingPunct="1"/>
            <a:r>
              <a:rPr lang="en-US" b="1" smtClean="0"/>
              <a:t>Indian cotton</a:t>
            </a:r>
          </a:p>
          <a:p>
            <a:pPr eaLnBrk="1" hangingPunct="1"/>
            <a:r>
              <a:rPr lang="en-US" sz="2400" b="1" smtClean="0"/>
              <a:t>Introduction of new crops</a:t>
            </a:r>
          </a:p>
          <a:p>
            <a:pPr lvl="1" eaLnBrk="1" hangingPunct="1"/>
            <a:r>
              <a:rPr lang="en-US" b="1" smtClean="0"/>
              <a:t>Tea in Ceylon</a:t>
            </a:r>
          </a:p>
        </p:txBody>
      </p:sp>
      <p:pic>
        <p:nvPicPr>
          <p:cNvPr id="7" name="Content Placeholder 6" descr="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1714500" cy="19907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B129C-6B6E-4C16-905D-CBE63E00969D}" type="slidenum">
              <a:rPr lang="en-US" altLang="en-US"/>
              <a:pPr>
                <a:defRPr/>
              </a:pPr>
              <a:t>150</a:t>
            </a:fld>
            <a:endParaRPr lang="en-US" altLang="en-US"/>
          </a:p>
        </p:txBody>
      </p:sp>
      <p:pic>
        <p:nvPicPr>
          <p:cNvPr id="8" name="Picture 7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114800"/>
            <a:ext cx="3810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83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Effect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</a:p>
          <a:p>
            <a:pPr lvl="1"/>
            <a:r>
              <a:rPr lang="en-US" dirty="0" smtClean="0"/>
              <a:t>Phrase coined by British philosopher </a:t>
            </a:r>
            <a:r>
              <a:rPr lang="en-US" smtClean="0"/>
              <a:t>Herbert Spencer</a:t>
            </a:r>
            <a:endParaRPr lang="en-US" dirty="0" smtClean="0"/>
          </a:p>
          <a:p>
            <a:pPr lvl="1"/>
            <a:r>
              <a:rPr lang="en-US" dirty="0" smtClean="0"/>
              <a:t>Based on Charles Darwin’s theory of  ‘survival of the fittest’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Content Placeholder 7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9175" y="2180431"/>
            <a:ext cx="3676650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BD91-4490-4D1F-8085-A2CA7962E0C9}" type="slidenum">
              <a:rPr lang="en-US" altLang="en-US" smtClean="0"/>
              <a:pPr>
                <a:defRPr/>
              </a:pPr>
              <a:t>151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2475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Migration</a:t>
            </a:r>
          </a:p>
        </p:txBody>
      </p:sp>
      <p:pic>
        <p:nvPicPr>
          <p:cNvPr id="43011" name="Picture 6" descr="ben57549_3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812CF-8F9B-4279-9F23-F662C6DB0C7B}" type="slidenum">
              <a:rPr lang="en-US" altLang="en-US"/>
              <a:pPr>
                <a:defRPr/>
              </a:pPr>
              <a:t>152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893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Labor Migrations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267200" cy="4873625"/>
          </a:xfrm>
        </p:spPr>
        <p:txBody>
          <a:bodyPr/>
          <a:lstStyle/>
          <a:p>
            <a:pPr eaLnBrk="1" hangingPunct="1"/>
            <a:r>
              <a:rPr lang="en-US" sz="2400" b="1" smtClean="0"/>
              <a:t>Europeans move to temperate lands</a:t>
            </a:r>
          </a:p>
          <a:p>
            <a:pPr lvl="1" eaLnBrk="1" hangingPunct="1"/>
            <a:r>
              <a:rPr lang="en-US" b="1" smtClean="0"/>
              <a:t>Work as free cultivators, industrial laborers</a:t>
            </a:r>
          </a:p>
          <a:p>
            <a:pPr lvl="1" eaLnBrk="1" hangingPunct="1"/>
            <a:r>
              <a:rPr lang="en-US" b="1" smtClean="0"/>
              <a:t>32 million to the US 1800-1914</a:t>
            </a:r>
          </a:p>
          <a:p>
            <a:pPr eaLnBrk="1" hangingPunct="1"/>
            <a:r>
              <a:rPr lang="en-US" sz="2400" b="1" smtClean="0"/>
              <a:t>Africans, Asians, and Pacific islanders move to tropical/subtropical lands</a:t>
            </a:r>
          </a:p>
          <a:p>
            <a:pPr lvl="1" eaLnBrk="1" hangingPunct="1"/>
            <a:r>
              <a:rPr lang="en-US" b="1" smtClean="0"/>
              <a:t>Indentured laborers, manual laborers</a:t>
            </a:r>
          </a:p>
          <a:p>
            <a:pPr lvl="1" eaLnBrk="1" hangingPunct="1"/>
            <a:r>
              <a:rPr lang="en-US" b="1" smtClean="0"/>
              <a:t>2.5 million between 1820 and 1914</a:t>
            </a:r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41147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47521-A564-44A5-9C7C-2CEDBC9D7AD1}" type="slidenum">
              <a:rPr lang="en-US" altLang="en-US"/>
              <a:pPr>
                <a:defRPr/>
              </a:pPr>
              <a:t>153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7367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Nationalism and </a:t>
            </a:r>
            <a:r>
              <a:rPr lang="en-US" sz="3800" dirty="0" err="1" smtClean="0">
                <a:solidFill>
                  <a:schemeClr val="accent1">
                    <a:satMod val="150000"/>
                  </a:schemeClr>
                </a:solidFill>
              </a:rPr>
              <a:t>Anticolonial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 Movements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7974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Colonial reformers call for self-government</a:t>
            </a:r>
          </a:p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Influence of Enlightenment thought, often obtained in European universities</a:t>
            </a:r>
          </a:p>
          <a:p>
            <a:pPr eaLnBrk="1" hangingPunct="1"/>
            <a:r>
              <a:rPr lang="en-US" sz="2400" b="1" dirty="0" smtClean="0"/>
              <a:t>Examples</a:t>
            </a:r>
          </a:p>
          <a:p>
            <a:pPr lvl="1" eaLnBrk="1" hangingPunct="1"/>
            <a:r>
              <a:rPr lang="en-US" b="1" dirty="0" smtClean="0"/>
              <a:t>Indian National Congress formed 1885</a:t>
            </a:r>
          </a:p>
          <a:p>
            <a:pPr lvl="1" eaLnBrk="1" hangingPunct="1"/>
            <a:r>
              <a:rPr lang="en-US" b="1" dirty="0" smtClean="0"/>
              <a:t>1906 joins with All-India Muslim League  </a:t>
            </a:r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714" y="1773238"/>
            <a:ext cx="3765572" cy="46243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4DF4D-A954-436E-B3B5-30F7DCAF1528}" type="slidenum">
              <a:rPr lang="en-US" altLang="en-US"/>
              <a:pPr>
                <a:defRPr/>
              </a:pPr>
              <a:t>154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68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Overall Effects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Exploitation of people and resources</a:t>
            </a:r>
          </a:p>
          <a:p>
            <a:pPr eaLnBrk="1" hangingPunct="1"/>
            <a:r>
              <a:rPr lang="en-US" sz="3600" dirty="0" smtClean="0"/>
              <a:t>Impoverished nations</a:t>
            </a:r>
          </a:p>
          <a:p>
            <a:pPr eaLnBrk="1" hangingPunct="1"/>
            <a:r>
              <a:rPr lang="en-US" sz="3600" dirty="0" smtClean="0"/>
              <a:t>Greater economic success with both countries</a:t>
            </a:r>
          </a:p>
          <a:p>
            <a:pPr eaLnBrk="1" hangingPunct="1"/>
            <a:r>
              <a:rPr lang="en-US" sz="3600" dirty="0" smtClean="0"/>
              <a:t>Destruction of traditional cultures</a:t>
            </a:r>
          </a:p>
          <a:p>
            <a:pPr eaLnBrk="1" hangingPunct="1"/>
            <a:r>
              <a:rPr lang="en-US" sz="3600" dirty="0" smtClean="0"/>
              <a:t>Spread of Western culture	</a:t>
            </a:r>
          </a:p>
          <a:p>
            <a:pPr eaLnBrk="1" hangingPunct="1"/>
            <a:r>
              <a:rPr lang="en-US" sz="3600" dirty="0" smtClean="0"/>
              <a:t>Rise of Nationalism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49497-693D-455E-8E64-A973BCDE1CB8}" type="slidenum">
              <a:rPr lang="en-US" altLang="en-US"/>
              <a:pPr>
                <a:defRPr/>
              </a:pPr>
              <a:t>155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Imperialist Statistics</a:t>
            </a:r>
          </a:p>
        </p:txBody>
      </p:sp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87490-D0F3-4ED6-8E6E-51942E3684D4}" type="slidenum">
              <a:rPr lang="en-US" altLang="en-US"/>
              <a:pPr>
                <a:defRPr/>
              </a:pPr>
              <a:t>156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447800"/>
            <a:ext cx="7848600" cy="4876800"/>
            <a:chOff x="-3" y="-3"/>
            <a:chExt cx="4320" cy="2069"/>
          </a:xfrm>
        </p:grpSpPr>
        <p:grpSp>
          <p:nvGrpSpPr>
            <p:cNvPr id="48134" name="Group 5"/>
            <p:cNvGrpSpPr>
              <a:grpSpLocks/>
            </p:cNvGrpSpPr>
            <p:nvPr/>
          </p:nvGrpSpPr>
          <p:grpSpPr bwMode="auto">
            <a:xfrm>
              <a:off x="0" y="0"/>
              <a:ext cx="4314" cy="2063"/>
              <a:chOff x="0" y="0"/>
              <a:chExt cx="4314" cy="2063"/>
            </a:xfrm>
          </p:grpSpPr>
          <p:grpSp>
            <p:nvGrpSpPr>
              <p:cNvPr id="4813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056" cy="403"/>
                <a:chOff x="0" y="0"/>
                <a:chExt cx="1056" cy="403"/>
              </a:xfrm>
            </p:grpSpPr>
            <p:sp>
              <p:nvSpPr>
                <p:cNvPr id="48224" name="Rectangle 7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****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2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37" name="Group 9"/>
              <p:cNvGrpSpPr>
                <a:grpSpLocks/>
              </p:cNvGrpSpPr>
              <p:nvPr/>
            </p:nvGrpSpPr>
            <p:grpSpPr bwMode="auto">
              <a:xfrm>
                <a:off x="1056" y="0"/>
                <a:ext cx="687" cy="403"/>
                <a:chOff x="1056" y="0"/>
                <a:chExt cx="687" cy="403"/>
              </a:xfrm>
            </p:grpSpPr>
            <p:sp>
              <p:nvSpPr>
                <p:cNvPr id="482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062" y="6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Great Britain</a:t>
                  </a:r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82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056" y="0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38" name="Group 12"/>
              <p:cNvGrpSpPr>
                <a:grpSpLocks/>
              </p:cNvGrpSpPr>
              <p:nvPr/>
            </p:nvGrpSpPr>
            <p:grpSpPr bwMode="auto">
              <a:xfrm>
                <a:off x="1743" y="0"/>
                <a:ext cx="560" cy="403"/>
                <a:chOff x="1743" y="0"/>
                <a:chExt cx="560" cy="403"/>
              </a:xfrm>
            </p:grpSpPr>
            <p:sp>
              <p:nvSpPr>
                <p:cNvPr id="48220" name="Rectangle 13"/>
                <p:cNvSpPr>
                  <a:spLocks noChangeArrowheads="1"/>
                </p:cNvSpPr>
                <p:nvPr/>
              </p:nvSpPr>
              <p:spPr bwMode="auto">
                <a:xfrm>
                  <a:off x="1749" y="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France</a:t>
                  </a:r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21" name="Rectangle 14"/>
                <p:cNvSpPr>
                  <a:spLocks noChangeArrowheads="1"/>
                </p:cNvSpPr>
                <p:nvPr/>
              </p:nvSpPr>
              <p:spPr bwMode="auto">
                <a:xfrm>
                  <a:off x="1743" y="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39" name="Group 15"/>
              <p:cNvGrpSpPr>
                <a:grpSpLocks/>
              </p:cNvGrpSpPr>
              <p:nvPr/>
            </p:nvGrpSpPr>
            <p:grpSpPr bwMode="auto">
              <a:xfrm>
                <a:off x="2303" y="0"/>
                <a:ext cx="560" cy="403"/>
                <a:chOff x="2303" y="0"/>
                <a:chExt cx="560" cy="403"/>
              </a:xfrm>
            </p:grpSpPr>
            <p:sp>
              <p:nvSpPr>
                <p:cNvPr id="48218" name="Rectangle 16"/>
                <p:cNvSpPr>
                  <a:spLocks noChangeArrowheads="1"/>
                </p:cNvSpPr>
                <p:nvPr/>
              </p:nvSpPr>
              <p:spPr bwMode="auto">
                <a:xfrm>
                  <a:off x="2309" y="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Belgium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9" name="Rectangle 17"/>
                <p:cNvSpPr>
                  <a:spLocks noChangeArrowheads="1"/>
                </p:cNvSpPr>
                <p:nvPr/>
              </p:nvSpPr>
              <p:spPr bwMode="auto">
                <a:xfrm>
                  <a:off x="2303" y="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0" name="Group 18"/>
              <p:cNvGrpSpPr>
                <a:grpSpLocks/>
              </p:cNvGrpSpPr>
              <p:nvPr/>
            </p:nvGrpSpPr>
            <p:grpSpPr bwMode="auto">
              <a:xfrm>
                <a:off x="2863" y="0"/>
                <a:ext cx="629" cy="403"/>
                <a:chOff x="2863" y="0"/>
                <a:chExt cx="629" cy="403"/>
              </a:xfrm>
            </p:grpSpPr>
            <p:sp>
              <p:nvSpPr>
                <p:cNvPr id="48216" name="Rectangle 19"/>
                <p:cNvSpPr>
                  <a:spLocks noChangeArrowheads="1"/>
                </p:cNvSpPr>
                <p:nvPr/>
              </p:nvSpPr>
              <p:spPr bwMode="auto">
                <a:xfrm>
                  <a:off x="2869" y="6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Netherlands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7" name="Rectangle 20"/>
                <p:cNvSpPr>
                  <a:spLocks noChangeArrowheads="1"/>
                </p:cNvSpPr>
                <p:nvPr/>
              </p:nvSpPr>
              <p:spPr bwMode="auto">
                <a:xfrm>
                  <a:off x="2863" y="0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1" name="Group 21"/>
              <p:cNvGrpSpPr>
                <a:grpSpLocks/>
              </p:cNvGrpSpPr>
              <p:nvPr/>
            </p:nvGrpSpPr>
            <p:grpSpPr bwMode="auto">
              <a:xfrm>
                <a:off x="3492" y="0"/>
                <a:ext cx="822" cy="403"/>
                <a:chOff x="3492" y="0"/>
                <a:chExt cx="822" cy="403"/>
              </a:xfrm>
            </p:grpSpPr>
            <p:sp>
              <p:nvSpPr>
                <p:cNvPr id="48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3498" y="6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Germany (1914) 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3492" y="0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2" name="Group 24"/>
              <p:cNvGrpSpPr>
                <a:grpSpLocks/>
              </p:cNvGrpSpPr>
              <p:nvPr/>
            </p:nvGrpSpPr>
            <p:grpSpPr bwMode="auto">
              <a:xfrm>
                <a:off x="0" y="415"/>
                <a:ext cx="1056" cy="403"/>
                <a:chOff x="0" y="415"/>
                <a:chExt cx="1056" cy="403"/>
              </a:xfrm>
            </p:grpSpPr>
            <p:sp>
              <p:nvSpPr>
                <p:cNvPr id="48212" name="Rectangle 25"/>
                <p:cNvSpPr>
                  <a:spLocks noChangeArrowheads="1"/>
                </p:cNvSpPr>
                <p:nvPr/>
              </p:nvSpPr>
              <p:spPr bwMode="auto">
                <a:xfrm>
                  <a:off x="6" y="421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Country area in Square Miles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3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415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3" name="Group 27"/>
              <p:cNvGrpSpPr>
                <a:grpSpLocks/>
              </p:cNvGrpSpPr>
              <p:nvPr/>
            </p:nvGrpSpPr>
            <p:grpSpPr bwMode="auto">
              <a:xfrm>
                <a:off x="1056" y="415"/>
                <a:ext cx="687" cy="403"/>
                <a:chOff x="1056" y="415"/>
                <a:chExt cx="687" cy="403"/>
              </a:xfrm>
            </p:grpSpPr>
            <p:sp>
              <p:nvSpPr>
                <p:cNvPr id="48210" name="Rectangle 28"/>
                <p:cNvSpPr>
                  <a:spLocks noChangeArrowheads="1"/>
                </p:cNvSpPr>
                <p:nvPr/>
              </p:nvSpPr>
              <p:spPr bwMode="auto">
                <a:xfrm>
                  <a:off x="1062" y="421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94,000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1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6" y="415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4" name="Group 30"/>
              <p:cNvGrpSpPr>
                <a:grpSpLocks/>
              </p:cNvGrpSpPr>
              <p:nvPr/>
            </p:nvGrpSpPr>
            <p:grpSpPr bwMode="auto">
              <a:xfrm>
                <a:off x="1743" y="415"/>
                <a:ext cx="560" cy="403"/>
                <a:chOff x="1743" y="415"/>
                <a:chExt cx="560" cy="403"/>
              </a:xfrm>
            </p:grpSpPr>
            <p:sp>
              <p:nvSpPr>
                <p:cNvPr id="48208" name="Rectangle 31"/>
                <p:cNvSpPr>
                  <a:spLocks noChangeArrowheads="1"/>
                </p:cNvSpPr>
                <p:nvPr/>
              </p:nvSpPr>
              <p:spPr bwMode="auto">
                <a:xfrm>
                  <a:off x="1749" y="42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212,600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9" name="Rectangle 32"/>
                <p:cNvSpPr>
                  <a:spLocks noChangeArrowheads="1"/>
                </p:cNvSpPr>
                <p:nvPr/>
              </p:nvSpPr>
              <p:spPr bwMode="auto">
                <a:xfrm>
                  <a:off x="1743" y="41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5" name="Group 33"/>
              <p:cNvGrpSpPr>
                <a:grpSpLocks/>
              </p:cNvGrpSpPr>
              <p:nvPr/>
            </p:nvGrpSpPr>
            <p:grpSpPr bwMode="auto">
              <a:xfrm>
                <a:off x="2303" y="415"/>
                <a:ext cx="560" cy="403"/>
                <a:chOff x="2303" y="415"/>
                <a:chExt cx="560" cy="403"/>
              </a:xfrm>
            </p:grpSpPr>
            <p:sp>
              <p:nvSpPr>
                <p:cNvPr id="48206" name="Rectangle 34"/>
                <p:cNvSpPr>
                  <a:spLocks noChangeArrowheads="1"/>
                </p:cNvSpPr>
                <p:nvPr/>
              </p:nvSpPr>
              <p:spPr bwMode="auto">
                <a:xfrm>
                  <a:off x="2309" y="42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11,800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7" name="Rectangle 35"/>
                <p:cNvSpPr>
                  <a:spLocks noChangeArrowheads="1"/>
                </p:cNvSpPr>
                <p:nvPr/>
              </p:nvSpPr>
              <p:spPr bwMode="auto">
                <a:xfrm>
                  <a:off x="2303" y="41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6" name="Group 36"/>
              <p:cNvGrpSpPr>
                <a:grpSpLocks/>
              </p:cNvGrpSpPr>
              <p:nvPr/>
            </p:nvGrpSpPr>
            <p:grpSpPr bwMode="auto">
              <a:xfrm>
                <a:off x="2863" y="415"/>
                <a:ext cx="629" cy="403"/>
                <a:chOff x="2863" y="415"/>
                <a:chExt cx="629" cy="403"/>
              </a:xfrm>
            </p:grpSpPr>
            <p:sp>
              <p:nvSpPr>
                <p:cNvPr id="48204" name="Rectangle 37"/>
                <p:cNvSpPr>
                  <a:spLocks noChangeArrowheads="1"/>
                </p:cNvSpPr>
                <p:nvPr/>
              </p:nvSpPr>
              <p:spPr bwMode="auto">
                <a:xfrm>
                  <a:off x="2869" y="421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13,200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5" name="Rectangle 38"/>
                <p:cNvSpPr>
                  <a:spLocks noChangeArrowheads="1"/>
                </p:cNvSpPr>
                <p:nvPr/>
              </p:nvSpPr>
              <p:spPr bwMode="auto">
                <a:xfrm>
                  <a:off x="2863" y="415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7" name="Group 39"/>
              <p:cNvGrpSpPr>
                <a:grpSpLocks/>
              </p:cNvGrpSpPr>
              <p:nvPr/>
            </p:nvGrpSpPr>
            <p:grpSpPr bwMode="auto">
              <a:xfrm>
                <a:off x="3492" y="415"/>
                <a:ext cx="822" cy="403"/>
                <a:chOff x="3492" y="415"/>
                <a:chExt cx="822" cy="403"/>
              </a:xfrm>
            </p:grpSpPr>
            <p:sp>
              <p:nvSpPr>
                <p:cNvPr id="48202" name="Rectangle 40"/>
                <p:cNvSpPr>
                  <a:spLocks noChangeArrowheads="1"/>
                </p:cNvSpPr>
                <p:nvPr/>
              </p:nvSpPr>
              <p:spPr bwMode="auto">
                <a:xfrm>
                  <a:off x="3498" y="421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210,000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3" name="Rectangle 41"/>
                <p:cNvSpPr>
                  <a:spLocks noChangeArrowheads="1"/>
                </p:cNvSpPr>
                <p:nvPr/>
              </p:nvSpPr>
              <p:spPr bwMode="auto">
                <a:xfrm>
                  <a:off x="3492" y="415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8" name="Group 42"/>
              <p:cNvGrpSpPr>
                <a:grpSpLocks/>
              </p:cNvGrpSpPr>
              <p:nvPr/>
            </p:nvGrpSpPr>
            <p:grpSpPr bwMode="auto">
              <a:xfrm>
                <a:off x="0" y="830"/>
                <a:ext cx="1056" cy="403"/>
                <a:chOff x="0" y="830"/>
                <a:chExt cx="1056" cy="403"/>
              </a:xfrm>
            </p:grpSpPr>
            <p:sp>
              <p:nvSpPr>
                <p:cNvPr id="48200" name="Rectangle 43"/>
                <p:cNvSpPr>
                  <a:spLocks noChangeArrowheads="1"/>
                </p:cNvSpPr>
                <p:nvPr/>
              </p:nvSpPr>
              <p:spPr bwMode="auto">
                <a:xfrm>
                  <a:off x="6" y="836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Population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1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830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9" name="Group 45"/>
              <p:cNvGrpSpPr>
                <a:grpSpLocks/>
              </p:cNvGrpSpPr>
              <p:nvPr/>
            </p:nvGrpSpPr>
            <p:grpSpPr bwMode="auto">
              <a:xfrm>
                <a:off x="1056" y="830"/>
                <a:ext cx="687" cy="403"/>
                <a:chOff x="1056" y="830"/>
                <a:chExt cx="687" cy="403"/>
              </a:xfrm>
            </p:grpSpPr>
            <p:sp>
              <p:nvSpPr>
                <p:cNvPr id="4819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62" y="836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45,500,100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9" name="Rectangle 47"/>
                <p:cNvSpPr>
                  <a:spLocks noChangeArrowheads="1"/>
                </p:cNvSpPr>
                <p:nvPr/>
              </p:nvSpPr>
              <p:spPr bwMode="auto">
                <a:xfrm>
                  <a:off x="1056" y="830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0" name="Group 48"/>
              <p:cNvGrpSpPr>
                <a:grpSpLocks/>
              </p:cNvGrpSpPr>
              <p:nvPr/>
            </p:nvGrpSpPr>
            <p:grpSpPr bwMode="auto">
              <a:xfrm>
                <a:off x="1743" y="830"/>
                <a:ext cx="560" cy="403"/>
                <a:chOff x="1743" y="830"/>
                <a:chExt cx="560" cy="403"/>
              </a:xfrm>
            </p:grpSpPr>
            <p:sp>
              <p:nvSpPr>
                <p:cNvPr id="48196" name="Rectangle 49"/>
                <p:cNvSpPr>
                  <a:spLocks noChangeArrowheads="1"/>
                </p:cNvSpPr>
                <p:nvPr/>
              </p:nvSpPr>
              <p:spPr bwMode="auto">
                <a:xfrm>
                  <a:off x="1749" y="83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 dirty="0">
                      <a:latin typeface="Times New Roman" pitchFamily="18" charset="0"/>
                      <a:cs typeface="Times New Roman" pitchFamily="18" charset="0"/>
                    </a:rPr>
                    <a:t>42,000,000</a:t>
                  </a:r>
                </a:p>
                <a:p>
                  <a:pPr eaLnBrk="0" hangingPunct="0"/>
                  <a:endParaRPr lang="en-US" sz="1400" dirty="0">
                    <a:latin typeface="Times New Roman" pitchFamily="18" charset="0"/>
                  </a:endParaRPr>
                </a:p>
              </p:txBody>
            </p:sp>
            <p:sp>
              <p:nvSpPr>
                <p:cNvPr id="48197" name="Rectangle 50"/>
                <p:cNvSpPr>
                  <a:spLocks noChangeArrowheads="1"/>
                </p:cNvSpPr>
                <p:nvPr/>
              </p:nvSpPr>
              <p:spPr bwMode="auto">
                <a:xfrm>
                  <a:off x="1743" y="83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1" name="Group 51"/>
              <p:cNvGrpSpPr>
                <a:grpSpLocks/>
              </p:cNvGrpSpPr>
              <p:nvPr/>
            </p:nvGrpSpPr>
            <p:grpSpPr bwMode="auto">
              <a:xfrm>
                <a:off x="2303" y="830"/>
                <a:ext cx="560" cy="403"/>
                <a:chOff x="2303" y="830"/>
                <a:chExt cx="560" cy="403"/>
              </a:xfrm>
            </p:grpSpPr>
            <p:sp>
              <p:nvSpPr>
                <p:cNvPr id="48194" name="Rectangle 52"/>
                <p:cNvSpPr>
                  <a:spLocks noChangeArrowheads="1"/>
                </p:cNvSpPr>
                <p:nvPr/>
              </p:nvSpPr>
              <p:spPr bwMode="auto">
                <a:xfrm>
                  <a:off x="2309" y="83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8,300,000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5" name="Rectangle 53"/>
                <p:cNvSpPr>
                  <a:spLocks noChangeArrowheads="1"/>
                </p:cNvSpPr>
                <p:nvPr/>
              </p:nvSpPr>
              <p:spPr bwMode="auto">
                <a:xfrm>
                  <a:off x="2303" y="83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2" name="Group 54"/>
              <p:cNvGrpSpPr>
                <a:grpSpLocks/>
              </p:cNvGrpSpPr>
              <p:nvPr/>
            </p:nvGrpSpPr>
            <p:grpSpPr bwMode="auto">
              <a:xfrm>
                <a:off x="2863" y="830"/>
                <a:ext cx="629" cy="403"/>
                <a:chOff x="2863" y="830"/>
                <a:chExt cx="629" cy="403"/>
              </a:xfrm>
            </p:grpSpPr>
            <p:sp>
              <p:nvSpPr>
                <p:cNvPr id="48192" name="Rectangle 55"/>
                <p:cNvSpPr>
                  <a:spLocks noChangeArrowheads="1"/>
                </p:cNvSpPr>
                <p:nvPr/>
              </p:nvSpPr>
              <p:spPr bwMode="auto">
                <a:xfrm>
                  <a:off x="2869" y="836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8.500,000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3" name="Rectangle 56"/>
                <p:cNvSpPr>
                  <a:spLocks noChangeArrowheads="1"/>
                </p:cNvSpPr>
                <p:nvPr/>
              </p:nvSpPr>
              <p:spPr bwMode="auto">
                <a:xfrm>
                  <a:off x="2863" y="830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3" name="Group 57"/>
              <p:cNvGrpSpPr>
                <a:grpSpLocks/>
              </p:cNvGrpSpPr>
              <p:nvPr/>
            </p:nvGrpSpPr>
            <p:grpSpPr bwMode="auto">
              <a:xfrm>
                <a:off x="3492" y="830"/>
                <a:ext cx="822" cy="403"/>
                <a:chOff x="3492" y="830"/>
                <a:chExt cx="822" cy="403"/>
              </a:xfrm>
            </p:grpSpPr>
            <p:sp>
              <p:nvSpPr>
                <p:cNvPr id="48190" name="Rectangle 58"/>
                <p:cNvSpPr>
                  <a:spLocks noChangeArrowheads="1"/>
                </p:cNvSpPr>
                <p:nvPr/>
              </p:nvSpPr>
              <p:spPr bwMode="auto">
                <a:xfrm>
                  <a:off x="3498" y="836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67,500,000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1" name="Rectangle 59"/>
                <p:cNvSpPr>
                  <a:spLocks noChangeArrowheads="1"/>
                </p:cNvSpPr>
                <p:nvPr/>
              </p:nvSpPr>
              <p:spPr bwMode="auto">
                <a:xfrm>
                  <a:off x="3492" y="830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4" name="Group 60"/>
              <p:cNvGrpSpPr>
                <a:grpSpLocks/>
              </p:cNvGrpSpPr>
              <p:nvPr/>
            </p:nvGrpSpPr>
            <p:grpSpPr bwMode="auto">
              <a:xfrm>
                <a:off x="0" y="1245"/>
                <a:ext cx="1056" cy="403"/>
                <a:chOff x="0" y="1245"/>
                <a:chExt cx="1056" cy="403"/>
              </a:xfrm>
            </p:grpSpPr>
            <p:sp>
              <p:nvSpPr>
                <p:cNvPr id="48188" name="Rectangle 61"/>
                <p:cNvSpPr>
                  <a:spLocks noChangeArrowheads="1"/>
                </p:cNvSpPr>
                <p:nvPr/>
              </p:nvSpPr>
              <p:spPr bwMode="auto">
                <a:xfrm>
                  <a:off x="6" y="1251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Area of Colonies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9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1245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5" name="Group 63"/>
              <p:cNvGrpSpPr>
                <a:grpSpLocks/>
              </p:cNvGrpSpPr>
              <p:nvPr/>
            </p:nvGrpSpPr>
            <p:grpSpPr bwMode="auto">
              <a:xfrm>
                <a:off x="1056" y="1245"/>
                <a:ext cx="687" cy="403"/>
                <a:chOff x="1056" y="1245"/>
                <a:chExt cx="687" cy="403"/>
              </a:xfrm>
            </p:grpSpPr>
            <p:sp>
              <p:nvSpPr>
                <p:cNvPr id="4818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62" y="1251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13,100,000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7" name="Rectangle 65"/>
                <p:cNvSpPr>
                  <a:spLocks noChangeArrowheads="1"/>
                </p:cNvSpPr>
                <p:nvPr/>
              </p:nvSpPr>
              <p:spPr bwMode="auto">
                <a:xfrm>
                  <a:off x="1056" y="1245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6" name="Group 66"/>
              <p:cNvGrpSpPr>
                <a:grpSpLocks/>
              </p:cNvGrpSpPr>
              <p:nvPr/>
            </p:nvGrpSpPr>
            <p:grpSpPr bwMode="auto">
              <a:xfrm>
                <a:off x="1743" y="1245"/>
                <a:ext cx="560" cy="403"/>
                <a:chOff x="1743" y="1245"/>
                <a:chExt cx="560" cy="403"/>
              </a:xfrm>
            </p:grpSpPr>
            <p:sp>
              <p:nvSpPr>
                <p:cNvPr id="48184" name="Rectangle 67"/>
                <p:cNvSpPr>
                  <a:spLocks noChangeArrowheads="1"/>
                </p:cNvSpPr>
                <p:nvPr/>
              </p:nvSpPr>
              <p:spPr bwMode="auto">
                <a:xfrm>
                  <a:off x="1749" y="125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4,300,000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5" name="Rectangle 68"/>
                <p:cNvSpPr>
                  <a:spLocks noChangeArrowheads="1"/>
                </p:cNvSpPr>
                <p:nvPr/>
              </p:nvSpPr>
              <p:spPr bwMode="auto">
                <a:xfrm>
                  <a:off x="1743" y="124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7" name="Group 69"/>
              <p:cNvGrpSpPr>
                <a:grpSpLocks/>
              </p:cNvGrpSpPr>
              <p:nvPr/>
            </p:nvGrpSpPr>
            <p:grpSpPr bwMode="auto">
              <a:xfrm>
                <a:off x="2303" y="1245"/>
                <a:ext cx="560" cy="403"/>
                <a:chOff x="2303" y="1245"/>
                <a:chExt cx="560" cy="403"/>
              </a:xfrm>
            </p:grpSpPr>
            <p:sp>
              <p:nvSpPr>
                <p:cNvPr id="48182" name="Rectangle 70"/>
                <p:cNvSpPr>
                  <a:spLocks noChangeArrowheads="1"/>
                </p:cNvSpPr>
                <p:nvPr/>
              </p:nvSpPr>
              <p:spPr bwMode="auto">
                <a:xfrm>
                  <a:off x="2309" y="125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940,000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3" name="Rectangle 71"/>
                <p:cNvSpPr>
                  <a:spLocks noChangeArrowheads="1"/>
                </p:cNvSpPr>
                <p:nvPr/>
              </p:nvSpPr>
              <p:spPr bwMode="auto">
                <a:xfrm>
                  <a:off x="2303" y="124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8" name="Group 72"/>
              <p:cNvGrpSpPr>
                <a:grpSpLocks/>
              </p:cNvGrpSpPr>
              <p:nvPr/>
            </p:nvGrpSpPr>
            <p:grpSpPr bwMode="auto">
              <a:xfrm>
                <a:off x="2863" y="1245"/>
                <a:ext cx="629" cy="403"/>
                <a:chOff x="2863" y="1245"/>
                <a:chExt cx="629" cy="403"/>
              </a:xfrm>
            </p:grpSpPr>
            <p:sp>
              <p:nvSpPr>
                <p:cNvPr id="48180" name="Rectangle 73"/>
                <p:cNvSpPr>
                  <a:spLocks noChangeArrowheads="1"/>
                </p:cNvSpPr>
                <p:nvPr/>
              </p:nvSpPr>
              <p:spPr bwMode="auto">
                <a:xfrm>
                  <a:off x="2869" y="1251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790,000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1" name="Rectangle 74"/>
                <p:cNvSpPr>
                  <a:spLocks noChangeArrowheads="1"/>
                </p:cNvSpPr>
                <p:nvPr/>
              </p:nvSpPr>
              <p:spPr bwMode="auto">
                <a:xfrm>
                  <a:off x="2863" y="1245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9" name="Group 75"/>
              <p:cNvGrpSpPr>
                <a:grpSpLocks/>
              </p:cNvGrpSpPr>
              <p:nvPr/>
            </p:nvGrpSpPr>
            <p:grpSpPr bwMode="auto">
              <a:xfrm>
                <a:off x="3492" y="1245"/>
                <a:ext cx="822" cy="403"/>
                <a:chOff x="3492" y="1245"/>
                <a:chExt cx="822" cy="403"/>
              </a:xfrm>
            </p:grpSpPr>
            <p:sp>
              <p:nvSpPr>
                <p:cNvPr id="48178" name="Rectangle 76"/>
                <p:cNvSpPr>
                  <a:spLocks noChangeArrowheads="1"/>
                </p:cNvSpPr>
                <p:nvPr/>
              </p:nvSpPr>
              <p:spPr bwMode="auto">
                <a:xfrm>
                  <a:off x="3498" y="1251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1,100,000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9" name="Rectangle 77"/>
                <p:cNvSpPr>
                  <a:spLocks noChangeArrowheads="1"/>
                </p:cNvSpPr>
                <p:nvPr/>
              </p:nvSpPr>
              <p:spPr bwMode="auto">
                <a:xfrm>
                  <a:off x="3492" y="1245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0" name="Group 78"/>
              <p:cNvGrpSpPr>
                <a:grpSpLocks/>
              </p:cNvGrpSpPr>
              <p:nvPr/>
            </p:nvGrpSpPr>
            <p:grpSpPr bwMode="auto">
              <a:xfrm>
                <a:off x="0" y="1660"/>
                <a:ext cx="1056" cy="403"/>
                <a:chOff x="0" y="1660"/>
                <a:chExt cx="1056" cy="403"/>
              </a:xfrm>
            </p:grpSpPr>
            <p:sp>
              <p:nvSpPr>
                <p:cNvPr id="48176" name="Rectangle 79"/>
                <p:cNvSpPr>
                  <a:spLocks noChangeArrowheads="1"/>
                </p:cNvSpPr>
                <p:nvPr/>
              </p:nvSpPr>
              <p:spPr bwMode="auto">
                <a:xfrm>
                  <a:off x="6" y="1666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Population of Colonies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7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1660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1" name="Group 81"/>
              <p:cNvGrpSpPr>
                <a:grpSpLocks/>
              </p:cNvGrpSpPr>
              <p:nvPr/>
            </p:nvGrpSpPr>
            <p:grpSpPr bwMode="auto">
              <a:xfrm>
                <a:off x="1056" y="1660"/>
                <a:ext cx="687" cy="403"/>
                <a:chOff x="1056" y="1660"/>
                <a:chExt cx="687" cy="403"/>
              </a:xfrm>
            </p:grpSpPr>
            <p:sp>
              <p:nvSpPr>
                <p:cNvPr id="48174" name="Rectangle 82"/>
                <p:cNvSpPr>
                  <a:spLocks noChangeArrowheads="1"/>
                </p:cNvSpPr>
                <p:nvPr/>
              </p:nvSpPr>
              <p:spPr bwMode="auto">
                <a:xfrm>
                  <a:off x="1062" y="1666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470,000,000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5" name="Rectangle 83"/>
                <p:cNvSpPr>
                  <a:spLocks noChangeArrowheads="1"/>
                </p:cNvSpPr>
                <p:nvPr/>
              </p:nvSpPr>
              <p:spPr bwMode="auto">
                <a:xfrm>
                  <a:off x="1056" y="1660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2" name="Group 84"/>
              <p:cNvGrpSpPr>
                <a:grpSpLocks/>
              </p:cNvGrpSpPr>
              <p:nvPr/>
            </p:nvGrpSpPr>
            <p:grpSpPr bwMode="auto">
              <a:xfrm>
                <a:off x="1743" y="1660"/>
                <a:ext cx="560" cy="403"/>
                <a:chOff x="1743" y="1660"/>
                <a:chExt cx="560" cy="403"/>
              </a:xfrm>
            </p:grpSpPr>
            <p:sp>
              <p:nvSpPr>
                <p:cNvPr id="48172" name="Rectangle 85"/>
                <p:cNvSpPr>
                  <a:spLocks noChangeArrowheads="1"/>
                </p:cNvSpPr>
                <p:nvPr/>
              </p:nvSpPr>
              <p:spPr bwMode="auto">
                <a:xfrm>
                  <a:off x="1749" y="166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65,000,000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3" name="Rectangle 86"/>
                <p:cNvSpPr>
                  <a:spLocks noChangeArrowheads="1"/>
                </p:cNvSpPr>
                <p:nvPr/>
              </p:nvSpPr>
              <p:spPr bwMode="auto">
                <a:xfrm>
                  <a:off x="1743" y="166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3" name="Group 87"/>
              <p:cNvGrpSpPr>
                <a:grpSpLocks/>
              </p:cNvGrpSpPr>
              <p:nvPr/>
            </p:nvGrpSpPr>
            <p:grpSpPr bwMode="auto">
              <a:xfrm>
                <a:off x="2303" y="1660"/>
                <a:ext cx="560" cy="403"/>
                <a:chOff x="2303" y="1660"/>
                <a:chExt cx="560" cy="403"/>
              </a:xfrm>
            </p:grpSpPr>
            <p:sp>
              <p:nvSpPr>
                <p:cNvPr id="48170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9" y="166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1" name="Rectangle 89"/>
                <p:cNvSpPr>
                  <a:spLocks noChangeArrowheads="1"/>
                </p:cNvSpPr>
                <p:nvPr/>
              </p:nvSpPr>
              <p:spPr bwMode="auto">
                <a:xfrm>
                  <a:off x="2303" y="166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4" name="Group 90"/>
              <p:cNvGrpSpPr>
                <a:grpSpLocks/>
              </p:cNvGrpSpPr>
              <p:nvPr/>
            </p:nvGrpSpPr>
            <p:grpSpPr bwMode="auto">
              <a:xfrm>
                <a:off x="2863" y="1660"/>
                <a:ext cx="629" cy="403"/>
                <a:chOff x="2863" y="1660"/>
                <a:chExt cx="629" cy="403"/>
              </a:xfrm>
            </p:grpSpPr>
            <p:sp>
              <p:nvSpPr>
                <p:cNvPr id="48168" name="Rectangle 91"/>
                <p:cNvSpPr>
                  <a:spLocks noChangeArrowheads="1"/>
                </p:cNvSpPr>
                <p:nvPr/>
              </p:nvSpPr>
              <p:spPr bwMode="auto">
                <a:xfrm>
                  <a:off x="2869" y="1666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66,000,000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69" name="Rectangle 92"/>
                <p:cNvSpPr>
                  <a:spLocks noChangeArrowheads="1"/>
                </p:cNvSpPr>
                <p:nvPr/>
              </p:nvSpPr>
              <p:spPr bwMode="auto">
                <a:xfrm>
                  <a:off x="2863" y="1660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5" name="Group 93"/>
              <p:cNvGrpSpPr>
                <a:grpSpLocks/>
              </p:cNvGrpSpPr>
              <p:nvPr/>
            </p:nvGrpSpPr>
            <p:grpSpPr bwMode="auto">
              <a:xfrm>
                <a:off x="3492" y="1660"/>
                <a:ext cx="822" cy="403"/>
                <a:chOff x="3492" y="1660"/>
                <a:chExt cx="822" cy="403"/>
              </a:xfrm>
            </p:grpSpPr>
            <p:sp>
              <p:nvSpPr>
                <p:cNvPr id="48166" name="Rectangle 94"/>
                <p:cNvSpPr>
                  <a:spLocks noChangeArrowheads="1"/>
                </p:cNvSpPr>
                <p:nvPr/>
              </p:nvSpPr>
              <p:spPr bwMode="auto">
                <a:xfrm>
                  <a:off x="3498" y="1666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13,000,000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67" name="Rectangle 95"/>
                <p:cNvSpPr>
                  <a:spLocks noChangeArrowheads="1"/>
                </p:cNvSpPr>
                <p:nvPr/>
              </p:nvSpPr>
              <p:spPr bwMode="auto">
                <a:xfrm>
                  <a:off x="3492" y="1660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8135" name="Rectangle 96"/>
            <p:cNvSpPr>
              <a:spLocks noChangeArrowheads="1"/>
            </p:cNvSpPr>
            <p:nvPr/>
          </p:nvSpPr>
          <p:spPr bwMode="auto">
            <a:xfrm>
              <a:off x="-3" y="-3"/>
              <a:ext cx="4320" cy="2069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74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The Estates General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Three Estates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Estate: Roman Catholic Clergy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100,000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Estate: Nobles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400,000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Estate: Everyone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24,000,000 serfs, free peasants, urban residents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Estates General founded 1303, had not met since 1614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One vote per estate 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36C81-BE39-43C4-B4BB-9705FC4BE94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THE LIBERAL PHASE </a:t>
            </a:r>
            <a:b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1789 - 1792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Protest of nobility forces King Louis to call Estates General for new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 demands greater social 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June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 then secedes; Renamed “National Assembly”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July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Bastille, Great Fear, bread riots by women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August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Declaration of Rights of Man and of Citizen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18B97-11DA-42F9-932D-9A4279399B4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Attacking the Bastille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79BAA-303F-4FC8-A0B9-6EA3462CE10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6629" name="Picture 4" descr="Taking_of_the_Bast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THE LIBERAL PHASE 1789-1792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National Assembly abolishes old social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Seizes church lands, redefines clergy as civilians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 constitution retains king, but subject to the new Legislative Assembly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elected by universal male suffrage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Divisions with Legislative Assembly: radicals, moderates, and conservatives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92D050"/>
                </a:solidFill>
              </a:rPr>
              <a:t>Radicals</a:t>
            </a:r>
            <a:r>
              <a:rPr lang="en-US" smtClean="0"/>
              <a:t> gain control; abolish new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Guillotine invented to execute domestic enemies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1793: King Louis and Queen Marie Antoinette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3A2D-3E23-4F2F-AD5A-5EC64A8590A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Overall Causes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Questioning of old beliefs</a:t>
            </a:r>
          </a:p>
          <a:p>
            <a:pPr lvl="1" eaLnBrk="1" hangingPunct="1"/>
            <a:r>
              <a:rPr lang="en-US" sz="2800" smtClean="0"/>
              <a:t>“divine right of kings”</a:t>
            </a:r>
          </a:p>
          <a:p>
            <a:pPr eaLnBrk="1" hangingPunct="1"/>
            <a:r>
              <a:rPr lang="en-US" smtClean="0"/>
              <a:t>Scientific Revolution</a:t>
            </a:r>
          </a:p>
          <a:p>
            <a:pPr lvl="1" eaLnBrk="1" hangingPunct="1"/>
            <a:r>
              <a:rPr lang="en-US" sz="2800" smtClean="0"/>
              <a:t>Philosophes begin to use reason and scientific approach to advocate their beliefs</a:t>
            </a:r>
          </a:p>
          <a:p>
            <a:pPr eaLnBrk="1" hangingPunct="1">
              <a:buFont typeface="Wingdings" pitchFamily="2" charset="2"/>
              <a:buNone/>
            </a:pPr>
            <a:endParaRPr lang="en-US" sz="3400" smtClean="0">
              <a:latin typeface="Rockwell Condensed" pitchFamily="18" charset="0"/>
            </a:endParaRPr>
          </a:p>
          <a:p>
            <a:pPr lvl="1" eaLnBrk="1" hangingPunct="1"/>
            <a:endParaRPr lang="en-US" sz="3000" i="1" smtClean="0"/>
          </a:p>
        </p:txBody>
      </p:sp>
      <p:pic>
        <p:nvPicPr>
          <p:cNvPr id="12292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752600"/>
            <a:ext cx="3810000" cy="4648200"/>
          </a:xfrm>
        </p:spPr>
      </p:pic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40ED0E-C673-4DC0-B69F-58B16B3F19D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</a:b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THE RADICAL PHASE </a:t>
            </a:r>
            <a:b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</a:b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1792-1794 </a:t>
            </a:r>
            <a:b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</a:br>
            <a:endParaRPr lang="en-US" sz="4000" dirty="0" smtClean="0">
              <a:solidFill>
                <a:schemeClr val="hlink"/>
              </a:solidFill>
              <a:latin typeface="Copperplate Gothic Bold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2438" cy="4530725"/>
          </a:xfrm>
        </p:spPr>
        <p:txBody>
          <a:bodyPr/>
          <a:lstStyle/>
          <a:p>
            <a:pPr eaLnBrk="1" hangingPunct="1"/>
            <a:r>
              <a:rPr lang="en-US" smtClean="0"/>
              <a:t>Formation of Committee of Public Safety</a:t>
            </a:r>
          </a:p>
          <a:p>
            <a:pPr lvl="1" eaLnBrk="1" hangingPunct="1"/>
            <a:r>
              <a:rPr lang="en-US" sz="2800" smtClean="0"/>
              <a:t>Dominated by Robespierre</a:t>
            </a:r>
          </a:p>
          <a:p>
            <a:pPr lvl="1" eaLnBrk="1" hangingPunct="1"/>
            <a:r>
              <a:rPr lang="en-US" sz="2800" smtClean="0"/>
              <a:t>Persecuted traitors, counterrevolutionaries</a:t>
            </a:r>
          </a:p>
          <a:p>
            <a:pPr lvl="1" eaLnBrk="1" hangingPunct="1"/>
            <a:r>
              <a:rPr lang="en-US" sz="2800" smtClean="0"/>
              <a:t>Used the guillotine</a:t>
            </a:r>
          </a:p>
          <a:p>
            <a:pPr eaLnBrk="1" hangingPunct="1"/>
            <a:r>
              <a:rPr lang="en-US" smtClean="0"/>
              <a:t>Civil War</a:t>
            </a:r>
          </a:p>
          <a:p>
            <a:pPr lvl="1" eaLnBrk="1" hangingPunct="1"/>
            <a:r>
              <a:rPr lang="en-US" sz="2800" smtClean="0"/>
              <a:t>200,000 estimated dead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9A162-362A-47C5-BD9D-E72F992F1AB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8678" name="Picture 5" descr="Badische_Guillot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Maximilien Robespierre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“the Incorruptible,” leader of Committee of Public Safety”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Dominated Convention, 1793-1794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Churches closed, priests forced to marry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Promoted “Cult of Reason” as secular alternative to Christianity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Executed 40,000; imprisoned 300,000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0968F-B4B0-4EE3-8F51-7D42354A5C3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9702" name="Picture 8" descr="225px-Robespi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962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C8A83-E3D1-413D-B707-A21A34DC905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0725" name="Picture 4" descr="Ne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  <a:t>The Directory (1795-1799)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Revolutionary enemies of the Jacobins</a:t>
            </a:r>
          </a:p>
          <a:p>
            <a:pPr eaLnBrk="1" hangingPunct="1"/>
            <a:r>
              <a:rPr lang="en-US" dirty="0" smtClean="0"/>
              <a:t>1794 Robespierre arrested, sent to guillotine</a:t>
            </a:r>
          </a:p>
          <a:p>
            <a:pPr eaLnBrk="1" hangingPunct="1"/>
            <a:r>
              <a:rPr lang="en-US" dirty="0" smtClean="0"/>
              <a:t>Men of property take power in the form of the Directory</a:t>
            </a:r>
          </a:p>
          <a:p>
            <a:pPr eaLnBrk="1" hangingPunct="1"/>
            <a:r>
              <a:rPr lang="en-US" dirty="0" smtClean="0"/>
              <a:t>Unable to solve economic and military problems of revolutionary France</a:t>
            </a:r>
          </a:p>
          <a:p>
            <a:pPr eaLnBrk="1" hangingPunct="1"/>
            <a:r>
              <a:rPr lang="en-US" dirty="0" smtClean="0"/>
              <a:t>Napoleon eventually will be to protect it, then will take it over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150D2-7CDC-4DDC-AFCF-2119F757BE7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Napoleonic France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Concludes agreement with Pope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France retains church lands, but pay salaries to clergy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Freedom of religion, also for Protestants, Jews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92D050"/>
                </a:solidFill>
              </a:rPr>
              <a:t>1804 -Napoleonic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Patriarchal authority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Became model for many civil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State above individual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Tight control on newspapers, use of secret police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Eventually declared himself Emperor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C76F6-77FF-44A1-AF61-D5EEAC5163B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Napoleon’s Empire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Conquered much of Europe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Disastrous invasion of Russia in 1812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Burned Moscow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“General Winter”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Coalition forced Napoleon to abdicate, 1814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Exiled to Island of Elba, escaped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Defeated at Waterloo, exiled to St. Helena, dies 1821</a:t>
            </a:r>
          </a:p>
        </p:txBody>
      </p:sp>
      <p:pic>
        <p:nvPicPr>
          <p:cNvPr id="34820" name="Picture 5" descr="480px-Napoleon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371600"/>
            <a:ext cx="3983038" cy="4759325"/>
          </a:xfrm>
        </p:spPr>
      </p:pic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E4CF4-05E9-4EB1-980A-2E3ACD2D496A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Napoleon’s Empire in 1812</a:t>
            </a:r>
          </a:p>
        </p:txBody>
      </p:sp>
      <p:pic>
        <p:nvPicPr>
          <p:cNvPr id="35843" name="Picture 7" descr="ben57549_29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357CB-C071-41DD-B5EF-222CD45D957A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Revolution in the Caribbean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A97F-6A36-4D22-AC3C-A0973179BD41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The Revolution in Haiti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successful slave revolt in Americas</a:t>
            </a:r>
          </a:p>
          <a:p>
            <a:pPr eaLnBrk="1" hangingPunct="1"/>
            <a:r>
              <a:rPr lang="en-US" smtClean="0"/>
              <a:t>Island of Hispaniola</a:t>
            </a:r>
          </a:p>
          <a:p>
            <a:pPr lvl="1" eaLnBrk="1" hangingPunct="1"/>
            <a:r>
              <a:rPr lang="en-US" smtClean="0"/>
              <a:t>Spanish colony Santo Domingo in east (now Dominican Republic)</a:t>
            </a:r>
          </a:p>
          <a:p>
            <a:pPr lvl="1" eaLnBrk="1" hangingPunct="1"/>
            <a:r>
              <a:rPr lang="en-US" smtClean="0"/>
              <a:t>French colony of Saint-Domingue in west (now Haiti)</a:t>
            </a:r>
          </a:p>
          <a:p>
            <a:pPr eaLnBrk="1" hangingPunct="1"/>
            <a:r>
              <a:rPr lang="en-US" smtClean="0"/>
              <a:t>Rich Caribbean colony</a:t>
            </a:r>
          </a:p>
          <a:p>
            <a:pPr lvl="1" eaLnBrk="1" hangingPunct="1"/>
            <a:r>
              <a:rPr lang="en-US" smtClean="0"/>
              <a:t>Sugar, coffee, cotton</a:t>
            </a:r>
          </a:p>
          <a:p>
            <a:pPr lvl="1" eaLnBrk="1" hangingPunct="1"/>
            <a:r>
              <a:rPr lang="en-US" smtClean="0"/>
              <a:t>Almost 1/3 of France’s foreign trade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338B4-023F-4F8C-B9E8-281F8C4E6421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Haitian Society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1790: </a:t>
            </a:r>
          </a:p>
          <a:p>
            <a:pPr lvl="1" eaLnBrk="1" hangingPunct="1"/>
            <a:r>
              <a:rPr lang="en-US" smtClean="0"/>
              <a:t>40,000 white French settlers</a:t>
            </a:r>
          </a:p>
          <a:p>
            <a:pPr lvl="2" eaLnBrk="1" hangingPunct="1"/>
            <a:r>
              <a:rPr lang="en-US" smtClean="0"/>
              <a:t>Dominated social structure</a:t>
            </a:r>
          </a:p>
          <a:p>
            <a:pPr lvl="1" eaLnBrk="1" hangingPunct="1"/>
            <a:r>
              <a:rPr lang="en-US" smtClean="0"/>
              <a:t>30,000 </a:t>
            </a:r>
            <a:r>
              <a:rPr lang="en-US" i="1" smtClean="0"/>
              <a:t>gens de couleur</a:t>
            </a:r>
            <a:r>
              <a:rPr lang="en-US" smtClean="0"/>
              <a:t> (free people of color, i.e. mixed-race, freed slaves)</a:t>
            </a:r>
          </a:p>
          <a:p>
            <a:pPr lvl="2" eaLnBrk="1" hangingPunct="1"/>
            <a:r>
              <a:rPr lang="en-US" smtClean="0"/>
              <a:t>Holders of small plots</a:t>
            </a:r>
          </a:p>
          <a:p>
            <a:pPr lvl="1" eaLnBrk="1" hangingPunct="1"/>
            <a:r>
              <a:rPr lang="en-US" smtClean="0"/>
              <a:t>500,000 black slaves of African descent</a:t>
            </a:r>
          </a:p>
          <a:p>
            <a:pPr lvl="2" eaLnBrk="1" hangingPunct="1"/>
            <a:r>
              <a:rPr lang="en-US" smtClean="0"/>
              <a:t>High mortality rate, many flee to mountains</a:t>
            </a:r>
          </a:p>
          <a:p>
            <a:pPr lvl="2" eaLnBrk="1" hangingPunct="1"/>
            <a:r>
              <a:rPr lang="en-US" smtClean="0"/>
              <a:t>“Maroons,” escaped slaves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05749-A374-40E5-B5C5-D9504E6B8F83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6DA33D9-9A93-4A75-A3E1-4BB31F4F0E0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Scientific Revolution and the Enlightenment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Causes and Issues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Inspired by American and French revolutions</a:t>
            </a:r>
          </a:p>
          <a:p>
            <a:pPr eaLnBrk="1" hangingPunct="1"/>
            <a:r>
              <a:rPr lang="en-US" sz="2800" smtClean="0"/>
              <a:t>1789 white settlers demand self-rule, but with no equality for </a:t>
            </a:r>
            <a:r>
              <a:rPr lang="en-US" sz="2800" i="1" smtClean="0"/>
              <a:t>gens de couleur</a:t>
            </a:r>
            <a:endParaRPr lang="en-US" sz="2800" smtClean="0"/>
          </a:p>
          <a:p>
            <a:pPr eaLnBrk="1" hangingPunct="1"/>
            <a:r>
              <a:rPr lang="en-US" sz="2800" smtClean="0"/>
              <a:t>1791 civil war breaks out</a:t>
            </a:r>
          </a:p>
          <a:p>
            <a:pPr eaLnBrk="1" hangingPunct="1"/>
            <a:r>
              <a:rPr lang="en-US" sz="2800" smtClean="0"/>
              <a:t>Slave revolt  </a:t>
            </a:r>
          </a:p>
          <a:p>
            <a:pPr eaLnBrk="1" hangingPunct="1"/>
            <a:r>
              <a:rPr lang="en-US" sz="2800" smtClean="0"/>
              <a:t>French, British, Spanish forces attempt to intervene</a:t>
            </a:r>
          </a:p>
          <a:p>
            <a:pPr eaLnBrk="1" hangingPunct="1"/>
            <a:r>
              <a:rPr lang="en-US" sz="2800" smtClean="0"/>
              <a:t>French troops driven out, 1804 Haiti declares independence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5A650-893A-4B6A-BA79-2D02CA028344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</a:rPr>
              <a:t>Fran</a:t>
            </a:r>
            <a:r>
              <a:rPr lang="en-US" sz="4000" smtClean="0">
                <a:solidFill>
                  <a:schemeClr val="hlink"/>
                </a:solidFill>
                <a:latin typeface="Garamond"/>
              </a:rPr>
              <a:t>ç</a:t>
            </a:r>
            <a:r>
              <a:rPr lang="en-US" sz="4000" smtClean="0">
                <a:solidFill>
                  <a:schemeClr val="hlink"/>
                </a:solidFill>
              </a:rPr>
              <a:t>ois-Dominique Toussaint </a:t>
            </a:r>
            <a:br>
              <a:rPr lang="en-US" sz="4000" smtClean="0">
                <a:solidFill>
                  <a:schemeClr val="hlink"/>
                </a:solidFill>
              </a:rPr>
            </a:br>
            <a:r>
              <a:rPr lang="en-US" sz="4000" smtClean="0">
                <a:solidFill>
                  <a:schemeClr val="hlink"/>
                </a:solidFill>
              </a:rPr>
              <a:t>(1744-1803)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smtClean="0"/>
              <a:t>Renames self Louverture (“the opening”), 1791</a:t>
            </a:r>
          </a:p>
          <a:p>
            <a:pPr eaLnBrk="1" hangingPunct="1"/>
            <a:r>
              <a:rPr lang="en-US" sz="2400" smtClean="0"/>
              <a:t>Descendant of slaves, freed in 1776</a:t>
            </a:r>
          </a:p>
          <a:p>
            <a:pPr eaLnBrk="1" hangingPunct="1"/>
            <a:r>
              <a:rPr lang="en-US" sz="2400" smtClean="0"/>
              <a:t>Helped his original owners escape, then joined rebel forces</a:t>
            </a:r>
          </a:p>
          <a:p>
            <a:pPr eaLnBrk="1" hangingPunct="1"/>
            <a:r>
              <a:rPr lang="en-US" sz="2400" smtClean="0"/>
              <a:t>Built army of 20,000 </a:t>
            </a:r>
          </a:p>
          <a:p>
            <a:pPr eaLnBrk="1" hangingPunct="1"/>
            <a:r>
              <a:rPr lang="en-US" sz="2400" smtClean="0"/>
              <a:t>1801 promulgated constitution of equality</a:t>
            </a:r>
          </a:p>
          <a:p>
            <a:pPr eaLnBrk="1" hangingPunct="1"/>
            <a:r>
              <a:rPr lang="en-US" sz="2400" smtClean="0"/>
              <a:t>1802 arrested by Napoleon’s, died in jail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F4C6-ECD2-4810-9010-A69865DD111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40966" name="Picture 6" descr="3tous03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Revolution in Latin America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7B01-0636-4D6E-B78D-BED00C049C95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Latin American Society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30,000 </a:t>
            </a:r>
            <a:r>
              <a:rPr lang="en-US" i="1" smtClean="0"/>
              <a:t>peninsulares</a:t>
            </a:r>
            <a:r>
              <a:rPr lang="en-US" smtClean="0"/>
              <a:t>, colonial officials from Iberian peninsula</a:t>
            </a:r>
          </a:p>
          <a:p>
            <a:pPr eaLnBrk="1" hangingPunct="1"/>
            <a:r>
              <a:rPr lang="en-US" smtClean="0"/>
              <a:t>3.5 million creoles</a:t>
            </a:r>
          </a:p>
          <a:p>
            <a:pPr lvl="1" eaLnBrk="1" hangingPunct="1"/>
            <a:r>
              <a:rPr lang="en-US" smtClean="0"/>
              <a:t>Privileged class, but grievances with </a:t>
            </a:r>
            <a:r>
              <a:rPr lang="en-US" i="1" smtClean="0"/>
              <a:t>peninsulares</a:t>
            </a:r>
            <a:endParaRPr lang="en-US" smtClean="0"/>
          </a:p>
          <a:p>
            <a:pPr lvl="1" eaLnBrk="1" hangingPunct="1"/>
            <a:r>
              <a:rPr lang="en-US" smtClean="0"/>
              <a:t>1810-1825 led movements for creole-dominated republics</a:t>
            </a:r>
          </a:p>
          <a:p>
            <a:pPr eaLnBrk="1" hangingPunct="1"/>
            <a:r>
              <a:rPr lang="en-US" smtClean="0"/>
              <a:t>10 million others</a:t>
            </a:r>
          </a:p>
          <a:p>
            <a:pPr lvl="1" eaLnBrk="1" hangingPunct="1"/>
            <a:r>
              <a:rPr lang="en-US" smtClean="0"/>
              <a:t>Mestizoes, mulattoes, zambos, African slaves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236E2-8F96-40B1-8E44-D6ECC04EB721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Causes of the Revolutions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Internal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Power centered with peninsulars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Spanish control of Latin American economies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Divided social classes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4036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External</a:t>
            </a:r>
          </a:p>
          <a:p>
            <a:pPr eaLnBrk="1" hangingPunct="1"/>
            <a:r>
              <a:rPr lang="en-US" smtClean="0"/>
              <a:t>Ideals of Enlightenment</a:t>
            </a:r>
          </a:p>
          <a:p>
            <a:pPr eaLnBrk="1" hangingPunct="1"/>
            <a:r>
              <a:rPr lang="en-US" smtClean="0"/>
              <a:t>American and French Revolutions</a:t>
            </a:r>
          </a:p>
          <a:p>
            <a:pPr eaLnBrk="1" hangingPunct="1"/>
            <a:r>
              <a:rPr lang="en-US" smtClean="0"/>
              <a:t>Napoleon’s conquest of Spain</a:t>
            </a:r>
          </a:p>
          <a:p>
            <a:pPr eaLnBrk="1" hangingPunct="1"/>
            <a:endParaRPr lang="en-US" b="1" smtClean="0"/>
          </a:p>
        </p:txBody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C9FBA-BE8A-4FA7-842A-BBB39B3F3A85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Mexican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Napoleon’s invasion of Spain and Portugal (1807) weakens royal authority in colonies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Priest Miguel de Hidalgo (1753-1811)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Creole general Augustin de Iturbide (1783-1824) declares independence in 1821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Installs self as Emperor, deposed in 1823, republic established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CAF6-FAE9-496A-8A39-B18056B3E66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45062" name="Picture 6" descr="agustin-iturb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Sim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Garamond"/>
              </a:rPr>
              <a:t>ó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 Bol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Garamond"/>
              </a:rPr>
              <a:t>í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var (1783-1830)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000" b="1" smtClean="0"/>
              <a:t>Led independence movement in South America</a:t>
            </a:r>
          </a:p>
          <a:p>
            <a:pPr eaLnBrk="1" hangingPunct="1"/>
            <a:r>
              <a:rPr lang="en-US" sz="2000" b="1" smtClean="0"/>
              <a:t>influenced by Enlightenment, George Washington</a:t>
            </a:r>
          </a:p>
          <a:p>
            <a:pPr eaLnBrk="1" hangingPunct="1"/>
            <a:r>
              <a:rPr lang="en-US" sz="2000" b="1" smtClean="0"/>
              <a:t>Forms alliances with many creole leaders </a:t>
            </a:r>
          </a:p>
          <a:p>
            <a:pPr lvl="1" eaLnBrk="1" hangingPunct="1"/>
            <a:r>
              <a:rPr lang="en-US" sz="2000" b="1" smtClean="0"/>
              <a:t>José de San Martín (Argentina, 1778-1842)</a:t>
            </a:r>
          </a:p>
          <a:p>
            <a:pPr lvl="1" eaLnBrk="1" hangingPunct="1"/>
            <a:r>
              <a:rPr lang="en-US" sz="2000" b="1" smtClean="0"/>
              <a:t>Bernardo O’Higgins (Chile, 1778-1842)</a:t>
            </a:r>
          </a:p>
          <a:p>
            <a:pPr eaLnBrk="1" hangingPunct="1"/>
            <a:r>
              <a:rPr lang="en-US" sz="2000" b="1" smtClean="0"/>
              <a:t>Spanish rule destroyed in South America by 1825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EC1D2-1A43-4694-BB9C-E8576EFAAAC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46086" name="Picture 6" descr="Simon_Boliv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Brazilian Independence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000" b="1" smtClean="0"/>
              <a:t>Napoleon’s invasion sends Portuguese royal court to exile in Rio de Janeiro</a:t>
            </a:r>
          </a:p>
          <a:p>
            <a:pPr eaLnBrk="1" hangingPunct="1"/>
            <a:r>
              <a:rPr lang="en-US" sz="2000" b="1" smtClean="0"/>
              <a:t>1821 King returns, son Pedro left behind as regent</a:t>
            </a:r>
          </a:p>
          <a:p>
            <a:pPr eaLnBrk="1" hangingPunct="1"/>
            <a:r>
              <a:rPr lang="en-US" sz="2000" b="1" smtClean="0"/>
              <a:t>Pedro negotiates with creoles, declares independence of Brazil</a:t>
            </a:r>
          </a:p>
          <a:p>
            <a:pPr lvl="1" eaLnBrk="1" hangingPunct="1"/>
            <a:r>
              <a:rPr lang="en-US" sz="2000" b="1" smtClean="0"/>
              <a:t>Becomes Emperor Pedro I (r. 1822-1844)</a:t>
            </a:r>
          </a:p>
          <a:p>
            <a:pPr eaLnBrk="1" hangingPunct="1"/>
            <a:r>
              <a:rPr lang="en-US" sz="2000" b="1" smtClean="0"/>
              <a:t>Social structure remains largely intact</a:t>
            </a:r>
          </a:p>
          <a:p>
            <a:pPr eaLnBrk="1" hangingPunct="1"/>
            <a:r>
              <a:rPr lang="en-US" sz="2000" b="1" smtClean="0"/>
              <a:t>Only peaceful revolution in Americas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75CCF-13B8-4179-BAB1-419EB0F23E9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47110" name="Picture 6" descr="tour_dpe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962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Effects of Revolutions  in the Atlantic World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65BD4-E417-4B13-9B13-70E3B33DB929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Emergence of Ideologies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Conservativism</a:t>
            </a:r>
          </a:p>
          <a:p>
            <a:pPr lvl="1" eaLnBrk="1" hangingPunct="1"/>
            <a:r>
              <a:rPr lang="en-US" smtClean="0"/>
              <a:t>Edmund Burke (England, 1729-1797)</a:t>
            </a:r>
          </a:p>
          <a:p>
            <a:pPr lvl="1" eaLnBrk="1" hangingPunct="1"/>
            <a:r>
              <a:rPr lang="en-US" smtClean="0"/>
              <a:t>Disavowed rapid revolutionary change</a:t>
            </a:r>
          </a:p>
          <a:p>
            <a:pPr lvl="1" eaLnBrk="1" hangingPunct="1"/>
            <a:r>
              <a:rPr lang="en-US" smtClean="0"/>
              <a:t>Favored slow evolution of society</a:t>
            </a:r>
          </a:p>
          <a:p>
            <a:pPr eaLnBrk="1" hangingPunct="1"/>
            <a:r>
              <a:rPr lang="en-US" smtClean="0"/>
              <a:t>Liberalism</a:t>
            </a:r>
          </a:p>
          <a:p>
            <a:pPr lvl="1" eaLnBrk="1" hangingPunct="1"/>
            <a:r>
              <a:rPr lang="en-US" smtClean="0"/>
              <a:t>Viewed conservatives as defenders of illegitimate </a:t>
            </a:r>
            <a:r>
              <a:rPr lang="en-US" i="1" smtClean="0"/>
              <a:t>status quo</a:t>
            </a:r>
            <a:endParaRPr lang="en-US" smtClean="0"/>
          </a:p>
          <a:p>
            <a:pPr lvl="1" eaLnBrk="1" hangingPunct="1"/>
            <a:r>
              <a:rPr lang="en-US" smtClean="0"/>
              <a:t>Manage, not stifle, social change</a:t>
            </a:r>
          </a:p>
          <a:p>
            <a:pPr lvl="1" eaLnBrk="1" hangingPunct="1"/>
            <a:r>
              <a:rPr lang="en-US" smtClean="0"/>
              <a:t>John Stuart Mill (England, 1806-1873)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C551-F3AD-4771-B4DB-989FE96BE134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9B9-8655-4DAB-857D-7E15E1DB7B1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The Copernican Universe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Reconception</a:t>
            </a:r>
            <a:r>
              <a:rPr lang="en-US" altLang="en-US" sz="2400" dirty="0"/>
              <a:t> of the Universe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Reliance on 2</a:t>
            </a:r>
            <a:r>
              <a:rPr lang="en-US" altLang="en-US" baseline="30000" dirty="0"/>
              <a:t>nd</a:t>
            </a:r>
            <a:r>
              <a:rPr lang="en-US" altLang="en-US" dirty="0"/>
              <a:t>-century Greek scholar Claudius Ptolemy of Alexandria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Christians understand heaven as last sphere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1543 </a:t>
            </a:r>
            <a:r>
              <a:rPr lang="en-US" altLang="en-US" sz="2400" b="1" dirty="0"/>
              <a:t>Nicholas Copernicus</a:t>
            </a:r>
            <a:r>
              <a:rPr lang="en-US" altLang="en-US" sz="2400" dirty="0"/>
              <a:t> of Poland breaks theory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Notion of moving Earth challenges Christian doctrine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2" name="Picture 6" descr="Copern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390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672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End of the Slave Trade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to end slavery begins in 18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  <a:p>
            <a:pPr lvl="1" eaLnBrk="1" hangingPunct="1"/>
            <a:r>
              <a:rPr lang="en-US" smtClean="0"/>
              <a:t>Olaudah Equiano (1745-1797)</a:t>
            </a:r>
          </a:p>
          <a:p>
            <a:pPr eaLnBrk="1" hangingPunct="1"/>
            <a:r>
              <a:rPr lang="en-US" smtClean="0"/>
              <a:t>Gains momentum after American, French and Haitian revolutions</a:t>
            </a:r>
          </a:p>
          <a:p>
            <a:pPr eaLnBrk="1" hangingPunct="1"/>
            <a:r>
              <a:rPr lang="en-US" smtClean="0"/>
              <a:t>William Wilberforce (England, 1759-1833), philanthropist, succeeds in having Parliament outlaw slave trade, 1807</a:t>
            </a:r>
          </a:p>
          <a:p>
            <a:pPr eaLnBrk="1" hangingPunct="1"/>
            <a:r>
              <a:rPr lang="en-US" smtClean="0"/>
              <a:t>illegal trade continued globally until 1867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5289F-7EDC-46DB-A791-3E698E972FCD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End of the Institution of Slavery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Haiti: slavery ends with revolution</a:t>
            </a:r>
          </a:p>
          <a:p>
            <a:pPr eaLnBrk="1" hangingPunct="1"/>
            <a:r>
              <a:rPr lang="en-US" smtClean="0"/>
              <a:t>Mexico slavery abolished 1829</a:t>
            </a:r>
          </a:p>
          <a:p>
            <a:pPr lvl="1" eaLnBrk="1" hangingPunct="1"/>
            <a:r>
              <a:rPr lang="en-US" smtClean="0"/>
              <a:t>Partially to stop U.S. development of slave-based cotton industry in Mexico</a:t>
            </a:r>
          </a:p>
          <a:p>
            <a:pPr eaLnBrk="1" hangingPunct="1"/>
            <a:r>
              <a:rPr lang="en-US" smtClean="0"/>
              <a:t>1833 Britain abolishes slavery</a:t>
            </a:r>
          </a:p>
          <a:p>
            <a:pPr eaLnBrk="1" hangingPunct="1"/>
            <a:r>
              <a:rPr lang="en-US" smtClean="0"/>
              <a:t>Other states follow, but offer freedom without equality</a:t>
            </a:r>
          </a:p>
          <a:p>
            <a:pPr lvl="1" eaLnBrk="1" hangingPunct="1"/>
            <a:r>
              <a:rPr lang="en-US" smtClean="0"/>
              <a:t>Property requirements, literacy tests, etc. block voting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66946-EBC4-42CF-93AC-428852DABCB3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Enlightenment Ideals and Women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Enlightenment thinkers remained conservative regarding women’s rights</a:t>
            </a:r>
          </a:p>
          <a:p>
            <a:pPr lvl="1" eaLnBrk="1" hangingPunct="1"/>
            <a:r>
              <a:rPr lang="en-US" smtClean="0"/>
              <a:t>Rousseau argues women should receive education to prepare for lives as wives and mothers</a:t>
            </a:r>
          </a:p>
          <a:p>
            <a:pPr eaLnBrk="1" hangingPunct="1"/>
            <a:r>
              <a:rPr lang="en-US" smtClean="0"/>
              <a:t>Mary Astell (England, 1666-1731) argues that women essentially born into slavery</a:t>
            </a:r>
          </a:p>
          <a:p>
            <a:pPr eaLnBrk="1" hangingPunct="1"/>
            <a:r>
              <a:rPr lang="en-US" smtClean="0"/>
              <a:t>Mary Wollstonecraft (England, 1759-1797)</a:t>
            </a:r>
          </a:p>
          <a:p>
            <a:pPr lvl="1" eaLnBrk="1" hangingPunct="1"/>
            <a:r>
              <a:rPr lang="en-US" i="1" smtClean="0"/>
              <a:t>A Vindication of the Rights of Woman </a:t>
            </a:r>
            <a:r>
              <a:rPr lang="en-US" smtClean="0"/>
              <a:t> (1792)</a:t>
            </a:r>
            <a:endParaRPr lang="en-US" i="1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98B11-2BC6-4A0C-9BD4-465FB0D68A29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Women and Revolution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Women active in all phases of French revolution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Women storm Versailles in 1789, demands for 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Republican Revolutionary Women patrol streets of Paris with firearms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Yet hold few official positions of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Revolution grants equality in education, property, legalized divorce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Yet women not allowed to vote, major task of 19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Elizabeth Cady Stanton (U.S., 1815-1902)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61E4-6332-4B97-B80F-ACF588D6E7D2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Nations and Nationalism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sz="3600" dirty="0" smtClean="0"/>
              <a:t>Nation” a type of community, especially prominent in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</a:p>
          <a:p>
            <a:pPr lvl="1" eaLnBrk="1" hangingPunct="1"/>
            <a:r>
              <a:rPr lang="en-US" sz="3600" dirty="0" smtClean="0"/>
              <a:t>Distinct from clan, religious, regional identities</a:t>
            </a:r>
          </a:p>
          <a:p>
            <a:pPr lvl="1" eaLnBrk="1" hangingPunct="1"/>
            <a:r>
              <a:rPr lang="en-US" sz="3600" dirty="0" smtClean="0"/>
              <a:t>Usually based on shared language, customs, values, historical experience</a:t>
            </a:r>
          </a:p>
          <a:p>
            <a:pPr lvl="1" eaLnBrk="1" hangingPunct="1"/>
            <a:r>
              <a:rPr lang="en-US" sz="3600" dirty="0" smtClean="0"/>
              <a:t>Sometimes common religion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EE1D4-397E-41D4-A32C-DFC8A86A8AAC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Types of Nationalism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err="1" smtClean="0"/>
              <a:t>Statebuilding</a:t>
            </a:r>
            <a:endParaRPr lang="en-US" dirty="0" smtClean="0"/>
          </a:p>
          <a:p>
            <a:pPr marL="901700" lvl="1" indent="-609600" eaLnBrk="1" hangingPunct="1"/>
            <a:r>
              <a:rPr lang="en-US" dirty="0" smtClean="0"/>
              <a:t>Russia</a:t>
            </a:r>
          </a:p>
          <a:p>
            <a:pPr marL="609600" indent="-609600" eaLnBrk="1" hangingPunct="1"/>
            <a:r>
              <a:rPr lang="en-US" dirty="0" err="1" smtClean="0"/>
              <a:t>Seperation</a:t>
            </a:r>
            <a:endParaRPr lang="en-US" dirty="0" smtClean="0"/>
          </a:p>
          <a:p>
            <a:pPr marL="990600" lvl="1" indent="-533400" eaLnBrk="1" hangingPunct="1"/>
            <a:r>
              <a:rPr lang="en-US" dirty="0" smtClean="0"/>
              <a:t>Movement for political independence of nation from other authorities</a:t>
            </a:r>
          </a:p>
          <a:p>
            <a:pPr marL="1371600" lvl="2" indent="-457200" eaLnBrk="1" hangingPunct="1"/>
            <a:r>
              <a:rPr lang="en-US" dirty="0" smtClean="0"/>
              <a:t>Greece</a:t>
            </a:r>
          </a:p>
          <a:p>
            <a:pPr marL="1371600" lvl="2" indent="-457200" eaLnBrk="1" hangingPunct="1"/>
            <a:r>
              <a:rPr lang="en-US" dirty="0" smtClean="0"/>
              <a:t>Austrian Empire</a:t>
            </a:r>
          </a:p>
          <a:p>
            <a:pPr marL="698500" indent="-533400" eaLnBrk="1" hangingPunct="1"/>
            <a:r>
              <a:rPr lang="en-US" dirty="0" smtClean="0"/>
              <a:t>Unification</a:t>
            </a:r>
          </a:p>
          <a:p>
            <a:pPr marL="1371600" lvl="2" indent="-457200" eaLnBrk="1" hangingPunct="1"/>
            <a:r>
              <a:rPr lang="en-US" dirty="0" smtClean="0"/>
              <a:t>Italy</a:t>
            </a:r>
          </a:p>
          <a:p>
            <a:pPr marL="1371600" lvl="2" indent="-457200" eaLnBrk="1" hangingPunct="1"/>
            <a:r>
              <a:rPr lang="en-US" dirty="0" smtClean="0"/>
              <a:t>Germany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567A3-ACC4-4032-862C-8863367300E3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Nationalism and Anti-Semitism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Nationalist ideologies distrustful of indigenous minorities</a:t>
            </a:r>
          </a:p>
          <a:p>
            <a:pPr eaLnBrk="1" hangingPunct="1"/>
            <a:r>
              <a:rPr lang="en-US" i="1" dirty="0" smtClean="0"/>
              <a:t>Pogroms</a:t>
            </a:r>
            <a:endParaRPr lang="en-US" dirty="0" smtClean="0"/>
          </a:p>
          <a:p>
            <a:pPr lvl="1" eaLnBrk="1" hangingPunct="1"/>
            <a:r>
              <a:rPr lang="en-US" sz="3200" dirty="0" smtClean="0"/>
              <a:t>violent attacks on Jewish communities in Russian Empire beginning 1881</a:t>
            </a:r>
          </a:p>
          <a:p>
            <a:pPr eaLnBrk="1" hangingPunct="1"/>
            <a:r>
              <a:rPr lang="en-US" dirty="0" smtClean="0"/>
              <a:t>Anti-Semitism rallying cry of many European nationalists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172C4-897E-48DA-8372-7D87C8179297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Zionism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Theodor Herzl (Austria, 1860-1904) journalist at Dreyfus trial</a:t>
            </a:r>
          </a:p>
          <a:p>
            <a:pPr eaLnBrk="1" hangingPunct="1"/>
            <a:r>
              <a:rPr lang="en-US" sz="2400" b="1" dirty="0" smtClean="0"/>
              <a:t>Worked to create refuge for Jews by re-establishing Jewish state in Palestine</a:t>
            </a:r>
          </a:p>
          <a:p>
            <a:pPr lvl="1" eaLnBrk="1" hangingPunct="1"/>
            <a:r>
              <a:rPr lang="en-US" b="1" dirty="0" smtClean="0"/>
              <a:t>Zion synonymous with Jerusalem</a:t>
            </a:r>
          </a:p>
          <a:p>
            <a:pPr eaLnBrk="1" hangingPunct="1"/>
            <a:r>
              <a:rPr lang="en-US" sz="2400" b="1" dirty="0" smtClean="0"/>
              <a:t>1897 convened first World Zionist Congress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B793E-9219-4A4F-9F01-3066CAD45FE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60422" name="Picture 6" descr="HerzlF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95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National Rebellions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Greeks in Balkan peninsula seek independence from Ottoman Turks, 1821</a:t>
            </a:r>
          </a:p>
          <a:p>
            <a:pPr lvl="1" eaLnBrk="1" hangingPunct="1"/>
            <a:r>
              <a:rPr lang="en-US" smtClean="0"/>
              <a:t>Gained sympathy from European powers</a:t>
            </a:r>
          </a:p>
          <a:p>
            <a:pPr lvl="1" eaLnBrk="1" hangingPunct="1"/>
            <a:r>
              <a:rPr lang="en-US" smtClean="0"/>
              <a:t>Greece achieves independence in 1830</a:t>
            </a:r>
          </a:p>
          <a:p>
            <a:pPr eaLnBrk="1" hangingPunct="1"/>
            <a:r>
              <a:rPr lang="en-US" smtClean="0"/>
              <a:t>Revolutions of 1848</a:t>
            </a:r>
          </a:p>
          <a:p>
            <a:pPr lvl="1" eaLnBrk="1" hangingPunct="1"/>
            <a:r>
              <a:rPr lang="en-US" smtClean="0"/>
              <a:t>Rebels take Vienna, Metternich resigns and flees</a:t>
            </a:r>
          </a:p>
          <a:p>
            <a:pPr lvl="1" eaLnBrk="1" hangingPunct="1"/>
            <a:r>
              <a:rPr lang="en-US" smtClean="0"/>
              <a:t>But rebellions put down by 1849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9FE04-6037-4C9E-9178-85E3B20656AC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2AF09-73A3-4B42-A6F5-3690239CD3DC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Making of Industrial Society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197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D3D-EE6C-4F08-B281-D75AC807F0D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The Scientific Revolution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Johannes Kepler</a:t>
            </a:r>
            <a:r>
              <a:rPr lang="en-US" altLang="en-US"/>
              <a:t> &amp; </a:t>
            </a:r>
            <a:r>
              <a:rPr lang="en-US" altLang="en-US" b="1"/>
              <a:t>Galileo Galilei</a:t>
            </a:r>
            <a:r>
              <a:rPr lang="en-US" altLang="en-US"/>
              <a:t> reinforce Copernican model</a:t>
            </a:r>
          </a:p>
          <a:p>
            <a:r>
              <a:rPr lang="en-US" altLang="en-US"/>
              <a:t>Isaac Newton (1642-1727) revolutionizes study of physics</a:t>
            </a:r>
          </a:p>
          <a:p>
            <a:r>
              <a:rPr lang="en-US" altLang="en-US"/>
              <a:t>Rigorous challenge to church doctrines</a:t>
            </a:r>
          </a:p>
        </p:txBody>
      </p:sp>
    </p:spTree>
    <p:extLst>
      <p:ext uri="{BB962C8B-B14F-4D97-AF65-F5344CB8AC3E}">
        <p14:creationId xmlns:p14="http://schemas.microsoft.com/office/powerpoint/2010/main" val="2676920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20FDA-E00D-4525-BB3F-98AAD040226C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 – Industrial Revolution</a:t>
            </a:r>
          </a:p>
        </p:txBody>
      </p:sp>
      <p:sp>
        <p:nvSpPr>
          <p:cNvPr id="6758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Life expectancy – 40 yrs</a:t>
            </a:r>
          </a:p>
          <a:p>
            <a:pPr eaLnBrk="1" hangingPunct="1"/>
            <a:r>
              <a:rPr lang="en-US" sz="2800" smtClean="0"/>
              <a:t>25% of Europeans lived in towns</a:t>
            </a:r>
          </a:p>
          <a:p>
            <a:pPr eaLnBrk="1" hangingPunct="1"/>
            <a:r>
              <a:rPr lang="en-US" sz="2800" smtClean="0"/>
              <a:t>Most families farmed, members had a role</a:t>
            </a:r>
          </a:p>
          <a:p>
            <a:pPr eaLnBrk="1" hangingPunct="1"/>
            <a:r>
              <a:rPr lang="en-US" sz="2800" smtClean="0"/>
              <a:t>Domestic system, system of labor used inside the home</a:t>
            </a:r>
          </a:p>
        </p:txBody>
      </p:sp>
      <p:pic>
        <p:nvPicPr>
          <p:cNvPr id="67589" name="Picture 5" descr="dom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9602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946-9A62-4FC6-B8A1-5DFDA6CF864E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45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Beginning</a:t>
            </a:r>
          </a:p>
        </p:txBody>
      </p:sp>
      <p:sp>
        <p:nvSpPr>
          <p:cNvPr id="68612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Industrialization:</a:t>
            </a:r>
          </a:p>
          <a:p>
            <a:pPr lvl="1" eaLnBrk="1" hangingPunct="1"/>
            <a:r>
              <a:rPr lang="en-US" smtClean="0"/>
              <a:t>The process that transformed agrarian and handicrafted-centered economies into economies distinguished by industry and machine manufacture</a:t>
            </a:r>
          </a:p>
        </p:txBody>
      </p:sp>
      <p:pic>
        <p:nvPicPr>
          <p:cNvPr id="68613" name="Picture 8" descr="FoshanCeramic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4267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872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55C66-5C62-409F-AEB6-769D349BE0DE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growth</a:t>
            </a:r>
          </a:p>
        </p:txBody>
      </p:sp>
      <p:sp>
        <p:nvSpPr>
          <p:cNvPr id="7066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6238" cy="4498975"/>
          </a:xfrm>
        </p:spPr>
        <p:txBody>
          <a:bodyPr/>
          <a:lstStyle/>
          <a:p>
            <a:pPr eaLnBrk="1" hangingPunct="1"/>
            <a:r>
              <a:rPr lang="en-US" dirty="0" smtClean="0"/>
              <a:t>Vital Revolution</a:t>
            </a:r>
          </a:p>
          <a:p>
            <a:pPr lvl="1" eaLnBrk="1" hangingPunct="1"/>
            <a:r>
              <a:rPr lang="en-US" b="1" dirty="0" smtClean="0"/>
              <a:t>Improvement of diet</a:t>
            </a:r>
          </a:p>
          <a:p>
            <a:pPr lvl="1" eaLnBrk="1" hangingPunct="1"/>
            <a:r>
              <a:rPr lang="en-US" b="1" dirty="0" smtClean="0"/>
              <a:t>conquering of disease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Led to the growth of cities -urbanization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0661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6138" y="1600200"/>
            <a:ext cx="4186237" cy="4498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62" name="Picture 5" descr="The construction of new towns by the Housing Development Board of Singapore, is an example of planned urbanization">
            <a:hlinkClick r:id="rId2" tooltip="The construction of new towns by the Housing Development Board of Singapore, is an example of planned urbaniza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161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712F-3179-43FE-8619-24F80A275C39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Genesis of the Industrial Revolution</a:t>
            </a:r>
          </a:p>
        </p:txBody>
      </p:sp>
      <p:sp>
        <p:nvSpPr>
          <p:cNvPr id="7168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Great Britain, 1780s</a:t>
            </a:r>
          </a:p>
          <a:p>
            <a:pPr eaLnBrk="1" hangingPunct="1"/>
            <a:r>
              <a:rPr lang="en-US" smtClean="0"/>
              <a:t>Followed agricultural revolution</a:t>
            </a:r>
          </a:p>
          <a:p>
            <a:pPr lvl="1" eaLnBrk="1" hangingPunct="1"/>
            <a:r>
              <a:rPr lang="en-US" sz="3200" smtClean="0"/>
              <a:t>Food surplus</a:t>
            </a:r>
          </a:p>
          <a:p>
            <a:pPr lvl="1" eaLnBrk="1" hangingPunct="1"/>
            <a:r>
              <a:rPr lang="en-US" sz="3200" smtClean="0"/>
              <a:t>Population increase</a:t>
            </a:r>
          </a:p>
          <a:p>
            <a:pPr lvl="2" eaLnBrk="1" hangingPunct="1"/>
            <a:r>
              <a:rPr lang="en-US" sz="3200" smtClean="0"/>
              <a:t>Market demand</a:t>
            </a:r>
          </a:p>
          <a:p>
            <a:pPr lvl="2" eaLnBrk="1" hangingPunct="1"/>
            <a:r>
              <a:rPr lang="en-US" sz="3200" smtClean="0"/>
              <a:t>Labor supply</a:t>
            </a:r>
          </a:p>
          <a:p>
            <a:pPr eaLnBrk="1" hangingPunct="1"/>
            <a:r>
              <a:rPr lang="en-US" smtClean="0"/>
              <a:t>Geographic luck</a:t>
            </a:r>
          </a:p>
          <a:p>
            <a:pPr lvl="1" eaLnBrk="1" hangingPunct="1"/>
            <a:r>
              <a:rPr lang="en-US" sz="3200" smtClean="0"/>
              <a:t>Natural resources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45072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5367C-C5B1-49BD-BA56-8B4423560487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9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3927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35F9A-C9F9-4C92-9DED-6057517DA5BF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British Advantages</a:t>
            </a:r>
          </a:p>
        </p:txBody>
      </p:sp>
      <p:sp>
        <p:nvSpPr>
          <p:cNvPr id="7373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Strong banking tradition</a:t>
            </a:r>
          </a:p>
          <a:p>
            <a:pPr eaLnBrk="1" hangingPunct="1"/>
            <a:r>
              <a:rPr lang="en-US" smtClean="0"/>
              <a:t>Natural resources</a:t>
            </a:r>
          </a:p>
          <a:p>
            <a:pPr lvl="1" eaLnBrk="1" hangingPunct="1"/>
            <a:r>
              <a:rPr lang="en-US" smtClean="0"/>
              <a:t>Coal, iron ore</a:t>
            </a:r>
          </a:p>
          <a:p>
            <a:pPr eaLnBrk="1" hangingPunct="1"/>
            <a:r>
              <a:rPr lang="en-US" smtClean="0"/>
              <a:t>Ease of transportation</a:t>
            </a:r>
          </a:p>
          <a:p>
            <a:pPr lvl="1" eaLnBrk="1" hangingPunct="1"/>
            <a:r>
              <a:rPr lang="en-US" smtClean="0"/>
              <a:t>Size of country</a:t>
            </a:r>
          </a:p>
          <a:p>
            <a:pPr lvl="1" eaLnBrk="1" hangingPunct="1"/>
            <a:r>
              <a:rPr lang="en-US" smtClean="0"/>
              <a:t>River and canal system</a:t>
            </a:r>
          </a:p>
          <a:p>
            <a:pPr eaLnBrk="1" hangingPunct="1"/>
            <a:r>
              <a:rPr lang="en-US" smtClean="0"/>
              <a:t>Exports to imperial colonies</a:t>
            </a:r>
          </a:p>
          <a:p>
            <a:pPr eaLnBrk="1" hangingPunct="1"/>
            <a:r>
              <a:rPr lang="en-US" smtClean="0"/>
              <a:t>Starts with textiles</a:t>
            </a:r>
          </a:p>
        </p:txBody>
      </p:sp>
    </p:spTree>
    <p:extLst>
      <p:ext uri="{BB962C8B-B14F-4D97-AF65-F5344CB8AC3E}">
        <p14:creationId xmlns:p14="http://schemas.microsoft.com/office/powerpoint/2010/main" val="11609159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6811B-C90F-4BEC-9862-F8DE9CC1DFEF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it Works</a:t>
            </a:r>
          </a:p>
        </p:txBody>
      </p:sp>
      <p:sp>
        <p:nvSpPr>
          <p:cNvPr id="7475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01072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0CAE7-E87B-4C76-A985-3AD363E9FB57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Factory System</a:t>
            </a:r>
          </a:p>
        </p:txBody>
      </p:sp>
      <p:sp>
        <p:nvSpPr>
          <p:cNvPr id="7578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Early modern Europe adopts domestic system</a:t>
            </a:r>
          </a:p>
          <a:p>
            <a:pPr eaLnBrk="1" hangingPunct="1"/>
            <a:r>
              <a:rPr lang="en-US" sz="2800" smtClean="0"/>
              <a:t>Rising prices cause factories to replace both guilds and domestic system</a:t>
            </a:r>
          </a:p>
          <a:p>
            <a:pPr lvl="1" eaLnBrk="1" hangingPunct="1"/>
            <a:r>
              <a:rPr lang="en-US" smtClean="0"/>
              <a:t>Machines too large, expensive for home use</a:t>
            </a:r>
          </a:p>
          <a:p>
            <a:pPr lvl="1" eaLnBrk="1" hangingPunct="1"/>
            <a:r>
              <a:rPr lang="en-US" smtClean="0"/>
              <a:t>Large buildings could house specialized laborers</a:t>
            </a:r>
          </a:p>
          <a:p>
            <a:pPr lvl="1" eaLnBrk="1" hangingPunct="1"/>
            <a:r>
              <a:rPr lang="en-US" smtClean="0"/>
              <a:t>Urbanization guarantees supply of cheap unskilled labor</a:t>
            </a:r>
          </a:p>
          <a:p>
            <a:pPr lvl="1" eaLnBrk="1" hangingPunct="1"/>
            <a:r>
              <a:rPr lang="en-US" smtClean="0"/>
              <a:t>Creation of the assembly line and the division of labor</a:t>
            </a:r>
          </a:p>
        </p:txBody>
      </p:sp>
    </p:spTree>
    <p:extLst>
      <p:ext uri="{BB962C8B-B14F-4D97-AF65-F5344CB8AC3E}">
        <p14:creationId xmlns:p14="http://schemas.microsoft.com/office/powerpoint/2010/main" val="4269979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0A123-58B1-435D-8A46-7485C94DEC6E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Growth of Factories</a:t>
            </a:r>
          </a:p>
        </p:txBody>
      </p:sp>
      <p:sp>
        <p:nvSpPr>
          <p:cNvPr id="7680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Massive machinery</a:t>
            </a:r>
          </a:p>
          <a:p>
            <a:pPr eaLnBrk="1" hangingPunct="1"/>
            <a:r>
              <a:rPr lang="en-US" smtClean="0"/>
              <a:t>Supply of labor</a:t>
            </a:r>
          </a:p>
          <a:p>
            <a:pPr eaLnBrk="1" hangingPunct="1"/>
            <a:r>
              <a:rPr lang="en-US" smtClean="0"/>
              <a:t>Assembly line</a:t>
            </a:r>
          </a:p>
          <a:p>
            <a:pPr eaLnBrk="1" hangingPunct="1"/>
            <a:r>
              <a:rPr lang="en-US" smtClean="0"/>
              <a:t>Transport of raw materials, finished product to markets</a:t>
            </a:r>
          </a:p>
          <a:p>
            <a:pPr eaLnBrk="1" hangingPunct="1"/>
            <a:r>
              <a:rPr lang="en-US" smtClean="0"/>
              <a:t>Concentration in newly built factory towns on rivers</a:t>
            </a:r>
          </a:p>
        </p:txBody>
      </p:sp>
    </p:spTree>
    <p:extLst>
      <p:ext uri="{BB962C8B-B14F-4D97-AF65-F5344CB8AC3E}">
        <p14:creationId xmlns:p14="http://schemas.microsoft.com/office/powerpoint/2010/main" val="42010561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54FE8-759D-4B01-A431-58B75FA08E5E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King Cotton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143000"/>
          <a:ext cx="45307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3809945" imgH="4533804" progId="MSGraph.Chart.8">
                  <p:embed followColorScheme="full"/>
                </p:oleObj>
              </mc:Choice>
              <mc:Fallback>
                <p:oleObj name="Chart" r:id="rId3" imgW="3809945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530725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1760:  2.5 million pounds of raw cotton imported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1787: 22 million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1840: 360 million</a:t>
            </a:r>
          </a:p>
        </p:txBody>
      </p:sp>
    </p:spTree>
    <p:extLst>
      <p:ext uri="{BB962C8B-B14F-4D97-AF65-F5344CB8AC3E}">
        <p14:creationId xmlns:p14="http://schemas.microsoft.com/office/powerpoint/2010/main" val="1662100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Enlightenment Thinkers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John Locke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rulers derive power from consent of ruled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Natural rights: life, liberty, property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Voltaire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“erase the infamy:” Roman Catholic Church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Freedom of speech and religion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Jean-Jacques Rousseau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equality of all individuals, regardless of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The Social Contract</a:t>
            </a:r>
            <a:r>
              <a:rPr lang="en-US" smtClean="0"/>
              <a:t> (1762), argues that society is collectively the sovereign and free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A75A609-0E88-424E-99E2-6241BA18172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EA095-BDD9-4610-985D-0141C5A3B65F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Rail Transport</a:t>
            </a:r>
          </a:p>
        </p:txBody>
      </p:sp>
      <p:sp>
        <p:nvSpPr>
          <p:cNvPr id="7782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1804 first steam-powered locomotive called the </a:t>
            </a:r>
            <a:r>
              <a:rPr lang="en-US" i="1" smtClean="0"/>
              <a:t>Rocket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Ripple effect on industrialization</a:t>
            </a:r>
          </a:p>
          <a:p>
            <a:pPr eaLnBrk="1" hangingPunct="1"/>
            <a:r>
              <a:rPr lang="en-US" smtClean="0"/>
              <a:t>Engineering and architecture</a:t>
            </a:r>
          </a:p>
        </p:txBody>
      </p:sp>
      <p:sp>
        <p:nvSpPr>
          <p:cNvPr id="77829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30" name="Picture 8" descr="r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1424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026CB-C6B6-4FFD-8CF0-AD5E4062ABAA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Mass Production</a:t>
            </a:r>
          </a:p>
        </p:txBody>
      </p:sp>
      <p:sp>
        <p:nvSpPr>
          <p:cNvPr id="7885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 Whitney </a:t>
            </a:r>
          </a:p>
          <a:p>
            <a:pPr lvl="1" eaLnBrk="1" hangingPunct="1"/>
            <a:r>
              <a:rPr lang="en-US" smtClean="0"/>
              <a:t>invents cotton gin </a:t>
            </a:r>
          </a:p>
          <a:p>
            <a:pPr lvl="1" eaLnBrk="1" hangingPunct="1"/>
            <a:r>
              <a:rPr lang="en-US" smtClean="0"/>
              <a:t>interchangeable parts for firearms</a:t>
            </a:r>
          </a:p>
          <a:p>
            <a:pPr lvl="1" eaLnBrk="1" hangingPunct="1"/>
            <a:r>
              <a:rPr lang="en-US" smtClean="0"/>
              <a:t>“the American system”</a:t>
            </a:r>
          </a:p>
          <a:p>
            <a:pPr eaLnBrk="1" hangingPunct="1"/>
            <a:r>
              <a:rPr lang="en-US" smtClean="0"/>
              <a:t>Applied to wide variety of machines</a:t>
            </a:r>
          </a:p>
          <a:p>
            <a:pPr eaLnBrk="1" hangingPunct="1"/>
            <a:r>
              <a:rPr lang="en-US" smtClean="0"/>
              <a:t>Henry Ford, 1913, develops assembly line approach</a:t>
            </a:r>
          </a:p>
          <a:p>
            <a:pPr lvl="1" eaLnBrk="1" hangingPunct="1"/>
            <a:r>
              <a:rPr lang="en-US" smtClean="0"/>
              <a:t>Complete automobile chassis every 93 minutes</a:t>
            </a:r>
          </a:p>
          <a:p>
            <a:pPr lvl="1" eaLnBrk="1" hangingPunct="1"/>
            <a:r>
              <a:rPr lang="en-US" smtClean="0"/>
              <a:t>Previously: 728 minutes</a:t>
            </a:r>
          </a:p>
        </p:txBody>
      </p:sp>
    </p:spTree>
    <p:extLst>
      <p:ext uri="{BB962C8B-B14F-4D97-AF65-F5344CB8AC3E}">
        <p14:creationId xmlns:p14="http://schemas.microsoft.com/office/powerpoint/2010/main" val="28625554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9252F-3EFA-4FCC-891F-F4FBC55C8434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Industrial Europe ca. 1850 </a:t>
            </a:r>
          </a:p>
        </p:txBody>
      </p:sp>
      <p:pic>
        <p:nvPicPr>
          <p:cNvPr id="80900" name="Picture 5" descr="ben57549_3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20432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D1A5-A85C-4329-8BCB-682445C1A775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Effects of Industrialization</a:t>
            </a:r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3736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31CF-EBD7-4862-B67D-9CD9C9DDDA42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Poor working conditions</a:t>
            </a:r>
          </a:p>
        </p:txBody>
      </p:sp>
      <p:sp>
        <p:nvSpPr>
          <p:cNvPr id="79876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Dramatic shift from rural work rhythms</a:t>
            </a:r>
          </a:p>
          <a:p>
            <a:pPr eaLnBrk="1" hangingPunct="1"/>
            <a:r>
              <a:rPr lang="en-US" smtClean="0"/>
              <a:t>Six days a week, fourteen hours a day</a:t>
            </a:r>
          </a:p>
          <a:p>
            <a:pPr eaLnBrk="1" hangingPunct="1"/>
            <a:r>
              <a:rPr lang="en-US" smtClean="0"/>
              <a:t>Immediate supervision, punishments</a:t>
            </a:r>
          </a:p>
          <a:p>
            <a:pPr eaLnBrk="1" hangingPunct="1"/>
            <a:r>
              <a:rPr lang="en-US" smtClean="0"/>
              <a:t>“Luddite” Protest against machines 1811-1816</a:t>
            </a:r>
          </a:p>
          <a:p>
            <a:pPr eaLnBrk="1" hangingPunct="1"/>
            <a:endParaRPr lang="en-US" smtClean="0"/>
          </a:p>
        </p:txBody>
      </p:sp>
      <p:sp>
        <p:nvSpPr>
          <p:cNvPr id="79877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8" name="Picture 6" descr="lu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2576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0691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Society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Industrialization created a new wealth and new class</a:t>
            </a:r>
          </a:p>
          <a:p>
            <a:pPr lvl="1" eaLnBrk="1" hangingPunct="1"/>
            <a:r>
              <a:rPr lang="en-US" sz="2800" smtClean="0"/>
              <a:t>Based on wealth, not land</a:t>
            </a:r>
          </a:p>
          <a:p>
            <a:pPr lvl="1" eaLnBrk="1" hangingPunct="1"/>
            <a:r>
              <a:rPr lang="en-US" sz="2800" smtClean="0"/>
              <a:t>New bourgeoisie was most influential group, but small</a:t>
            </a:r>
          </a:p>
          <a:p>
            <a:pPr lvl="1" eaLnBrk="1" hangingPunct="1"/>
            <a:r>
              <a:rPr lang="en-US" sz="2800" smtClean="0"/>
              <a:t>The biggest group was the proletariat or working class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1F55C-873C-4410-877E-3FC47EC9A51D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8131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Society: The Urban Life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Saw biggest impact from industrialization</a:t>
            </a:r>
          </a:p>
          <a:p>
            <a:pPr eaLnBrk="1" hangingPunct="1"/>
            <a:r>
              <a:rPr lang="en-US" smtClean="0"/>
              <a:t>Issues that arose:</a:t>
            </a:r>
          </a:p>
          <a:p>
            <a:pPr lvl="1" eaLnBrk="1" hangingPunct="1"/>
            <a:r>
              <a:rPr lang="en-US" sz="2800" smtClean="0"/>
              <a:t>fast growth</a:t>
            </a:r>
          </a:p>
          <a:p>
            <a:pPr lvl="1" eaLnBrk="1" hangingPunct="1"/>
            <a:r>
              <a:rPr lang="en-US" sz="2800" smtClean="0"/>
              <a:t>Housing</a:t>
            </a:r>
          </a:p>
          <a:p>
            <a:pPr lvl="1" eaLnBrk="1" hangingPunct="1"/>
            <a:r>
              <a:rPr lang="en-US" sz="2800" smtClean="0"/>
              <a:t>sanitation</a:t>
            </a:r>
          </a:p>
          <a:p>
            <a:pPr eaLnBrk="1" hangingPunct="1"/>
            <a:r>
              <a:rPr lang="en-US" smtClean="0"/>
              <a:t>Paris led the way in urban renewal</a:t>
            </a:r>
          </a:p>
          <a:p>
            <a:pPr eaLnBrk="1" hangingPunct="1"/>
            <a:endParaRPr lang="en-US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409A6-EDB2-473A-9E16-6A9A4C931733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152453"/>
      </p:ext>
    </p:extLst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Society: Development of Slums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London: 1 million in 1800, 2.4 million in 1850</a:t>
            </a:r>
          </a:p>
          <a:p>
            <a:pPr eaLnBrk="1" hangingPunct="1"/>
            <a:r>
              <a:rPr lang="en-US" smtClean="0"/>
              <a:t>Wealthy classes move out to suburbs</a:t>
            </a:r>
          </a:p>
          <a:p>
            <a:pPr eaLnBrk="1" hangingPunct="1"/>
            <a:r>
              <a:rPr lang="en-US" smtClean="0"/>
              <a:t>Industrial slum areas develop in city centers</a:t>
            </a:r>
          </a:p>
          <a:p>
            <a:pPr eaLnBrk="1" hangingPunct="1"/>
            <a:r>
              <a:rPr lang="en-US" smtClean="0"/>
              <a:t>Open gutters as sewage systems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C08E-6A31-4D06-8C2E-8363F80EE37F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0040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1C1DD-BDA6-403B-9E5C-DB814305B7EA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Economics and Society: </a:t>
            </a:r>
            <a:br>
              <a:rPr lang="en-US" dirty="0" smtClean="0"/>
            </a:br>
            <a:r>
              <a:rPr lang="en-US" dirty="0" smtClean="0"/>
              <a:t>Age, Gender, Family</a:t>
            </a:r>
          </a:p>
        </p:txBody>
      </p:sp>
      <p:sp>
        <p:nvSpPr>
          <p:cNvPr id="8602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Sexual division of labor</a:t>
            </a:r>
          </a:p>
          <a:p>
            <a:pPr eaLnBrk="1" hangingPunct="1"/>
            <a:r>
              <a:rPr lang="en-US" smtClean="0"/>
              <a:t>Textile mills favored women, children due to lower wages</a:t>
            </a:r>
          </a:p>
          <a:p>
            <a:pPr eaLnBrk="1" hangingPunct="1"/>
            <a:r>
              <a:rPr lang="en-US" smtClean="0"/>
              <a:t>Treatment of women was bad, children worse</a:t>
            </a:r>
          </a:p>
        </p:txBody>
      </p:sp>
      <p:sp>
        <p:nvSpPr>
          <p:cNvPr id="86021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Lowell Mill Girls</a:t>
            </a:r>
          </a:p>
        </p:txBody>
      </p:sp>
      <p:pic>
        <p:nvPicPr>
          <p:cNvPr id="86022" name="Picture 6" descr="lowellwea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257406"/>
      </p:ext>
    </p:extLst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DC816-9BEA-4092-85D7-50E07D7B22D7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Distribution of Wealth in the U.S.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7772408" imgH="4533804" progId="MSGraph.Chart.8">
                  <p:embed followColorScheme="full"/>
                </p:oleObj>
              </mc:Choice>
              <mc:Fallback>
                <p:oleObj name="Chart" r:id="rId3" imgW="7772408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4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76D7-E717-4FC4-AA86-B7033251938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The Theory of Progress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Assumption that Enlightenment thought would ultimately lead to human harmony, material wealth</a:t>
            </a:r>
          </a:p>
          <a:p>
            <a:r>
              <a:rPr lang="en-US" altLang="en-US"/>
              <a:t>Decline in authority of traditional organized religion</a:t>
            </a:r>
          </a:p>
        </p:txBody>
      </p:sp>
    </p:spTree>
    <p:extLst>
      <p:ext uri="{BB962C8B-B14F-4D97-AF65-F5344CB8AC3E}">
        <p14:creationId xmlns:p14="http://schemas.microsoft.com/office/powerpoint/2010/main" val="7667959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9B75-595E-4BCE-8792-F647CD77A312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Economy: </a:t>
            </a:r>
            <a:br>
              <a:rPr lang="en-US" dirty="0" smtClean="0"/>
            </a:br>
            <a:r>
              <a:rPr lang="en-US" dirty="0" smtClean="0"/>
              <a:t>Monopolies, Trusts, and Cartels</a:t>
            </a:r>
          </a:p>
        </p:txBody>
      </p:sp>
      <p:sp>
        <p:nvSpPr>
          <p:cNvPr id="8806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9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Large corporations form blocs to drive out competition, keep prices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John D. Rockefeller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German IG Farben controls 90% of chemical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Governments often slow to control monopolies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88070" name="Picture 6" descr="standard-oil-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485684"/>
      </p:ext>
    </p:extLst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7D11B-5A44-4B0E-A695-1BE2A361B61C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Political Cartoon depicting Standard Oil</a:t>
            </a:r>
          </a:p>
        </p:txBody>
      </p:sp>
      <p:sp>
        <p:nvSpPr>
          <p:cNvPr id="8909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3" name="Picture 5" descr="219389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018123"/>
      </p:ext>
    </p:extLst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A0A3C-5842-4E04-B6E3-456E339E66FC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Human/Environment Interaction</a:t>
            </a:r>
          </a:p>
        </p:txBody>
      </p:sp>
      <p:sp>
        <p:nvSpPr>
          <p:cNvPr id="901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445978"/>
      </p:ext>
    </p:extLst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DF0DE-ED07-4793-BD94-C9DA541D4E41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Growth (millions)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3" imgW="8229687" imgH="4533804" progId="MSGraph.Chart.8">
                  <p:embed followColorScheme="full"/>
                </p:oleObj>
              </mc:Choice>
              <mc:Fallback>
                <p:oleObj name="Chart" r:id="rId3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337212"/>
      </p:ext>
    </p:extLst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71F9-F52D-43AF-B5BF-64859ED5B4A5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Demographic Transition</a:t>
            </a:r>
          </a:p>
        </p:txBody>
      </p:sp>
      <p:sp>
        <p:nvSpPr>
          <p:cNvPr id="9114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Industrialization results in marked decline of both fertility and mortality</a:t>
            </a:r>
          </a:p>
          <a:p>
            <a:pPr eaLnBrk="1" hangingPunct="1"/>
            <a:r>
              <a:rPr lang="en-US" smtClean="0"/>
              <a:t>Costs of living increase in industrial societies</a:t>
            </a:r>
          </a:p>
          <a:p>
            <a:pPr eaLnBrk="1" hangingPunct="1"/>
            <a:r>
              <a:rPr lang="en-US" smtClean="0"/>
              <a:t>From rural to urban</a:t>
            </a:r>
          </a:p>
          <a:p>
            <a:pPr eaLnBrk="1" hangingPunct="1"/>
            <a:r>
              <a:rPr lang="en-US" smtClean="0"/>
              <a:t>Urbanization proceeds dramatically</a:t>
            </a:r>
          </a:p>
          <a:p>
            <a:pPr lvl="1" eaLnBrk="1" hangingPunct="1"/>
            <a:r>
              <a:rPr lang="en-US" smtClean="0"/>
              <a:t>1800: only 20% of Britons live in towns with population over 10,000</a:t>
            </a:r>
          </a:p>
          <a:p>
            <a:pPr lvl="1" eaLnBrk="1" hangingPunct="1"/>
            <a:r>
              <a:rPr lang="en-US" smtClean="0"/>
              <a:t>1900: 75% of Britons live in urban environments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2087085"/>
      </p:ext>
    </p:extLst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F2ADB-8199-4842-8724-1F62C4192515}" type="slidenum">
              <a:rPr lang="en-US" smtClean="0"/>
              <a:pPr>
                <a:defRPr/>
              </a:pPr>
              <a:t>75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Transcontinental Migrations</a:t>
            </a:r>
          </a:p>
        </p:txBody>
      </p:sp>
      <p:sp>
        <p:nvSpPr>
          <p:cNvPr id="9216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rapid population growth drives Europeans to Americas</a:t>
            </a:r>
          </a:p>
          <a:p>
            <a:pPr lvl="1" eaLnBrk="1" hangingPunct="1"/>
            <a:r>
              <a:rPr lang="en-US" smtClean="0"/>
              <a:t>50 million cross Atlantic</a:t>
            </a:r>
          </a:p>
          <a:p>
            <a:pPr lvl="1" eaLnBrk="1" hangingPunct="1"/>
            <a:r>
              <a:rPr lang="en-US" smtClean="0"/>
              <a:t>Britons to avoid urban slums</a:t>
            </a:r>
          </a:p>
          <a:p>
            <a:pPr lvl="1" eaLnBrk="1" hangingPunct="1"/>
            <a:r>
              <a:rPr lang="en-US" smtClean="0"/>
              <a:t>Irish to avoid potato famines of 1840s</a:t>
            </a:r>
          </a:p>
          <a:p>
            <a:pPr lvl="1" eaLnBrk="1" hangingPunct="1"/>
            <a:r>
              <a:rPr lang="en-US" smtClean="0"/>
              <a:t>Jews to abandon Tsarist persecution</a:t>
            </a:r>
          </a:p>
          <a:p>
            <a:pPr eaLnBrk="1" hangingPunct="1"/>
            <a:r>
              <a:rPr lang="en-US" smtClean="0"/>
              <a:t>United States favored destination</a:t>
            </a:r>
          </a:p>
        </p:txBody>
      </p:sp>
    </p:spTree>
    <p:extLst>
      <p:ext uri="{BB962C8B-B14F-4D97-AF65-F5344CB8AC3E}">
        <p14:creationId xmlns:p14="http://schemas.microsoft.com/office/powerpoint/2010/main" val="3356790255"/>
      </p:ext>
    </p:extLst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38D27-24B8-460F-9FD5-6D7F4FE238D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Ideas and Theories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144379"/>
      </p:ext>
    </p:extLst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51C24-BEAF-4EFE-85F7-7A1A51BC1068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Economics: Laissez-Faire</a:t>
            </a:r>
          </a:p>
        </p:txBody>
      </p:sp>
      <p:sp>
        <p:nvSpPr>
          <p:cNvPr id="9421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Economic policy of business with little or no interference from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Adam Smith argued in laws of economics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smtClean="0"/>
              <a:t>Self-interest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smtClean="0"/>
              <a:t>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smtClean="0"/>
              <a:t>Supply and demand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Set foundation for capitalism</a:t>
            </a:r>
          </a:p>
        </p:txBody>
      </p:sp>
      <p:sp>
        <p:nvSpPr>
          <p:cNvPr id="94213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94214" name="Picture 6" descr="adam_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267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9157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C98EC-AB22-46C5-A61F-38CCAF4CB5B3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Socialist Challenge</a:t>
            </a:r>
          </a:p>
        </p:txBody>
      </p:sp>
      <p:sp>
        <p:nvSpPr>
          <p:cNvPr id="9523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‘Socialism’ first used in context of </a:t>
            </a:r>
            <a:r>
              <a:rPr lang="en-US" sz="2800" b="1" i="1" smtClean="0"/>
              <a:t>Utopian Socialists</a:t>
            </a:r>
            <a:r>
              <a:rPr lang="en-US" sz="2800" b="1" smtClean="0"/>
              <a:t> Charles Fourier (1772-1837) and Robert Owen (1771-1858)</a:t>
            </a:r>
          </a:p>
          <a:p>
            <a:pPr lvl="1" eaLnBrk="1" hangingPunct="1"/>
            <a:r>
              <a:rPr lang="en-US" b="1" smtClean="0"/>
              <a:t>Defined as</a:t>
            </a:r>
          </a:p>
          <a:p>
            <a:pPr lvl="2" eaLnBrk="1" hangingPunct="1"/>
            <a:r>
              <a:rPr lang="en-US" sz="2800" b="1" smtClean="0"/>
              <a:t>Factors of production are owned by the public and operated for the welfare of all</a:t>
            </a:r>
          </a:p>
          <a:p>
            <a:pPr lvl="2" eaLnBrk="1" hangingPunct="1"/>
            <a:r>
              <a:rPr lang="en-US" sz="2800" b="1" smtClean="0"/>
              <a:t>Opposed competition of market system</a:t>
            </a:r>
          </a:p>
          <a:p>
            <a:pPr lvl="2" eaLnBrk="1" hangingPunct="1"/>
            <a:r>
              <a:rPr lang="en-US" sz="2800" b="1" smtClean="0"/>
              <a:t>Government should plan economy</a:t>
            </a:r>
          </a:p>
          <a:p>
            <a:pPr lvl="2" eaLnBrk="1" hangingPunct="1"/>
            <a:r>
              <a:rPr lang="en-US" sz="2800" b="1" smtClean="0"/>
              <a:t>Would end poverty and promote equality</a:t>
            </a:r>
          </a:p>
        </p:txBody>
      </p:sp>
    </p:spTree>
    <p:extLst>
      <p:ext uri="{BB962C8B-B14F-4D97-AF65-F5344CB8AC3E}">
        <p14:creationId xmlns:p14="http://schemas.microsoft.com/office/powerpoint/2010/main" val="16473836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5AF08-9BCA-4092-96DD-727BF8D595F0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Karl Marx (1818-1883) and Friedrich Engels (1820-1895)</a:t>
            </a:r>
          </a:p>
        </p:txBody>
      </p:sp>
      <p:sp>
        <p:nvSpPr>
          <p:cNvPr id="9626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smtClean="0"/>
              <a:t>Two major classes: </a:t>
            </a:r>
          </a:p>
          <a:p>
            <a:pPr lvl="1" eaLnBrk="1" hangingPunct="1"/>
            <a:r>
              <a:rPr lang="en-US" smtClean="0"/>
              <a:t>Capitalists, who control means of production</a:t>
            </a:r>
          </a:p>
          <a:p>
            <a:pPr lvl="1" eaLnBrk="1" hangingPunct="1"/>
            <a:r>
              <a:rPr lang="en-US" smtClean="0"/>
              <a:t>Proletariat, working class</a:t>
            </a:r>
          </a:p>
          <a:p>
            <a:pPr eaLnBrk="1" hangingPunct="1"/>
            <a:r>
              <a:rPr lang="en-US" sz="2400" smtClean="0"/>
              <a:t>Exploitative nature of capitalist system</a:t>
            </a:r>
          </a:p>
          <a:p>
            <a:pPr eaLnBrk="1" hangingPunct="1"/>
            <a:r>
              <a:rPr lang="en-US" sz="2400" smtClean="0"/>
              <a:t>Religion: “opiate of the masses”</a:t>
            </a:r>
          </a:p>
          <a:p>
            <a:pPr eaLnBrk="1" hangingPunct="1"/>
            <a:r>
              <a:rPr lang="en-US" sz="2400" smtClean="0"/>
              <a:t>“dictatorship of the proletariat”</a:t>
            </a:r>
          </a:p>
        </p:txBody>
      </p:sp>
      <p:sp>
        <p:nvSpPr>
          <p:cNvPr id="96261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6262" name="Picture 6" descr="mar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0876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Revolution in the North America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6AA7E-D58E-4F18-BF3B-D4A02108528A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77853-6FEC-4D55-A43C-F0B5DD12A5A7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Reform and Trade Unions</a:t>
            </a:r>
          </a:p>
        </p:txBody>
      </p:sp>
      <p:sp>
        <p:nvSpPr>
          <p:cNvPr id="9728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Socialism had major impact on 19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century reformers</a:t>
            </a:r>
          </a:p>
          <a:p>
            <a:pPr lvl="1" eaLnBrk="1" hangingPunct="1"/>
            <a:r>
              <a:rPr lang="en-US" b="1" dirty="0" smtClean="0"/>
              <a:t>Addressed issues of medical insurance, unemployment compensation, retirement benefits</a:t>
            </a:r>
          </a:p>
          <a:p>
            <a:pPr eaLnBrk="1" hangingPunct="1"/>
            <a:r>
              <a:rPr lang="en-US" sz="2400" b="1" dirty="0" smtClean="0"/>
              <a:t>Trade unions form for collective bargaining</a:t>
            </a:r>
          </a:p>
          <a:p>
            <a:pPr lvl="1" eaLnBrk="1" hangingPunct="1"/>
            <a:r>
              <a:rPr lang="en-US" b="1" dirty="0" smtClean="0"/>
              <a:t>Strikes to address workers’ concerns</a:t>
            </a:r>
          </a:p>
        </p:txBody>
      </p:sp>
      <p:sp>
        <p:nvSpPr>
          <p:cNvPr id="97285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1941 Disney animators strike</a:t>
            </a:r>
          </a:p>
        </p:txBody>
      </p:sp>
      <p:pic>
        <p:nvPicPr>
          <p:cNvPr id="97286" name="Picture 6" descr="mick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692483"/>
      </p:ext>
    </p:extLst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9353B-0B6C-48F9-AD80-3308A9376D6F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Spread of Industrialization</a:t>
            </a:r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361875"/>
      </p:ext>
    </p:extLst>
  </p:cSld>
  <p:clrMapOvr>
    <a:masterClrMapping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117F-EE5C-4894-88D8-BEA4B7BE7645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Industrialization in Russia and Japan</a:t>
            </a:r>
          </a:p>
        </p:txBody>
      </p:sp>
      <p:sp>
        <p:nvSpPr>
          <p:cNvPr id="9933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marL="119062" indent="0" eaLnBrk="1" hangingPunct="1">
              <a:buNone/>
            </a:pPr>
            <a:r>
              <a:rPr lang="en-US" dirty="0" smtClean="0"/>
              <a:t>Russia </a:t>
            </a:r>
          </a:p>
          <a:p>
            <a:pPr eaLnBrk="1" hangingPunct="1"/>
            <a:r>
              <a:rPr lang="en-US" dirty="0" smtClean="0"/>
              <a:t>Slower starts on industrial process</a:t>
            </a:r>
          </a:p>
          <a:p>
            <a:pPr eaLnBrk="1" hangingPunct="1"/>
            <a:r>
              <a:rPr lang="en-US" dirty="0" smtClean="0"/>
              <a:t>Russia constructs huge railway network across Siberia under finance minister Count Sergei Witte </a:t>
            </a:r>
          </a:p>
        </p:txBody>
      </p:sp>
      <p:sp>
        <p:nvSpPr>
          <p:cNvPr id="99333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marL="119062" indent="0" eaLnBrk="1" hangingPunct="1">
              <a:buNone/>
            </a:pPr>
            <a:r>
              <a:rPr lang="en-US" dirty="0" smtClean="0"/>
              <a:t>Japan</a:t>
            </a:r>
          </a:p>
          <a:p>
            <a:pPr eaLnBrk="1" hangingPunct="1"/>
            <a:r>
              <a:rPr lang="en-US" dirty="0" smtClean="0"/>
              <a:t>Slower starts on industrial process</a:t>
            </a:r>
          </a:p>
          <a:p>
            <a:pPr eaLnBrk="1" hangingPunct="1"/>
            <a:r>
              <a:rPr lang="en-US" dirty="0" smtClean="0"/>
              <a:t>Japanese government takes initiative by hiring thousands of foreign experts</a:t>
            </a:r>
          </a:p>
          <a:p>
            <a:pPr lvl="1" eaLnBrk="1" hangingPunct="1"/>
            <a:r>
              <a:rPr lang="en-US" dirty="0" smtClean="0"/>
              <a:t>Reforms iron industry</a:t>
            </a:r>
          </a:p>
          <a:p>
            <a:pPr lvl="1" eaLnBrk="1" hangingPunct="1"/>
            <a:r>
              <a:rPr lang="en-US" dirty="0" smtClean="0"/>
              <a:t>Opens universities, specializing in science and technology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898210"/>
      </p:ext>
    </p:extLst>
  </p:cSld>
  <p:clrMapOvr>
    <a:masterClrMapping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08BCC-A050-4C45-A4E0-043332C3D0BD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Effects</a:t>
            </a:r>
          </a:p>
        </p:txBody>
      </p:sp>
      <p:sp>
        <p:nvSpPr>
          <p:cNvPr id="10035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division of labor</a:t>
            </a:r>
          </a:p>
          <a:p>
            <a:pPr lvl="1" eaLnBrk="1" hangingPunct="1"/>
            <a:r>
              <a:rPr lang="en-US" smtClean="0"/>
              <a:t>Rural societies that produce raw materials</a:t>
            </a:r>
          </a:p>
          <a:p>
            <a:pPr lvl="1" eaLnBrk="1" hangingPunct="1"/>
            <a:r>
              <a:rPr lang="en-US" smtClean="0"/>
              <a:t>Urban societies that produce manufactured goods</a:t>
            </a:r>
          </a:p>
          <a:p>
            <a:pPr eaLnBrk="1" hangingPunct="1"/>
            <a:r>
              <a:rPr lang="en-US" smtClean="0"/>
              <a:t>Uneven economic development</a:t>
            </a:r>
          </a:p>
          <a:p>
            <a:pPr eaLnBrk="1" hangingPunct="1"/>
            <a:r>
              <a:rPr lang="en-US" smtClean="0"/>
              <a:t>Developing export dependencies of Latin America, sub-Saharan Africa, south and south-east Asia</a:t>
            </a:r>
          </a:p>
          <a:p>
            <a:pPr lvl="1" eaLnBrk="1" hangingPunct="1"/>
            <a:r>
              <a:rPr lang="en-US" smtClean="0"/>
              <a:t>Low wages, small domestic markets</a:t>
            </a:r>
          </a:p>
        </p:txBody>
      </p:sp>
    </p:spTree>
    <p:extLst>
      <p:ext uri="{BB962C8B-B14F-4D97-AF65-F5344CB8AC3E}">
        <p14:creationId xmlns:p14="http://schemas.microsoft.com/office/powerpoint/2010/main" val="1314379841"/>
      </p:ext>
    </p:extLst>
  </p:cSld>
  <p:clrMapOvr>
    <a:masterClrMapping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pPr>
              <a:defRPr/>
            </a:pPr>
            <a:fld id="{C3E2C388-23E7-4E55-8BCD-306625CC8714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Societies </a:t>
            </a:r>
            <a:r>
              <a:rPr lang="en-US" sz="4200" dirty="0"/>
              <a:t>at Crossroads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2345903"/>
      </p:ext>
    </p:extLst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pPr>
              <a:defRPr/>
            </a:pPr>
            <a:fld id="{46E74206-1864-4964-99A9-597C4CF7A593}" type="slidenum">
              <a:rPr lang="en-US" smtClean="0"/>
              <a:pPr>
                <a:defRPr/>
              </a:pPr>
              <a:t>85</a:t>
            </a:fld>
            <a:endParaRPr lang="en-US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Ottoman Empire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722756"/>
      </p:ext>
    </p:extLst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The </a:t>
            </a:r>
            <a:r>
              <a:rPr lang="en-US" dirty="0"/>
              <a:t>Ottoman </a:t>
            </a:r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856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reaches peak of military expansion in late 17</a:t>
            </a:r>
            <a:r>
              <a:rPr lang="en-US" sz="2400" b="1" baseline="30000" smtClean="0"/>
              <a:t>th</a:t>
            </a:r>
            <a:r>
              <a:rPr lang="en-US" sz="2400" b="1" smtClean="0"/>
              <a:t>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inferior largely due to European advances in technology and strategy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semi-independent warlords have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Territorial losses from Russia and in Balkans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Napoleon’s unsuccessful attack on Egypt spurs local revolt against Ottomans under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  <p:sp>
        <p:nvSpPr>
          <p:cNvPr id="5120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50C1E-D330-421C-860D-E2FF12A46644}" type="slidenum">
              <a:rPr lang="en-US" smtClean="0"/>
              <a:pPr>
                <a:defRPr/>
              </a:pPr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27127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5F3E4-C469-4FBA-8CF7-E4B3A50C8B24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Territorial losses of the Ottoman empire, 1800-1914 </a:t>
            </a:r>
          </a:p>
        </p:txBody>
      </p:sp>
      <p:pic>
        <p:nvPicPr>
          <p:cNvPr id="52228" name="Picture 8" descr="ben57549_3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4108126350"/>
      </p:ext>
    </p:extLst>
  </p:cSld>
  <p:clrMapOvr>
    <a:masterClrMapping/>
  </p:clrMapOvr>
  <p:transition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3431E-3525-45FF-85EA-26521E802E6B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Imports of cheap manufactured goods </a:t>
            </a:r>
          </a:p>
          <a:p>
            <a:pPr lvl="1" eaLnBrk="1" hangingPunct="1"/>
            <a:r>
              <a:rPr lang="en-US" sz="2400" smtClean="0"/>
              <a:t>place stress on local artisans, urban riots result</a:t>
            </a:r>
          </a:p>
          <a:p>
            <a:pPr eaLnBrk="1" hangingPunct="1"/>
            <a:r>
              <a:rPr lang="en-US" sz="2800" smtClean="0"/>
              <a:t>Export-dependent Ottoman economy increasingly relies on foreign loans</a:t>
            </a:r>
          </a:p>
          <a:p>
            <a:pPr eaLnBrk="1" hangingPunct="1"/>
            <a:r>
              <a:rPr lang="en-US" sz="2800" smtClean="0"/>
              <a:t>unable to pay even interest on loans, forced to accept foreign administration of debts</a:t>
            </a:r>
          </a:p>
          <a:p>
            <a:pPr eaLnBrk="1" hangingPunct="1"/>
            <a:r>
              <a:rPr lang="en-US" sz="2800" smtClean="0"/>
              <a:t>Capitulations: agreements that exempted Europeans from Ottoman law</a:t>
            </a:r>
          </a:p>
        </p:txBody>
      </p:sp>
    </p:spTree>
    <p:extLst>
      <p:ext uri="{BB962C8B-B14F-4D97-AF65-F5344CB8AC3E}">
        <p14:creationId xmlns:p14="http://schemas.microsoft.com/office/powerpoint/2010/main" val="2933606033"/>
      </p:ext>
    </p:extLst>
  </p:cSld>
  <p:clrMapOvr>
    <a:masterClrMapping/>
  </p:clrMapOvr>
  <p:transition>
    <p:random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Early </a:t>
            </a:r>
            <a:r>
              <a:rPr lang="en-US" dirty="0"/>
              <a:t>Reforms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267200" cy="4949825"/>
          </a:xfrm>
        </p:spPr>
        <p:txBody>
          <a:bodyPr/>
          <a:lstStyle/>
          <a:p>
            <a:pPr eaLnBrk="1" hangingPunct="1"/>
            <a:r>
              <a:rPr lang="en-US" sz="2200" b="1" smtClean="0"/>
              <a:t>taxation, increase agricultural output, and reduce corruption</a:t>
            </a:r>
          </a:p>
          <a:p>
            <a:pPr lvl="1" eaLnBrk="1" hangingPunct="1"/>
            <a:r>
              <a:rPr lang="en-US" sz="2200" b="1" smtClean="0"/>
              <a:t>Sultan Selim III remodeled army on European lines</a:t>
            </a:r>
          </a:p>
          <a:p>
            <a:pPr lvl="1" eaLnBrk="1" hangingPunct="1"/>
            <a:r>
              <a:rPr lang="en-US" sz="2200" b="1" smtClean="0"/>
              <a:t>Janissaries revolt, kill new troops, imprison Sultan</a:t>
            </a:r>
          </a:p>
          <a:p>
            <a:pPr eaLnBrk="1" hangingPunct="1"/>
            <a:r>
              <a:rPr lang="en-US" sz="2200" b="1" smtClean="0"/>
              <a:t>Sultan Mahmud II (r. 1808-1839), has Janissaries massacred </a:t>
            </a:r>
          </a:p>
          <a:p>
            <a:pPr lvl="1" eaLnBrk="1" hangingPunct="1"/>
            <a:r>
              <a:rPr lang="en-US" sz="2200" b="1" smtClean="0"/>
              <a:t>reforms schools, taxation, builds telegraph, postal service</a:t>
            </a:r>
          </a:p>
        </p:txBody>
      </p:sp>
      <p:sp>
        <p:nvSpPr>
          <p:cNvPr id="5427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A2B7F-4C5D-472B-B531-96FC4039D79E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0757967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French and Indian War</a:t>
            </a:r>
            <a:b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</a:b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1754-1763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France vs. Great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Conflict over land and colonies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Extension of  Seven Years’ War (1756-1763)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/>
              <a:t>Global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/>
              <a:t>British victory ensured global dominance, North American prosperity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Last of the Mohicans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E411E08-2C8D-4867-8D41-5DEE5D480EF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 err="1" smtClean="0"/>
              <a:t>Statebuilding</a:t>
            </a:r>
            <a:r>
              <a:rPr lang="en-US" sz="3800" dirty="0" smtClean="0"/>
              <a:t>:</a:t>
            </a:r>
            <a:br>
              <a:rPr lang="en-US" sz="3800" dirty="0" smtClean="0"/>
            </a:br>
            <a:r>
              <a:rPr lang="en-US" sz="3800" dirty="0" err="1" smtClean="0"/>
              <a:t>Tanzimat</a:t>
            </a:r>
            <a:r>
              <a:rPr lang="en-US" sz="3800" dirty="0" smtClean="0"/>
              <a:t> Era (1839-1876)</a:t>
            </a:r>
            <a:endParaRPr lang="en-US" sz="38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797425"/>
          </a:xfrm>
        </p:spPr>
        <p:txBody>
          <a:bodyPr/>
          <a:lstStyle/>
          <a:p>
            <a:pPr eaLnBrk="1" hangingPunct="1"/>
            <a:r>
              <a:rPr lang="en-US" smtClean="0"/>
              <a:t>Pace of reform accellerated</a:t>
            </a:r>
          </a:p>
          <a:p>
            <a:pPr eaLnBrk="1" hangingPunct="1"/>
            <a:r>
              <a:rPr lang="en-US" smtClean="0"/>
              <a:t>Drafted new law codes</a:t>
            </a:r>
          </a:p>
          <a:p>
            <a:pPr eaLnBrk="1" hangingPunct="1"/>
            <a:r>
              <a:rPr lang="en-US" smtClean="0"/>
              <a:t>Undermined power of religious elite</a:t>
            </a:r>
          </a:p>
          <a:p>
            <a:pPr eaLnBrk="1" hangingPunct="1"/>
            <a:r>
              <a:rPr lang="en-US" smtClean="0"/>
              <a:t>Fierce opposition from religious conservatives, bureaucracy</a:t>
            </a:r>
          </a:p>
          <a:p>
            <a:pPr eaLnBrk="1" hangingPunct="1"/>
            <a:r>
              <a:rPr lang="en-US" smtClean="0"/>
              <a:t>opposition from radical Young Ottomans, who wanted constitutional government </a:t>
            </a:r>
          </a:p>
        </p:txBody>
      </p:sp>
      <p:sp>
        <p:nvSpPr>
          <p:cNvPr id="5530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E40A1-3EF7-4AF1-AA81-85D9BC7DE38D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1871018"/>
      </p:ext>
    </p:extLst>
  </p:cSld>
  <p:clrMapOvr>
    <a:masterClrMapping/>
  </p:clrMapOvr>
  <p:transition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Young </a:t>
            </a:r>
            <a:r>
              <a:rPr lang="en-US" dirty="0"/>
              <a:t>Turk Rule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797425"/>
          </a:xfrm>
        </p:spPr>
        <p:txBody>
          <a:bodyPr/>
          <a:lstStyle/>
          <a:p>
            <a:pPr eaLnBrk="1" hangingPunct="1"/>
            <a:r>
              <a:rPr lang="en-US" b="1" smtClean="0"/>
              <a:t>Founded by Ottomans in exile in Paris</a:t>
            </a:r>
          </a:p>
          <a:p>
            <a:pPr eaLnBrk="1" hangingPunct="1"/>
            <a:r>
              <a:rPr lang="en-US" b="1" smtClean="0"/>
              <a:t>Called for rapid, secular reforms</a:t>
            </a:r>
            <a:endParaRPr lang="en-US" smtClean="0"/>
          </a:p>
          <a:p>
            <a:pPr eaLnBrk="1" hangingPunct="1"/>
            <a:r>
              <a:rPr lang="en-US" smtClean="0"/>
              <a:t>Attempted to establish Turkish hegemony over far-flung empire</a:t>
            </a:r>
          </a:p>
          <a:p>
            <a:pPr lvl="1" eaLnBrk="1" hangingPunct="1"/>
            <a:r>
              <a:rPr lang="en-US" smtClean="0"/>
              <a:t>Turkish made official language, despite large numbers of Arabic and Slavic language speakers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5632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9A8E4-4554-4DA2-B700-ACDD8F1D07EB}" type="slidenum">
              <a:rPr lang="en-US" smtClean="0"/>
              <a:pPr>
                <a:defRPr/>
              </a:pPr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4878037"/>
      </p:ext>
    </p:extLst>
  </p:cSld>
  <p:clrMapOvr>
    <a:masterClrMapping/>
  </p:clrMapOvr>
  <p:transition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pPr>
              <a:defRPr/>
            </a:pPr>
            <a:fld id="{5C0B3850-C340-417F-BA5D-81E8EA6C09E1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Russia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097183"/>
      </p:ext>
    </p:extLst>
  </p:cSld>
  <p:clrMapOvr>
    <a:masterClrMapping/>
  </p:clrMapOvr>
  <p:transition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Russian </a:t>
            </a:r>
            <a:r>
              <a:rPr lang="en-US" dirty="0"/>
              <a:t>Empire in Decline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Russia a massive, multi-cultural empire</a:t>
            </a:r>
          </a:p>
          <a:p>
            <a:pPr lvl="1" eaLnBrk="1" hangingPunct="1"/>
            <a:r>
              <a:rPr lang="en-US" smtClean="0"/>
              <a:t>Only approximately half speak Russian, observe Russian Orthodox Christianity</a:t>
            </a:r>
          </a:p>
          <a:p>
            <a:pPr eaLnBrk="1" hangingPunct="1"/>
            <a:r>
              <a:rPr lang="en-US" smtClean="0"/>
              <a:t>Romanov Tsars rule autocratic empire</a:t>
            </a:r>
          </a:p>
          <a:p>
            <a:pPr eaLnBrk="1" hangingPunct="1"/>
            <a:r>
              <a:rPr lang="en-US" smtClean="0"/>
              <a:t>Powerful class of nobles exempt from taxation, military duty</a:t>
            </a:r>
          </a:p>
          <a:p>
            <a:pPr eaLnBrk="1" hangingPunct="1"/>
            <a:r>
              <a:rPr lang="en-US" smtClean="0"/>
              <a:t>Exploitative serfdom</a:t>
            </a:r>
          </a:p>
        </p:txBody>
      </p:sp>
      <p:sp>
        <p:nvSpPr>
          <p:cNvPr id="58372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F443C-0379-4EFB-A083-5D6404E23715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0107066"/>
      </p:ext>
    </p:extLst>
  </p:cSld>
  <p:clrMapOvr>
    <a:masterClrMapping/>
  </p:clrMapOvr>
  <p:transition>
    <p:rand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42597-53D4-4CE3-A4D0-D52530A085C8}" type="slidenum">
              <a:rPr lang="en-US" smtClean="0"/>
              <a:pPr>
                <a:defRPr/>
              </a:pPr>
              <a:t>94</a:t>
            </a:fld>
            <a:endParaRPr 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Russian empire, 1801-1914 </a:t>
            </a:r>
          </a:p>
        </p:txBody>
      </p:sp>
      <p:pic>
        <p:nvPicPr>
          <p:cNvPr id="59396" name="Picture 7" descr="ben57549_32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4056537247"/>
      </p:ext>
    </p:extLst>
  </p:cSld>
  <p:clrMapOvr>
    <a:masterClrMapping/>
  </p:clrMapOvr>
  <p:transition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D64E-5275-4E69-8C97-001B1EB76FE9}" type="slidenum">
              <a:rPr lang="en-US" smtClean="0"/>
              <a:pPr>
                <a:defRPr/>
              </a:pPr>
              <a:t>95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The </a:t>
            </a:r>
            <a:r>
              <a:rPr lang="en-US" dirty="0"/>
              <a:t>Crimean War, 1853-1856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Russian expansion into Caucasus in larger attempt to establish control over weakening Ottoman empire</a:t>
            </a:r>
          </a:p>
          <a:p>
            <a:pPr eaLnBrk="1" hangingPunct="1"/>
            <a:r>
              <a:rPr lang="en-US" smtClean="0"/>
              <a:t>Threatens to upset balance of power, Europeans become involved</a:t>
            </a:r>
          </a:p>
          <a:p>
            <a:pPr eaLnBrk="1" hangingPunct="1"/>
            <a:r>
              <a:rPr lang="en-US" smtClean="0"/>
              <a:t>Russia driven back from Crimea in humiliating defeat</a:t>
            </a:r>
          </a:p>
          <a:p>
            <a:pPr eaLnBrk="1" hangingPunct="1"/>
            <a:r>
              <a:rPr lang="en-US" smtClean="0"/>
              <a:t>Demonstration of Russian weakness in the face of western technology, strategy</a:t>
            </a:r>
          </a:p>
        </p:txBody>
      </p:sp>
    </p:spTree>
    <p:extLst>
      <p:ext uri="{BB962C8B-B14F-4D97-AF65-F5344CB8AC3E}">
        <p14:creationId xmlns:p14="http://schemas.microsoft.com/office/powerpoint/2010/main" val="2637665460"/>
      </p:ext>
    </p:extLst>
  </p:cSld>
  <p:clrMapOvr>
    <a:masterClrMapping/>
  </p:clrMapOvr>
  <p:transition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04AA-A4FC-4FC4-A6BF-232B18695A81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Reform</a:t>
            </a:r>
            <a:endParaRPr lang="en-US" dirty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Emancipation of the Serfs</a:t>
            </a:r>
          </a:p>
          <a:p>
            <a:pPr eaLnBrk="1" hangingPunct="1"/>
            <a:r>
              <a:rPr lang="en-US" sz="2400" smtClean="0"/>
              <a:t>Serfdom source of rural instability and peasant revolt</a:t>
            </a:r>
          </a:p>
          <a:p>
            <a:pPr eaLnBrk="1" hangingPunct="1"/>
            <a:r>
              <a:rPr lang="en-US" sz="2400" smtClean="0"/>
              <a:t>Tsar Alexander II emancipates serfs in 1861, without alleviating poverty, land hunger</a:t>
            </a:r>
          </a:p>
          <a:p>
            <a:pPr lvl="1" eaLnBrk="1" hangingPunct="1"/>
            <a:r>
              <a:rPr lang="en-US" sz="2400" smtClean="0"/>
              <a:t>Forced to pay for lands they had farmed for generations</a:t>
            </a:r>
          </a:p>
          <a:p>
            <a:pPr eaLnBrk="1" hangingPunct="1"/>
            <a:r>
              <a:rPr lang="en-US" sz="2400" smtClean="0"/>
              <a:t>Limited attempts to reform administration, small-scale representative government</a:t>
            </a:r>
          </a:p>
          <a:p>
            <a:pPr lvl="1" eaLnBrk="1" hangingPunct="1"/>
            <a:r>
              <a:rPr lang="en-US" sz="2400" smtClean="0"/>
              <a:t>Network of elected district assemblies called </a:t>
            </a:r>
            <a:r>
              <a:rPr lang="en-US" sz="2400" i="1" smtClean="0"/>
              <a:t>zemstvos</a:t>
            </a:r>
            <a:endParaRPr lang="en-US" sz="2400" smtClean="0"/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086009535"/>
      </p:ext>
    </p:extLst>
  </p:cSld>
  <p:clrMapOvr>
    <a:masterClrMapping/>
  </p:clrMapOvr>
  <p:transition>
    <p:rand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721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Industrialization</a:t>
            </a:r>
          </a:p>
          <a:p>
            <a:pPr eaLnBrk="1" hangingPunct="1"/>
            <a:r>
              <a:rPr lang="en-US" smtClean="0"/>
              <a:t>Count Sergei Witte, minister of finance 1892-1903</a:t>
            </a:r>
          </a:p>
          <a:p>
            <a:pPr eaLnBrk="1" hangingPunct="1"/>
            <a:r>
              <a:rPr lang="en-US" smtClean="0"/>
              <a:t>Massive railroad construction</a:t>
            </a:r>
          </a:p>
          <a:p>
            <a:pPr lvl="1" eaLnBrk="1" hangingPunct="1"/>
            <a:r>
              <a:rPr lang="en-US" smtClean="0"/>
              <a:t>Trans-Siberian railroad</a:t>
            </a:r>
          </a:p>
          <a:p>
            <a:pPr eaLnBrk="1" hangingPunct="1"/>
            <a:r>
              <a:rPr lang="en-US" smtClean="0"/>
              <a:t>But massive industrial discontent</a:t>
            </a:r>
          </a:p>
          <a:p>
            <a:pPr lvl="1" eaLnBrk="1" hangingPunct="1"/>
            <a:r>
              <a:rPr lang="en-US" smtClean="0"/>
              <a:t>Peasants uprooted from rural lifestyle to work for low wages, long hours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246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BEE87-8D2C-4C7B-97D9-1667F262707B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5437257"/>
      </p:ext>
    </p:extLst>
  </p:cSld>
  <p:clrMapOvr>
    <a:masterClrMapping/>
  </p:clrMapOvr>
  <p:transition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A116-2130-4801-9C6A-B9BB6B1D70F5}" type="slidenum">
              <a:rPr lang="en-US" smtClean="0"/>
              <a:pPr>
                <a:defRPr/>
              </a:pPr>
              <a:t>98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endParaRPr lang="en-US" dirty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Spread of radical ideas for social change</a:t>
            </a:r>
          </a:p>
          <a:p>
            <a:pPr lvl="1" eaLnBrk="1" hangingPunct="1"/>
            <a:r>
              <a:rPr lang="en-US" smtClean="0"/>
              <a:t>Socialists, anarchists</a:t>
            </a:r>
          </a:p>
          <a:p>
            <a:pPr lvl="1" eaLnBrk="1" hangingPunct="1"/>
            <a:r>
              <a:rPr lang="en-US" smtClean="0"/>
              <a:t>Terror tactics, assassinations </a:t>
            </a:r>
          </a:p>
          <a:p>
            <a:pPr lvl="1" eaLnBrk="1" hangingPunct="1"/>
            <a:r>
              <a:rPr lang="en-US" smtClean="0"/>
              <a:t>Attempt to connect with the mistrustful peasantry in 1870s</a:t>
            </a:r>
          </a:p>
          <a:p>
            <a:pPr eaLnBrk="1" hangingPunct="1"/>
            <a:r>
              <a:rPr lang="en-US" sz="2800" smtClean="0"/>
              <a:t>Tsarist authorities turn to censorship, secret police</a:t>
            </a:r>
          </a:p>
          <a:p>
            <a:pPr eaLnBrk="1" hangingPunct="1"/>
            <a:r>
              <a:rPr lang="en-US" sz="2800" smtClean="0"/>
              <a:t>Nationalist sentiment seething in Baltics, Poland, Ukraine, Georgia, central Asia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9053351"/>
      </p:ext>
    </p:extLst>
  </p:cSld>
  <p:clrMapOvr>
    <a:masterClrMapping/>
  </p:clrMapOvr>
  <p:transition>
    <p:rand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6FDE-21F8-467F-9EC1-CC1A8F8624E0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Radicalization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1881 radical People’s Will movement assassinates Tsar Alexander II</a:t>
            </a:r>
          </a:p>
          <a:p>
            <a:pPr lvl="1" eaLnBrk="1" hangingPunct="1"/>
            <a:r>
              <a:rPr lang="en-US" sz="2400" smtClean="0"/>
              <a:t>Prompted widespread </a:t>
            </a:r>
            <a:r>
              <a:rPr lang="en-US" sz="2400" i="1" smtClean="0"/>
              <a:t>pogrom</a:t>
            </a:r>
            <a:r>
              <a:rPr lang="en-US" sz="2400" smtClean="0"/>
              <a:t> attacks on Jews</a:t>
            </a:r>
          </a:p>
          <a:p>
            <a:pPr lvl="1" eaLnBrk="1" hangingPunct="1"/>
            <a:r>
              <a:rPr lang="en-US" sz="2400" smtClean="0"/>
              <a:t>Increased repression</a:t>
            </a:r>
          </a:p>
          <a:p>
            <a:pPr eaLnBrk="1" hangingPunct="1"/>
            <a:r>
              <a:rPr lang="en-US" sz="2800" smtClean="0"/>
              <a:t>Nicholas II (r. 1894-1917) enters into war with Japan (1904-1905)</a:t>
            </a:r>
          </a:p>
          <a:p>
            <a:pPr eaLnBrk="1" hangingPunct="1"/>
            <a:r>
              <a:rPr lang="en-US" sz="2800" smtClean="0"/>
              <a:t>Humiliating defeat exposes government weaknesses</a:t>
            </a:r>
          </a:p>
          <a:p>
            <a:pPr eaLnBrk="1" hangingPunct="1"/>
            <a:r>
              <a:rPr lang="en-US" sz="2800" smtClean="0"/>
              <a:t>Social discontent boils over in Revolution of 1905</a:t>
            </a:r>
          </a:p>
          <a:p>
            <a:pPr eaLnBrk="1" hangingPunct="1"/>
            <a:r>
              <a:rPr lang="en-US" sz="2800" smtClean="0"/>
              <a:t>Strikes force government to make concessions</a:t>
            </a:r>
          </a:p>
        </p:txBody>
      </p:sp>
    </p:spTree>
    <p:extLst>
      <p:ext uri="{BB962C8B-B14F-4D97-AF65-F5344CB8AC3E}">
        <p14:creationId xmlns:p14="http://schemas.microsoft.com/office/powerpoint/2010/main" val="211776597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10531</TotalTime>
  <Words>4880</Words>
  <Application>Microsoft Office PowerPoint</Application>
  <PresentationFormat>On-screen Show (4:3)</PresentationFormat>
  <Paragraphs>1002</Paragraphs>
  <Slides>156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58" baseType="lpstr">
      <vt:lpstr>Module</vt:lpstr>
      <vt:lpstr>Chart</vt:lpstr>
      <vt:lpstr>Revolutions and National States in the Atlantic World</vt:lpstr>
      <vt:lpstr>Overall Causes</vt:lpstr>
      <vt:lpstr>Scientific Revolution and the Enlightenment</vt:lpstr>
      <vt:lpstr>The Copernican Universe</vt:lpstr>
      <vt:lpstr>The Scientific Revolution</vt:lpstr>
      <vt:lpstr>Enlightenment Thinkers</vt:lpstr>
      <vt:lpstr>The Theory of Progress</vt:lpstr>
      <vt:lpstr>Revolution in the North America</vt:lpstr>
      <vt:lpstr>French and Indian War 1754-1763</vt:lpstr>
      <vt:lpstr>Increased Taxation in 1760s</vt:lpstr>
      <vt:lpstr>The Declaration of Independence</vt:lpstr>
      <vt:lpstr>Revolutionary War</vt:lpstr>
      <vt:lpstr>The American Revolution</vt:lpstr>
      <vt:lpstr>French Revolution</vt:lpstr>
      <vt:lpstr>Causes</vt:lpstr>
      <vt:lpstr>The Estates General</vt:lpstr>
      <vt:lpstr>THE LIBERAL PHASE  1789 - 1792</vt:lpstr>
      <vt:lpstr>Attacking the Bastille</vt:lpstr>
      <vt:lpstr>THE LIBERAL PHASE 1789-1792</vt:lpstr>
      <vt:lpstr> THE RADICAL PHASE  1792-1794  </vt:lpstr>
      <vt:lpstr>Maximilien Robespierre </vt:lpstr>
      <vt:lpstr>PowerPoint Presentation</vt:lpstr>
      <vt:lpstr>The Directory (1795-1799)</vt:lpstr>
      <vt:lpstr>Napoleonic France</vt:lpstr>
      <vt:lpstr>Napoleon’s Empire</vt:lpstr>
      <vt:lpstr>Napoleon’s Empire in 1812</vt:lpstr>
      <vt:lpstr>Revolution in the Caribbean</vt:lpstr>
      <vt:lpstr>The Revolution in Haiti</vt:lpstr>
      <vt:lpstr>Haitian Society</vt:lpstr>
      <vt:lpstr>Causes and Issues</vt:lpstr>
      <vt:lpstr>François-Dominique Toussaint  (1744-1803)</vt:lpstr>
      <vt:lpstr>Revolution in Latin America</vt:lpstr>
      <vt:lpstr>Latin American Society</vt:lpstr>
      <vt:lpstr>Causes of the Revolutions</vt:lpstr>
      <vt:lpstr>Mexican Independence</vt:lpstr>
      <vt:lpstr>Simón Bolívar (1783-1830)</vt:lpstr>
      <vt:lpstr>Brazilian Independence</vt:lpstr>
      <vt:lpstr>Effects of Revolutions  in the Atlantic World</vt:lpstr>
      <vt:lpstr>Emergence of Ideologies</vt:lpstr>
      <vt:lpstr>The End of the Slave Trade</vt:lpstr>
      <vt:lpstr>End of the Institution of Slavery</vt:lpstr>
      <vt:lpstr>Enlightenment Ideals and Women</vt:lpstr>
      <vt:lpstr>Women and Revolution</vt:lpstr>
      <vt:lpstr>Nations and Nationalism</vt:lpstr>
      <vt:lpstr>Types of Nationalism</vt:lpstr>
      <vt:lpstr>Nationalism and Anti-Semitism</vt:lpstr>
      <vt:lpstr>Zionism</vt:lpstr>
      <vt:lpstr>National Rebellions</vt:lpstr>
      <vt:lpstr>Making of Industrial Society</vt:lpstr>
      <vt:lpstr>Pre – Industrial Revolution</vt:lpstr>
      <vt:lpstr>The Beginning</vt:lpstr>
      <vt:lpstr>Population growth</vt:lpstr>
      <vt:lpstr>Genesis of the Industrial Revolution</vt:lpstr>
      <vt:lpstr>PowerPoint Presentation</vt:lpstr>
      <vt:lpstr>British Advantages</vt:lpstr>
      <vt:lpstr>How it Works</vt:lpstr>
      <vt:lpstr>The Factory System</vt:lpstr>
      <vt:lpstr>The Growth of Factories</vt:lpstr>
      <vt:lpstr>King Cotton</vt:lpstr>
      <vt:lpstr>Rail Transport</vt:lpstr>
      <vt:lpstr>Mass Production</vt:lpstr>
      <vt:lpstr>Industrial Europe ca. 1850 </vt:lpstr>
      <vt:lpstr>Social Effects of Industrialization</vt:lpstr>
      <vt:lpstr>Poor working conditions</vt:lpstr>
      <vt:lpstr>Society</vt:lpstr>
      <vt:lpstr>Society: The Urban Life</vt:lpstr>
      <vt:lpstr>Society: Development of Slums</vt:lpstr>
      <vt:lpstr>Economics and Society:  Age, Gender, Family</vt:lpstr>
      <vt:lpstr>Distribution of Wealth in the U.S.</vt:lpstr>
      <vt:lpstr>Economy:  Monopolies, Trusts, and Cartels</vt:lpstr>
      <vt:lpstr>Political Cartoon depicting Standard Oil</vt:lpstr>
      <vt:lpstr>Human/Environment Interaction</vt:lpstr>
      <vt:lpstr>Population Growth (millions)</vt:lpstr>
      <vt:lpstr>The Demographic Transition</vt:lpstr>
      <vt:lpstr>Transcontinental Migrations</vt:lpstr>
      <vt:lpstr>Ideas and Theories</vt:lpstr>
      <vt:lpstr>Economics: Laissez-Faire</vt:lpstr>
      <vt:lpstr>The Socialist Challenge</vt:lpstr>
      <vt:lpstr>Karl Marx (1818-1883) and Friedrich Engels (1820-1895)</vt:lpstr>
      <vt:lpstr>Social Reform and Trade Unions</vt:lpstr>
      <vt:lpstr>Spread of Industrialization</vt:lpstr>
      <vt:lpstr>Industrialization in Russia and Japan</vt:lpstr>
      <vt:lpstr>Global Effects</vt:lpstr>
      <vt:lpstr>Societies at Crossroads</vt:lpstr>
      <vt:lpstr>Ottoman Empire</vt:lpstr>
      <vt:lpstr>Statebuilding: The Ottoman Empire</vt:lpstr>
      <vt:lpstr>Territorial losses of the Ottoman empire, 1800-1914 </vt:lpstr>
      <vt:lpstr>Economy</vt:lpstr>
      <vt:lpstr>Statebuilding: Early Reforms </vt:lpstr>
      <vt:lpstr>Statebuilding: Tanzimat Era (1839-1876)</vt:lpstr>
      <vt:lpstr>Statebuilding: Young Turk Rule</vt:lpstr>
      <vt:lpstr>Russia</vt:lpstr>
      <vt:lpstr>Statebuilding: Russian Empire in Decline</vt:lpstr>
      <vt:lpstr>The Russian empire, 1801-1914 </vt:lpstr>
      <vt:lpstr>Statebuilding: The Crimean War, 1853-1856</vt:lpstr>
      <vt:lpstr>Statebuilding: Reform</vt:lpstr>
      <vt:lpstr>Economy</vt:lpstr>
      <vt:lpstr>Statebuilding</vt:lpstr>
      <vt:lpstr>Statebuilding: Radicalization</vt:lpstr>
      <vt:lpstr>China</vt:lpstr>
      <vt:lpstr>Economy</vt:lpstr>
      <vt:lpstr>Opium Factory</vt:lpstr>
      <vt:lpstr>Statebuilding: Unequal Treaties</vt:lpstr>
      <vt:lpstr>East Asia in the 1800s</vt:lpstr>
      <vt:lpstr>Society </vt:lpstr>
      <vt:lpstr>Statebuilding: Taiping Rebellion</vt:lpstr>
      <vt:lpstr>Statebuilding:  The Self-Strengthening Movement (1860-1895)</vt:lpstr>
      <vt:lpstr>Spheres of Influence</vt:lpstr>
      <vt:lpstr>Hundred Days Reforms (1898)</vt:lpstr>
      <vt:lpstr>Society: The Boxer Rebellion</vt:lpstr>
      <vt:lpstr>Boxers</vt:lpstr>
      <vt:lpstr>Death of the Dowager Empress</vt:lpstr>
      <vt:lpstr>Japan</vt:lpstr>
      <vt:lpstr>Transformation</vt:lpstr>
      <vt:lpstr>Statebuilding:  The Meiji Restoration (1868)</vt:lpstr>
      <vt:lpstr>Meiji Reforms</vt:lpstr>
      <vt:lpstr>Statebuilding:  Constitutional Government</vt:lpstr>
      <vt:lpstr>The Building of Global Empires</vt:lpstr>
      <vt:lpstr>Imperialism</vt:lpstr>
      <vt:lpstr>Motives</vt:lpstr>
      <vt:lpstr>Motives</vt:lpstr>
      <vt:lpstr>Technological</vt:lpstr>
      <vt:lpstr>Technology: Communications</vt:lpstr>
      <vt:lpstr>Statebuilding:  Imperialism and Management Methods</vt:lpstr>
      <vt:lpstr>Imperialism in Asia</vt:lpstr>
      <vt:lpstr>Europe in Asia</vt:lpstr>
      <vt:lpstr>Imperialism in Asia, ca. 1914 </vt:lpstr>
      <vt:lpstr> India:  ‘The Jewel of the British Crown’ </vt:lpstr>
      <vt:lpstr>Society: Sepoy Rebellion, 1857-58</vt:lpstr>
      <vt:lpstr>Statebuilding:  Early Japanese Expansion</vt:lpstr>
      <vt:lpstr>Imperialism in Central Asia</vt:lpstr>
      <vt:lpstr>Imperialism in Southeast Asia</vt:lpstr>
      <vt:lpstr>Imperialism in Africa</vt:lpstr>
      <vt:lpstr>Europe in Africa</vt:lpstr>
      <vt:lpstr>King Leopold II</vt:lpstr>
      <vt:lpstr>Cecil Rhodes</vt:lpstr>
      <vt:lpstr>The Scramble for Africa (1875-1900)</vt:lpstr>
      <vt:lpstr>The Berlin Conference (1884-1885)</vt:lpstr>
      <vt:lpstr>South African (Boer) War 1899-1902</vt:lpstr>
      <vt:lpstr>Imperialism in Africa, ca. 1914 </vt:lpstr>
      <vt:lpstr>Imperialism in Oceania</vt:lpstr>
      <vt:lpstr>Imperialism in Oceania, ca. 1914 </vt:lpstr>
      <vt:lpstr>European and Native Population in Australia and New Zealand</vt:lpstr>
      <vt:lpstr>Europe in the Pacific Islands</vt:lpstr>
      <vt:lpstr>Imperialism in the Americas</vt:lpstr>
      <vt:lpstr>US Imperialism</vt:lpstr>
      <vt:lpstr>Spanish-American War  (1898-1899)</vt:lpstr>
      <vt:lpstr>The Panama Canal</vt:lpstr>
      <vt:lpstr>The Aftermath of Imperialism</vt:lpstr>
      <vt:lpstr>Economic Effects</vt:lpstr>
      <vt:lpstr>Social Effect</vt:lpstr>
      <vt:lpstr>Migration</vt:lpstr>
      <vt:lpstr>Labor Migrations</vt:lpstr>
      <vt:lpstr>Nationalism and Anticolonial Movements</vt:lpstr>
      <vt:lpstr>Overall Effects</vt:lpstr>
      <vt:lpstr>Imperialist Statistics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Henry Abramson</dc:creator>
  <cp:lastModifiedBy>Woodfin, Zachary C.</cp:lastModifiedBy>
  <cp:revision>83</cp:revision>
  <dcterms:created xsi:type="dcterms:W3CDTF">2004-11-26T12:43:03Z</dcterms:created>
  <dcterms:modified xsi:type="dcterms:W3CDTF">2014-09-16T18:10:57Z</dcterms:modified>
</cp:coreProperties>
</file>