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4"/>
  </p:notesMasterIdLst>
  <p:sldIdLst>
    <p:sldId id="273" r:id="rId2"/>
    <p:sldId id="256" r:id="rId3"/>
    <p:sldId id="257" r:id="rId4"/>
    <p:sldId id="268" r:id="rId5"/>
    <p:sldId id="258" r:id="rId6"/>
    <p:sldId id="259" r:id="rId7"/>
    <p:sldId id="270" r:id="rId8"/>
    <p:sldId id="260" r:id="rId9"/>
    <p:sldId id="272" r:id="rId10"/>
    <p:sldId id="262" r:id="rId11"/>
    <p:sldId id="269" r:id="rId12"/>
    <p:sldId id="284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02"/>
    <a:srgbClr val="FF3305"/>
    <a:srgbClr val="CF3E00"/>
    <a:srgbClr val="236F7A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 autoAdjust="0"/>
    <p:restoredTop sz="94649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F86F88-14D2-427B-8A62-04A7B756BCFC}" type="datetimeFigureOut">
              <a:rPr lang="en-US"/>
              <a:pPr>
                <a:defRPr/>
              </a:pPr>
              <a:t>3/18/2010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C7E2F9-A455-40B0-903F-AEC109026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948926-6165-4B90-A364-6A08D5F741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1ABA-2D93-442D-A517-768CA51D1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A2AF-47C2-4C19-8BC9-E83C8BEAA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7D60-6D80-4FEC-BD22-82005F112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E69E-E0BE-4029-98FC-0B2EABE5B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93AE7-08F2-4118-B79E-B72E6BCF0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AF18-93BD-4BCE-A405-6A6F35832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1FC4-71D0-466B-8183-A0B656B16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A656-8BAF-4827-982B-C79507BFD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6338-A0C4-4238-B566-7C4ED30C7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DBD0-105F-4AF4-AA2C-E5F26E201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F415B-C844-4BB9-B0A1-B6241F715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5CA09BC-DAB9-433E-926E-F88228EEB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8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Poster0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Image:Russian_Royal_Family%2C_191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Stalin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Revolutions in Russia, China, and Mexico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20</a:t>
            </a:r>
            <a:r>
              <a:rPr lang="en-US" baseline="30000" smtClean="0"/>
              <a:t>th</a:t>
            </a:r>
            <a:r>
              <a:rPr lang="en-US" smtClean="0"/>
              <a:t> Century Revolutions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Characteristics of </a:t>
            </a:r>
            <a:br>
              <a:rPr lang="en-US" smtClean="0"/>
            </a:br>
            <a:r>
              <a:rPr lang="en-US" smtClean="0"/>
              <a:t>Communist Soviet Union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controls all business and levels of gov’t </a:t>
            </a:r>
          </a:p>
          <a:p>
            <a:pPr eaLnBrk="1" hangingPunct="1"/>
            <a:r>
              <a:rPr lang="en-US" smtClean="0"/>
              <a:t> use of secret police</a:t>
            </a:r>
          </a:p>
          <a:p>
            <a:pPr eaLnBrk="1" hangingPunct="1"/>
            <a:r>
              <a:rPr lang="en-US" smtClean="0"/>
              <a:t>Purges of gov’t</a:t>
            </a:r>
          </a:p>
          <a:p>
            <a:pPr eaLnBrk="1" hangingPunct="1"/>
            <a:r>
              <a:rPr lang="en-US" smtClean="0"/>
              <a:t>‘dictatorship of the proletariat’ – used by Lenin</a:t>
            </a:r>
          </a:p>
          <a:p>
            <a:pPr eaLnBrk="1" hangingPunct="1"/>
            <a:r>
              <a:rPr lang="en-US" smtClean="0"/>
              <a:t>State controls education, art, and 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Stalin Propaganda Poster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5" descr="Stalin propaganda poster, reading: &quot;Beloved Stalin—good fortune of the people!&quot;">
            <a:hlinkClick r:id="rId2" tooltip="Stalin propaganda poster, reading: &quot;Beloved Stalin—good fortune of the people!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838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smtClean="0">
                <a:latin typeface="Copperplate Gothic Bold" pitchFamily="34" charset="0"/>
              </a:rPr>
              <a:t>China :</a:t>
            </a:r>
            <a:br>
              <a:rPr lang="en-US" sz="4400" smtClean="0">
                <a:latin typeface="Copperplate Gothic Bold" pitchFamily="34" charset="0"/>
              </a:rPr>
            </a:br>
            <a:r>
              <a:rPr lang="en-US" sz="4400" smtClean="0">
                <a:latin typeface="Copperplate Gothic Bold" pitchFamily="34" charset="0"/>
              </a:rPr>
              <a:t>the Downfall of the Dynastic Rule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9925"/>
          </a:xfrm>
        </p:spPr>
        <p:txBody>
          <a:bodyPr/>
          <a:lstStyle/>
          <a:p>
            <a:r>
              <a:rPr lang="en-US" smtClean="0"/>
              <a:t>Long Term Causes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313363"/>
          </a:xfrm>
        </p:spPr>
        <p:txBody>
          <a:bodyPr/>
          <a:lstStyle/>
          <a:p>
            <a:r>
              <a:rPr lang="en-US" sz="2000" dirty="0" smtClean="0"/>
              <a:t>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European influence</a:t>
            </a:r>
          </a:p>
          <a:p>
            <a:pPr lvl="1"/>
            <a:r>
              <a:rPr lang="en-US" sz="2000" dirty="0" smtClean="0"/>
              <a:t>Opium Wars</a:t>
            </a:r>
          </a:p>
          <a:p>
            <a:pPr lvl="1"/>
            <a:r>
              <a:rPr lang="en-US" sz="2000" dirty="0" smtClean="0"/>
              <a:t>Unequal treaties</a:t>
            </a:r>
          </a:p>
          <a:p>
            <a:r>
              <a:rPr lang="en-US" sz="2000" dirty="0" smtClean="0"/>
              <a:t>Political upheaval</a:t>
            </a:r>
          </a:p>
          <a:p>
            <a:pPr lvl="1"/>
            <a:r>
              <a:rPr lang="en-US" sz="2000" dirty="0" err="1" smtClean="0"/>
              <a:t>Taiping</a:t>
            </a:r>
            <a:r>
              <a:rPr lang="en-US" sz="2000" dirty="0" smtClean="0"/>
              <a:t> Rebellion</a:t>
            </a:r>
          </a:p>
          <a:p>
            <a:pPr lvl="2"/>
            <a:r>
              <a:rPr lang="en-US" sz="2000" dirty="0" smtClean="0"/>
              <a:t>Peasant land reform movement</a:t>
            </a:r>
          </a:p>
          <a:p>
            <a:pPr lvl="2"/>
            <a:r>
              <a:rPr lang="en-US" sz="2000" dirty="0" smtClean="0"/>
              <a:t>20 to 30 million lives lost</a:t>
            </a:r>
          </a:p>
          <a:p>
            <a:pPr lvl="1"/>
            <a:r>
              <a:rPr lang="en-US" sz="2000" dirty="0" smtClean="0"/>
              <a:t>Self Strengthening movement</a:t>
            </a:r>
          </a:p>
          <a:p>
            <a:pPr lvl="2"/>
            <a:r>
              <a:rPr lang="en-US" sz="2000" dirty="0" smtClean="0"/>
              <a:t>Laid foundation for industrialization</a:t>
            </a:r>
          </a:p>
          <a:p>
            <a:pPr lvl="1"/>
            <a:r>
              <a:rPr lang="en-US" sz="2000" dirty="0" smtClean="0"/>
              <a:t>Hundred Days </a:t>
            </a:r>
          </a:p>
          <a:p>
            <a:pPr lvl="2"/>
            <a:r>
              <a:rPr lang="en-US" sz="2000" dirty="0" smtClean="0"/>
              <a:t>Reform educations, encourage foreign influence, modernize military, guarantee civil liberties</a:t>
            </a:r>
          </a:p>
          <a:p>
            <a:pPr lvl="2"/>
            <a:r>
              <a:rPr lang="en-US" sz="2000" dirty="0" smtClean="0"/>
              <a:t>Nullified by Empress Dowager </a:t>
            </a:r>
            <a:r>
              <a:rPr lang="en-US" sz="2000" dirty="0" err="1" smtClean="0"/>
              <a:t>Cixi</a:t>
            </a:r>
            <a:endParaRPr lang="en-US" sz="2000" dirty="0" smtClean="0"/>
          </a:p>
          <a:p>
            <a:pPr lvl="1"/>
            <a:r>
              <a:rPr lang="en-US" sz="2000" dirty="0" smtClean="0"/>
              <a:t>Boxer Rebellion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C9ED2-28B0-4677-97C3-9FBAA0050ABF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42175" cy="593725"/>
          </a:xfrm>
        </p:spPr>
        <p:txBody>
          <a:bodyPr/>
          <a:lstStyle/>
          <a:p>
            <a:pPr eaLnBrk="1" hangingPunct="1"/>
            <a:r>
              <a:rPr lang="en-US" smtClean="0"/>
              <a:t>Sun Yat Sen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3521075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Revolution in 1911 forces Emperor to abdicate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Sun Yatsen (1866-1925) proclaims Republic of China in 1912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Created Nationalist People’s Party (Guomindang)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Gov’t fell into anarchy and economic decline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Warlords increase power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90B26-9D13-4751-BF99-2852D61B1E9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pic>
        <p:nvPicPr>
          <p:cNvPr id="16390" name="Picture 7" descr="Sun Yat-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962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Chinese Nationalism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066800"/>
            <a:ext cx="4572000" cy="50593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Fourth Movement</a:t>
            </a:r>
          </a:p>
          <a:p>
            <a:pPr lvl="1" eaLnBrk="1" hangingPunct="1"/>
            <a:r>
              <a:rPr lang="en-US" dirty="0" smtClean="0"/>
              <a:t>Students, urban intellectuals protest foreign interference</a:t>
            </a:r>
          </a:p>
          <a:p>
            <a:pPr lvl="2" eaLnBrk="1" hangingPunct="1"/>
            <a:r>
              <a:rPr lang="en-US" sz="2400" dirty="0" smtClean="0"/>
              <a:t>Especially Japanese interference</a:t>
            </a:r>
          </a:p>
          <a:p>
            <a:pPr eaLnBrk="1" hangingPunct="1"/>
            <a:r>
              <a:rPr lang="en-US" sz="2400" dirty="0" smtClean="0"/>
              <a:t>Marxism increases in popularity</a:t>
            </a:r>
          </a:p>
          <a:p>
            <a:pPr eaLnBrk="1" hangingPunct="1"/>
            <a:r>
              <a:rPr lang="en-US" sz="2400" dirty="0" smtClean="0"/>
              <a:t>Chinese Communist Party founded in Shanghai (1921)</a:t>
            </a:r>
          </a:p>
          <a:p>
            <a:pPr lvl="1" eaLnBrk="1" hangingPunct="1"/>
            <a:r>
              <a:rPr lang="en-US" dirty="0" smtClean="0"/>
              <a:t>Mao Zedong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/>
              <a:t> (1893-1976)</a:t>
            </a:r>
          </a:p>
        </p:txBody>
      </p:sp>
      <p:pic>
        <p:nvPicPr>
          <p:cNvPr id="17412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295400"/>
            <a:ext cx="3128962" cy="4648200"/>
          </a:xfrm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10523-B657-4AC2-96B8-2033B8E1B3F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Civil War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(</a:t>
            </a:r>
            <a:r>
              <a:rPr lang="en-US" sz="2400" dirty="0" smtClean="0"/>
              <a:t>Chiang Kai-</a:t>
            </a:r>
            <a:r>
              <a:rPr lang="en-US" sz="2400" dirty="0" err="1" smtClean="0"/>
              <a:t>Shek</a:t>
            </a:r>
            <a:r>
              <a:rPr lang="en-US" sz="2400" dirty="0" smtClean="0"/>
              <a:t>, 1887-1975) takes over after death of Sun </a:t>
            </a:r>
            <a:r>
              <a:rPr lang="en-US" sz="2400" dirty="0" err="1" smtClean="0"/>
              <a:t>Yatsen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Launches military expedition to unify China, turns against communist </a:t>
            </a:r>
            <a:r>
              <a:rPr lang="en-US" sz="2400" dirty="0" smtClean="0"/>
              <a:t>allies</a:t>
            </a:r>
          </a:p>
          <a:p>
            <a:pPr lvl="1" eaLnBrk="1" hangingPunct="1"/>
            <a:r>
              <a:rPr lang="en-US" sz="2400" dirty="0" smtClean="0"/>
              <a:t>Nationalists vs. Warlords</a:t>
            </a:r>
          </a:p>
          <a:p>
            <a:pPr lvl="1" eaLnBrk="1" hangingPunct="1"/>
            <a:r>
              <a:rPr lang="en-US" sz="2400" dirty="0" smtClean="0"/>
              <a:t>Nationalists vs. Communists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Communists flee </a:t>
            </a:r>
          </a:p>
          <a:p>
            <a:pPr lvl="1" eaLnBrk="1" hangingPunct="1"/>
            <a:r>
              <a:rPr lang="en-US" sz="2400" dirty="0" smtClean="0"/>
              <a:t>6,215 miles to north-west China</a:t>
            </a:r>
          </a:p>
          <a:p>
            <a:pPr lvl="1" eaLnBrk="1" hangingPunct="1"/>
            <a:r>
              <a:rPr lang="en-US" sz="2400" dirty="0" smtClean="0"/>
              <a:t>Called The Long </a:t>
            </a:r>
            <a:r>
              <a:rPr lang="en-US" sz="2400" dirty="0" smtClean="0"/>
              <a:t>March</a:t>
            </a:r>
          </a:p>
          <a:p>
            <a:pPr eaLnBrk="1" hangingPunct="1"/>
            <a:r>
              <a:rPr lang="en-US" sz="2800" dirty="0" smtClean="0"/>
              <a:t>Suspended by World War II</a:t>
            </a:r>
            <a:endParaRPr lang="en-US" sz="2800" dirty="0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25221-1869-4A7A-B893-5FA406E7521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7" descr="ben57549_36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1BC04-E7C3-4E3C-9C76-39EEB710464A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smtClean="0">
                <a:latin typeface="Copperplate Gothic Bold" pitchFamily="34" charset="0"/>
              </a:rPr>
              <a:t>Mexico:</a:t>
            </a:r>
            <a:br>
              <a:rPr lang="en-US" sz="4400" smtClean="0">
                <a:latin typeface="Copperplate Gothic Bold" pitchFamily="34" charset="0"/>
              </a:rPr>
            </a:br>
            <a:r>
              <a:rPr lang="en-US" sz="4400" smtClean="0">
                <a:latin typeface="Copperplate Gothic Bold" pitchFamily="34" charset="0"/>
              </a:rPr>
              <a:t>Change and Revolution</a:t>
            </a:r>
          </a:p>
        </p:txBody>
      </p:sp>
      <p:sp>
        <p:nvSpPr>
          <p:cNvPr id="20483" name="Subtitle 5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4F219-DD9D-4E65-BA9D-42F9F28F9400}" type="slidenum">
              <a:rPr smtClean="0"/>
              <a:pPr>
                <a:defRPr/>
              </a:pPr>
              <a:t>18</a:t>
            </a:fld>
            <a:endParaRPr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39825"/>
          </a:xfrm>
        </p:spPr>
        <p:txBody>
          <a:bodyPr/>
          <a:lstStyle/>
          <a:p>
            <a:r>
              <a:rPr lang="en-US" smtClean="0"/>
              <a:t>Long Term Causes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EB810-A847-4DFD-A49F-13F7BF22755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dirty="0" smtClean="0"/>
              <a:t>Political upheaval since </a:t>
            </a:r>
            <a:r>
              <a:rPr lang="en-US" dirty="0" smtClean="0"/>
              <a:t>independence</a:t>
            </a:r>
            <a:endParaRPr lang="en-US" dirty="0" smtClean="0"/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(monarch, republic, caudillo rule)</a:t>
            </a:r>
          </a:p>
          <a:p>
            <a:r>
              <a:rPr lang="en-US" dirty="0" smtClean="0"/>
              <a:t>Benito Juarez (1806-1872)</a:t>
            </a:r>
          </a:p>
          <a:p>
            <a:pPr lvl="1"/>
            <a:r>
              <a:rPr lang="en-US" dirty="0" smtClean="0"/>
              <a:t>Liberal reform movement called La </a:t>
            </a:r>
            <a:r>
              <a:rPr lang="en-US" dirty="0" err="1" smtClean="0"/>
              <a:t>Reforma</a:t>
            </a:r>
            <a:endParaRPr lang="en-US" dirty="0" smtClean="0"/>
          </a:p>
          <a:p>
            <a:pPr lvl="2"/>
            <a:r>
              <a:rPr lang="en-US" dirty="0" smtClean="0"/>
              <a:t>Limits power of military and Roman Catholic Church</a:t>
            </a:r>
          </a:p>
          <a:p>
            <a:pPr lvl="2"/>
            <a:r>
              <a:rPr lang="en-US" dirty="0" smtClean="0"/>
              <a:t>Sought to reform land, suffrage</a:t>
            </a:r>
          </a:p>
          <a:p>
            <a:r>
              <a:rPr lang="en-US" dirty="0" smtClean="0"/>
              <a:t>95% of peasants were landless</a:t>
            </a:r>
            <a:endParaRPr lang="en-US" dirty="0" smtClean="0"/>
          </a:p>
          <a:p>
            <a:r>
              <a:rPr lang="en-US" dirty="0" smtClean="0"/>
              <a:t>French occupation</a:t>
            </a:r>
            <a:endParaRPr lang="en-US" dirty="0" smtClean="0"/>
          </a:p>
          <a:p>
            <a:pPr lvl="1"/>
            <a:r>
              <a:rPr lang="en-US" dirty="0" smtClean="0"/>
              <a:t>Suspension of loans payments by Juarez</a:t>
            </a:r>
          </a:p>
          <a:p>
            <a:pPr lvl="1"/>
            <a:r>
              <a:rPr lang="en-US" dirty="0" smtClean="0"/>
              <a:t>occupation </a:t>
            </a:r>
            <a:r>
              <a:rPr lang="en-US" dirty="0" smtClean="0"/>
              <a:t>for 5 years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pperplate Gothic Bold" pitchFamily="34" charset="0"/>
              </a:rPr>
              <a:t>Russian: </a:t>
            </a:r>
            <a:br>
              <a:rPr lang="en-US" sz="4000" smtClean="0">
                <a:latin typeface="Copperplate Gothic Bold" pitchFamily="34" charset="0"/>
              </a:rPr>
            </a:br>
            <a:r>
              <a:rPr lang="en-US" sz="4000" smtClean="0">
                <a:latin typeface="Copperplate Gothic Bold" pitchFamily="34" charset="0"/>
              </a:rPr>
              <a:t>Revolution and the Emergence of the Soviet Union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Revolution and Civil War 1911-1920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400" dirty="0" smtClean="0"/>
              <a:t>Revolution</a:t>
            </a:r>
          </a:p>
          <a:p>
            <a:pPr lvl="1"/>
            <a:r>
              <a:rPr lang="en-US" sz="2400" dirty="0" smtClean="0"/>
              <a:t>Caused by Francisco Madero’s bid to become president, arrested by Diaz</a:t>
            </a:r>
            <a:endParaRPr lang="en-US" sz="2400" dirty="0" smtClean="0"/>
          </a:p>
          <a:p>
            <a:r>
              <a:rPr lang="en-US" sz="2400" dirty="0" smtClean="0"/>
              <a:t>Middle </a:t>
            </a:r>
            <a:r>
              <a:rPr lang="en-US" sz="2400" dirty="0" smtClean="0"/>
              <a:t>class joins peasants in fight</a:t>
            </a:r>
          </a:p>
          <a:p>
            <a:r>
              <a:rPr lang="en-US" sz="2400" dirty="0" smtClean="0"/>
              <a:t>Guerilla warfare emerged</a:t>
            </a:r>
          </a:p>
          <a:p>
            <a:pPr lvl="1"/>
            <a:r>
              <a:rPr lang="en-US" sz="2400" dirty="0" err="1" smtClean="0"/>
              <a:t>Emiliano</a:t>
            </a:r>
            <a:r>
              <a:rPr lang="en-US" sz="2400" dirty="0" smtClean="0"/>
              <a:t> Zapata</a:t>
            </a:r>
          </a:p>
          <a:p>
            <a:pPr lvl="1"/>
            <a:r>
              <a:rPr lang="en-US" sz="2400" dirty="0" err="1" smtClean="0"/>
              <a:t>Pancho</a:t>
            </a:r>
            <a:r>
              <a:rPr lang="en-US" sz="2400" dirty="0" smtClean="0"/>
              <a:t> Villa	</a:t>
            </a:r>
            <a:endParaRPr lang="en-US" sz="2400" dirty="0" smtClean="0"/>
          </a:p>
          <a:p>
            <a:r>
              <a:rPr lang="en-US" sz="2400" dirty="0" smtClean="0"/>
              <a:t>Conservatives (Diaz) vs. Liberals (Villa, Zapata)</a:t>
            </a:r>
          </a:p>
          <a:p>
            <a:r>
              <a:rPr lang="en-US" sz="2400" dirty="0" smtClean="0"/>
              <a:t>Several leaders take power during time</a:t>
            </a:r>
            <a:endParaRPr lang="en-US" sz="2400" dirty="0" smtClean="0"/>
          </a:p>
          <a:p>
            <a:pPr lvl="1"/>
            <a:r>
              <a:rPr lang="en-US" sz="2400" dirty="0" smtClean="0"/>
              <a:t>Alvaro Obregon arises as a liberal and takes government via coup in 1920</a:t>
            </a:r>
          </a:p>
          <a:p>
            <a:pPr lvl="1"/>
            <a:r>
              <a:rPr lang="en-US" sz="2400" dirty="0" smtClean="0"/>
              <a:t>2 million killed in civil war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B60AE-EFFB-4C7E-BE9C-483A456C8345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and Results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19600" cy="4906963"/>
          </a:xfrm>
        </p:spPr>
        <p:txBody>
          <a:bodyPr/>
          <a:lstStyle/>
          <a:p>
            <a:r>
              <a:rPr lang="en-US" sz="2400" dirty="0" smtClean="0"/>
              <a:t>Constitution </a:t>
            </a:r>
            <a:r>
              <a:rPr lang="en-US" sz="2400" dirty="0" smtClean="0"/>
              <a:t>of 1917</a:t>
            </a:r>
          </a:p>
          <a:p>
            <a:r>
              <a:rPr lang="en-US" sz="2400" dirty="0" smtClean="0"/>
              <a:t>Supported by Obregon</a:t>
            </a:r>
          </a:p>
          <a:p>
            <a:pPr lvl="1"/>
            <a:r>
              <a:rPr lang="en-US" dirty="0" smtClean="0"/>
              <a:t>Land </a:t>
            </a:r>
            <a:r>
              <a:rPr lang="en-US" dirty="0" smtClean="0"/>
              <a:t>redistribution</a:t>
            </a:r>
          </a:p>
          <a:p>
            <a:pPr lvl="1"/>
            <a:r>
              <a:rPr lang="en-US" dirty="0" smtClean="0"/>
              <a:t>Universal suffrage</a:t>
            </a:r>
          </a:p>
          <a:p>
            <a:pPr lvl="1"/>
            <a:r>
              <a:rPr lang="en-US" dirty="0" smtClean="0"/>
              <a:t>State supported education</a:t>
            </a:r>
          </a:p>
          <a:p>
            <a:pPr lvl="1"/>
            <a:r>
              <a:rPr lang="en-US" dirty="0" smtClean="0"/>
              <a:t>Minimum wages</a:t>
            </a:r>
          </a:p>
          <a:p>
            <a:pPr lvl="1"/>
            <a:r>
              <a:rPr lang="en-US" dirty="0" smtClean="0"/>
              <a:t>Restrictions on foreign ownership</a:t>
            </a:r>
          </a:p>
          <a:p>
            <a:pPr lvl="1"/>
            <a:r>
              <a:rPr lang="en-US" dirty="0" smtClean="0"/>
              <a:t>Civil liberties</a:t>
            </a:r>
          </a:p>
          <a:p>
            <a:r>
              <a:rPr lang="en-US" sz="2400" dirty="0" smtClean="0"/>
              <a:t>Nationalized oil industry in 1938</a:t>
            </a:r>
          </a:p>
        </p:txBody>
      </p:sp>
      <p:pic>
        <p:nvPicPr>
          <p:cNvPr id="23556" name="Content Placeholder 5" descr="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209800"/>
            <a:ext cx="4267200" cy="4419600"/>
          </a:xfrm>
        </p:spPr>
      </p:pic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F7FBC-ED9A-4E21-8B10-278CE6AAA8B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pic>
        <p:nvPicPr>
          <p:cNvPr id="23558" name="Picture 7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Developements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Lázaro Cárdenas (1895-1970) nationalizes Mexican oil industry</a:t>
            </a:r>
          </a:p>
          <a:p>
            <a:pPr lvl="1" eaLnBrk="1" hangingPunct="1"/>
            <a:r>
              <a:rPr lang="en-US" sz="2400" smtClean="0"/>
              <a:t>Previously controlled by US, British interests</a:t>
            </a:r>
          </a:p>
          <a:p>
            <a:pPr eaLnBrk="1" hangingPunct="1"/>
            <a:r>
              <a:rPr lang="en-US" sz="2400" smtClean="0"/>
              <a:t>Roosevelt convinces US, British businesses to accept $24 million in compensation ($260 sought)</a:t>
            </a:r>
          </a:p>
          <a:p>
            <a:pPr lvl="1" eaLnBrk="1" hangingPunct="1"/>
            <a:r>
              <a:rPr lang="en-US" sz="2400" smtClean="0"/>
              <a:t>US wants to retain support of Mexico with approaching war (WWII)</a:t>
            </a:r>
          </a:p>
          <a:p>
            <a:pPr lvl="1" eaLnBrk="1" hangingPunct="1"/>
            <a:r>
              <a:rPr lang="en-US" sz="2400" smtClean="0"/>
              <a:t>Increasing dependence on Mexican immigrant labor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6EEB1-501D-4F25-9246-E75335D49D2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Causes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90% of population lives in country</a:t>
            </a:r>
          </a:p>
          <a:p>
            <a:pPr eaLnBrk="1" hangingPunct="1"/>
            <a:r>
              <a:rPr lang="en-US" sz="2600" smtClean="0"/>
              <a:t>The decline of the Romanov dynasty</a:t>
            </a:r>
          </a:p>
          <a:p>
            <a:pPr eaLnBrk="1" hangingPunct="1"/>
            <a:r>
              <a:rPr lang="en-US" sz="2600" smtClean="0"/>
              <a:t>Russification</a:t>
            </a:r>
          </a:p>
          <a:p>
            <a:pPr eaLnBrk="1" hangingPunct="1"/>
            <a:r>
              <a:rPr lang="en-US" sz="2600" smtClean="0"/>
              <a:t>Lack of modernization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Oppression of serfs</a:t>
            </a:r>
          </a:p>
          <a:p>
            <a:pPr eaLnBrk="1" hangingPunct="1"/>
            <a:r>
              <a:rPr lang="en-US" sz="2600" smtClean="0"/>
              <a:t>Class Inequalities</a:t>
            </a:r>
          </a:p>
          <a:p>
            <a:pPr eaLnBrk="1" hangingPunct="1"/>
            <a:r>
              <a:rPr lang="en-US" sz="2600" smtClean="0"/>
              <a:t>Autocratic gov’t</a:t>
            </a:r>
          </a:p>
          <a:p>
            <a:pPr eaLnBrk="1" hangingPunct="1"/>
            <a:r>
              <a:rPr lang="en-US" sz="2600" smtClean="0"/>
              <a:t>Defeat in Crimean War</a:t>
            </a:r>
          </a:p>
          <a:p>
            <a:pPr eaLnBrk="1" hangingPunct="1"/>
            <a:r>
              <a:rPr lang="en-US" sz="2600" smtClean="0"/>
              <a:t>Rise of new ideas like Marxism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Romanov Dynasty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/>
            <a:r>
              <a:rPr lang="en-US" sz="2400" smtClean="0"/>
              <a:t>Alexander I (1801-25)</a:t>
            </a:r>
          </a:p>
          <a:p>
            <a:pPr lvl="1" eaLnBrk="1" hangingPunct="1"/>
            <a:r>
              <a:rPr lang="en-US" sz="2400" smtClean="0"/>
              <a:t>Introduced idea of abolishing serfdom</a:t>
            </a:r>
          </a:p>
          <a:p>
            <a:pPr eaLnBrk="1" hangingPunct="1"/>
            <a:r>
              <a:rPr lang="en-US" sz="2400" smtClean="0"/>
              <a:t>Nicholas I (1825-55)</a:t>
            </a:r>
          </a:p>
          <a:p>
            <a:pPr lvl="1" eaLnBrk="1" hangingPunct="1"/>
            <a:r>
              <a:rPr lang="en-US" sz="2400" smtClean="0"/>
              <a:t>Loses Crimean War</a:t>
            </a:r>
          </a:p>
          <a:p>
            <a:pPr eaLnBrk="1" hangingPunct="1"/>
            <a:r>
              <a:rPr lang="en-US" sz="2400" smtClean="0"/>
              <a:t>Alexander II (1855-1881)</a:t>
            </a:r>
          </a:p>
          <a:p>
            <a:pPr lvl="1" eaLnBrk="1" hangingPunct="1"/>
            <a:r>
              <a:rPr lang="en-US" sz="2400" smtClean="0"/>
              <a:t>Emancipated the serfs</a:t>
            </a:r>
          </a:p>
          <a:p>
            <a:pPr eaLnBrk="1" hangingPunct="1"/>
            <a:r>
              <a:rPr lang="en-US" sz="2800" smtClean="0"/>
              <a:t>Alexander III (1881-1894)</a:t>
            </a:r>
          </a:p>
          <a:p>
            <a:pPr lvl="1" eaLnBrk="1" hangingPunct="1"/>
            <a:r>
              <a:rPr lang="en-US" sz="2200" smtClean="0"/>
              <a:t>Promoted Russification</a:t>
            </a:r>
          </a:p>
          <a:p>
            <a:pPr lvl="1" eaLnBrk="1" hangingPunct="1"/>
            <a:r>
              <a:rPr lang="en-US" sz="2200" smtClean="0"/>
              <a:t>Encouraged pograms</a:t>
            </a:r>
          </a:p>
          <a:p>
            <a:pPr eaLnBrk="1" hangingPunct="1"/>
            <a:r>
              <a:rPr lang="en-US" smtClean="0"/>
              <a:t>Nicholas II (1894-1918)</a:t>
            </a:r>
          </a:p>
          <a:p>
            <a:pPr lvl="1" eaLnBrk="1" hangingPunct="1"/>
            <a:r>
              <a:rPr lang="en-US" sz="2200" smtClean="0"/>
              <a:t>Loss of Russo-Japanese War</a:t>
            </a:r>
          </a:p>
          <a:p>
            <a:pPr lvl="1" eaLnBrk="1" hangingPunct="1"/>
            <a:r>
              <a:rPr lang="en-US" sz="2200" smtClean="0"/>
              <a:t>Creation of the duma</a:t>
            </a:r>
          </a:p>
          <a:p>
            <a:pPr lvl="1" eaLnBrk="1" hangingPunct="1"/>
            <a:r>
              <a:rPr lang="en-US" sz="2200" smtClean="0"/>
              <a:t>Disaster of WWI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z="2400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6148" name="Picture 6" descr="Photograph by the Levitsky Company of the last Russian Royal Family. Clockwise from top: the Empress Alexandra Fyodorovna, the Grand Duchess Anastasia, the Tsarevich Alexei, the Grand Duchess Tatiana, Tsar Nicholas II, the Grand Duchess Olga, and the Grand Duchess Maria. Livadia, 1914">
            <a:hlinkClick r:id="rId2" tooltip="Photograph by the Levitsky Company of the last Russian Royal Family. Clockwise from top: the Empress Alexandra Fyodorovna, the Grand Duchess Anastasia, the Tsarevich Alexei, the Grand Duchess Tatiana, Tsar Nicholas II, the Grand Duchess Olga, and the Grand Duchess Maria. Livadia, 191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362200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Incompetence of Czar Nicholas II</a:t>
            </a:r>
          </a:p>
          <a:p>
            <a:pPr eaLnBrk="1" hangingPunct="1"/>
            <a:r>
              <a:rPr lang="en-US" smtClean="0"/>
              <a:t>Russo-Japanese War, 1905</a:t>
            </a:r>
          </a:p>
          <a:p>
            <a:pPr eaLnBrk="1" hangingPunct="1"/>
            <a:r>
              <a:rPr lang="en-US" smtClean="0"/>
              <a:t>St. Petersburg (Petrograd) “Bloody Sunday”, 1905</a:t>
            </a:r>
          </a:p>
          <a:p>
            <a:pPr eaLnBrk="1" hangingPunct="1"/>
            <a:r>
              <a:rPr lang="en-US" smtClean="0"/>
              <a:t>WWI</a:t>
            </a:r>
          </a:p>
        </p:txBody>
      </p:sp>
      <p:pic>
        <p:nvPicPr>
          <p:cNvPr id="7172" name="Content Placeholder 6" descr="2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371600"/>
            <a:ext cx="40386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 and Civil War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eaLnBrk="1" hangingPunct="1"/>
            <a:r>
              <a:rPr lang="en-US" sz="2000" smtClean="0"/>
              <a:t>Nicholas abdicates the throne, February 1917</a:t>
            </a:r>
          </a:p>
          <a:p>
            <a:pPr lvl="1" eaLnBrk="1" hangingPunct="1"/>
            <a:r>
              <a:rPr lang="en-US" sz="2000" smtClean="0"/>
              <a:t>Imprisoned in Siberia and then assassinated</a:t>
            </a:r>
          </a:p>
          <a:p>
            <a:pPr eaLnBrk="1" hangingPunct="1"/>
            <a:r>
              <a:rPr lang="en-US" sz="2000" smtClean="0"/>
              <a:t>Provisional Gov’t is established</a:t>
            </a:r>
          </a:p>
          <a:p>
            <a:pPr eaLnBrk="1" hangingPunct="1"/>
            <a:r>
              <a:rPr lang="en-US" sz="2000" smtClean="0"/>
              <a:t>Bolsheviks lead a coup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 Oct. 1917</a:t>
            </a:r>
          </a:p>
          <a:p>
            <a:pPr eaLnBrk="1" hangingPunct="1"/>
            <a:r>
              <a:rPr lang="en-US" sz="2000" smtClean="0"/>
              <a:t>Civil War 1918-1920</a:t>
            </a:r>
          </a:p>
          <a:p>
            <a:pPr lvl="1" eaLnBrk="1" hangingPunct="1"/>
            <a:r>
              <a:rPr lang="en-US" sz="2000" smtClean="0"/>
              <a:t>Reds and Whites</a:t>
            </a:r>
          </a:p>
          <a:p>
            <a:pPr eaLnBrk="1" hangingPunct="1"/>
            <a:r>
              <a:rPr lang="en-US" sz="2000" smtClean="0"/>
              <a:t>Russia signs Treaty of Brest-Litovsk , May 1918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8196" name="Content Placeholder 4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914400"/>
            <a:ext cx="40386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 Communism, 1918-1922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066800"/>
            <a:ext cx="4267200" cy="5064125"/>
          </a:xfrm>
        </p:spPr>
        <p:txBody>
          <a:bodyPr/>
          <a:lstStyle/>
          <a:p>
            <a:pPr eaLnBrk="1" hangingPunct="1"/>
            <a:r>
              <a:rPr lang="en-US" sz="2400" smtClean="0"/>
              <a:t>Rapid collectivization</a:t>
            </a:r>
          </a:p>
          <a:p>
            <a:pPr eaLnBrk="1" hangingPunct="1"/>
            <a:r>
              <a:rPr lang="en-US" sz="2400" smtClean="0"/>
              <a:t>Confiscations</a:t>
            </a:r>
          </a:p>
          <a:p>
            <a:pPr eaLnBrk="1" hangingPunct="1"/>
            <a:r>
              <a:rPr lang="en-US" sz="2400" smtClean="0"/>
              <a:t>Massively unpopular, Lenin backtracks in 1921</a:t>
            </a:r>
          </a:p>
          <a:p>
            <a:pPr eaLnBrk="1" hangingPunct="1"/>
            <a:r>
              <a:rPr lang="en-US" sz="2400" smtClean="0"/>
              <a:t>New Economic Policy (NEP) partial privatization of the economy</a:t>
            </a:r>
          </a:p>
          <a:p>
            <a:pPr lvl="1" eaLnBrk="1" hangingPunct="1"/>
            <a:r>
              <a:rPr lang="en-US" smtClean="0"/>
              <a:t>Promotion of Agriculture</a:t>
            </a:r>
          </a:p>
          <a:p>
            <a:pPr lvl="1" eaLnBrk="1" hangingPunct="1"/>
            <a:r>
              <a:rPr lang="en-US" smtClean="0"/>
              <a:t>Promotion of Industry</a:t>
            </a:r>
          </a:p>
          <a:p>
            <a:pPr lvl="1" eaLnBrk="1" hangingPunct="1"/>
            <a:r>
              <a:rPr lang="en-US" smtClean="0"/>
              <a:t>“Kulaks” and speculation</a:t>
            </a:r>
          </a:p>
          <a:p>
            <a:pPr lvl="1" eaLnBrk="1" hangingPunct="1"/>
            <a:r>
              <a:rPr lang="en-US" smtClean="0"/>
              <a:t>“one step backward, two steps forward”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9220" name="Content Placeholder 6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219200"/>
            <a:ext cx="3381375" cy="45148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09207-7C65-464F-B5CD-11ED31DFC32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1922 Events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Formation of Soviet Union (U.S.S.R)</a:t>
            </a:r>
          </a:p>
          <a:p>
            <a:pPr eaLnBrk="1" hangingPunct="1"/>
            <a:r>
              <a:rPr lang="en-US" sz="2600" smtClean="0"/>
              <a:t>Emergence of Joseph Stalin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600" smtClean="0"/>
          </a:p>
        </p:txBody>
      </p:sp>
      <p:pic>
        <p:nvPicPr>
          <p:cNvPr id="10245" name="Picture 6" descr="Joseph Stalin.">
            <a:hlinkClick r:id="rId2" tooltip="Joseph Stalin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Image:Hammer and sickle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Purges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/>
            <a:r>
              <a:rPr lang="en-US" sz="2400" smtClean="0"/>
              <a:t>mechanics of a purge</a:t>
            </a:r>
          </a:p>
          <a:p>
            <a:pPr lvl="1" eaLnBrk="1" hangingPunct="1"/>
            <a:r>
              <a:rPr lang="en-US" sz="2400" smtClean="0"/>
              <a:t>“confession”</a:t>
            </a:r>
          </a:p>
          <a:p>
            <a:pPr lvl="1" eaLnBrk="1" hangingPunct="1"/>
            <a:r>
              <a:rPr lang="en-US" sz="2400" smtClean="0"/>
              <a:t>the show-trial</a:t>
            </a:r>
          </a:p>
          <a:p>
            <a:pPr lvl="1" eaLnBrk="1" hangingPunct="1"/>
            <a:r>
              <a:rPr lang="en-US" sz="2400" smtClean="0"/>
              <a:t>punishment</a:t>
            </a:r>
          </a:p>
          <a:p>
            <a:pPr eaLnBrk="1" hangingPunct="1"/>
            <a:r>
              <a:rPr lang="en-US" sz="2400" smtClean="0"/>
              <a:t>Massive scope: 8 million Soviet citizens in labor camps by 1939</a:t>
            </a:r>
          </a:p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547E-10FE-4097-8EE1-B9C312C59257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1269" name="Content Placeholder 7" descr="1.bmp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657600"/>
            <a:ext cx="7848600" cy="2971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5591</TotalTime>
  <Words>653</Words>
  <Application>Microsoft PowerPoint</Application>
  <PresentationFormat>On-screen Show (4:3)</PresentationFormat>
  <Paragraphs>161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Garamond</vt:lpstr>
      <vt:lpstr>Wingdings</vt:lpstr>
      <vt:lpstr>Calibri</vt:lpstr>
      <vt:lpstr>Copperplate Gothic Bold</vt:lpstr>
      <vt:lpstr>Wingdings 2</vt:lpstr>
      <vt:lpstr>Times New Roman</vt:lpstr>
      <vt:lpstr>Edge</vt:lpstr>
      <vt:lpstr>Revolutions in Russia, China, and Mexico</vt:lpstr>
      <vt:lpstr>Russian:  Revolution and the Emergence of the Soviet Union</vt:lpstr>
      <vt:lpstr>Long-term Causes</vt:lpstr>
      <vt:lpstr>Romanov Dynasty</vt:lpstr>
      <vt:lpstr>Short-Term Causes</vt:lpstr>
      <vt:lpstr>Revolution and Civil War</vt:lpstr>
      <vt:lpstr>War Communism, 1918-1922</vt:lpstr>
      <vt:lpstr>1922 Events</vt:lpstr>
      <vt:lpstr>The Purges</vt:lpstr>
      <vt:lpstr>Characteristics of  Communist Soviet Union</vt:lpstr>
      <vt:lpstr>Stalin Propaganda Poster</vt:lpstr>
      <vt:lpstr>China : the Downfall of the Dynastic Rule</vt:lpstr>
      <vt:lpstr>Long Term Causes</vt:lpstr>
      <vt:lpstr>Sun Yat Sen</vt:lpstr>
      <vt:lpstr>Chinese Nationalism</vt:lpstr>
      <vt:lpstr>Civil War</vt:lpstr>
      <vt:lpstr>Slide 17</vt:lpstr>
      <vt:lpstr>Mexico: Change and Revolution</vt:lpstr>
      <vt:lpstr>Long Term Causes</vt:lpstr>
      <vt:lpstr>Revolution and Civil War 1911-1920</vt:lpstr>
      <vt:lpstr>Effects and Results</vt:lpstr>
      <vt:lpstr>Developements</vt:lpstr>
    </vt:vector>
  </TitlesOfParts>
  <Manager/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</dc:title>
  <dc:subject/>
  <dc:creator>e200501128</dc:creator>
  <cp:keywords/>
  <dc:description/>
  <cp:lastModifiedBy>WZC14041</cp:lastModifiedBy>
  <cp:revision>47</cp:revision>
  <cp:lastPrinted>1601-01-01T00:00:00Z</cp:lastPrinted>
  <dcterms:created xsi:type="dcterms:W3CDTF">2007-04-13T12:05:59Z</dcterms:created>
  <dcterms:modified xsi:type="dcterms:W3CDTF">2010-03-18T18:26:21Z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TC010721321033</vt:lpwstr>
  </property>
</Properties>
</file>