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</p:sldMasterIdLst>
  <p:notesMasterIdLst>
    <p:notesMasterId r:id="rId36"/>
  </p:notesMasterIdLst>
  <p:sldIdLst>
    <p:sldId id="344" r:id="rId2"/>
    <p:sldId id="345" r:id="rId3"/>
    <p:sldId id="346" r:id="rId4"/>
    <p:sldId id="348" r:id="rId5"/>
    <p:sldId id="349" r:id="rId6"/>
    <p:sldId id="350" r:id="rId7"/>
    <p:sldId id="351" r:id="rId8"/>
    <p:sldId id="353" r:id="rId9"/>
    <p:sldId id="354" r:id="rId10"/>
    <p:sldId id="355" r:id="rId11"/>
    <p:sldId id="356" r:id="rId12"/>
    <p:sldId id="357" r:id="rId13"/>
    <p:sldId id="358" r:id="rId14"/>
    <p:sldId id="359" r:id="rId15"/>
    <p:sldId id="360" r:id="rId16"/>
    <p:sldId id="361" r:id="rId17"/>
    <p:sldId id="362" r:id="rId18"/>
    <p:sldId id="363" r:id="rId19"/>
    <p:sldId id="365" r:id="rId20"/>
    <p:sldId id="366" r:id="rId21"/>
    <p:sldId id="367" r:id="rId22"/>
    <p:sldId id="368" r:id="rId23"/>
    <p:sldId id="369" r:id="rId24"/>
    <p:sldId id="371" r:id="rId25"/>
    <p:sldId id="372" r:id="rId26"/>
    <p:sldId id="373" r:id="rId27"/>
    <p:sldId id="374" r:id="rId28"/>
    <p:sldId id="375" r:id="rId29"/>
    <p:sldId id="376" r:id="rId30"/>
    <p:sldId id="377" r:id="rId31"/>
    <p:sldId id="378" r:id="rId32"/>
    <p:sldId id="380" r:id="rId33"/>
    <p:sldId id="381" r:id="rId34"/>
    <p:sldId id="382" r:id="rId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8" end="18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15" autoAdjust="0"/>
  </p:normalViewPr>
  <p:slideViewPr>
    <p:cSldViewPr>
      <p:cViewPr>
        <p:scale>
          <a:sx n="57" d="100"/>
          <a:sy n="57" d="100"/>
        </p:scale>
        <p:origin x="-1530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0" d="100"/>
        <a:sy n="30" d="100"/>
      </p:scale>
      <p:origin x="0" y="95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D939D6C-B0E7-466B-9529-954757358D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1828800" y="6629400"/>
            <a:ext cx="53228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900"/>
              <a:t>Copyright © 2006 The McGraw-Hill Companies Inc. Permission Required for Reproduction or Display.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262C9-6842-4AAF-BC71-7FB5ED8ABD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01D36-23F9-4E0A-82CA-3450E2956F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E9882-4727-4670-83DD-44C4CEAB6E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B4DA5-22D5-4B68-A3BD-1964079E94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74154-B506-4E01-AB83-E57D4E437E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7DF8C-22F8-4AEF-8C7F-6A7F24F271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7C6B8-ACB9-4D0F-AE7C-99A4818D73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64ED6-36A8-4DF3-A795-43355F55F5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1E16E-0830-4D30-B648-B640AC2749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61CDD-45FA-4967-8201-D10D9D750D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603D4-1668-4827-8932-586F3FB886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1C82958B-6D27-49C0-BF69-5D621B1544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Rectangle 9"/>
          <p:cNvSpPr>
            <a:spLocks noChangeArrowheads="1"/>
          </p:cNvSpPr>
          <p:nvPr userDrawn="1"/>
        </p:nvSpPr>
        <p:spPr bwMode="auto">
          <a:xfrm>
            <a:off x="1828800" y="6629400"/>
            <a:ext cx="53228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900"/>
              <a:t>Copyright © 2006 The McGraw-Hill Companies Inc. Permission Required for Reproduction or Display.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19" r:id="rId2"/>
    <p:sldLayoutId id="2147483826" r:id="rId3"/>
    <p:sldLayoutId id="2147483820" r:id="rId4"/>
    <p:sldLayoutId id="2147483821" r:id="rId5"/>
    <p:sldLayoutId id="2147483822" r:id="rId6"/>
    <p:sldLayoutId id="2147483827" r:id="rId7"/>
    <p:sldLayoutId id="2147483828" r:id="rId8"/>
    <p:sldLayoutId id="2147483829" r:id="rId9"/>
    <p:sldLayoutId id="2147483823" r:id="rId10"/>
    <p:sldLayoutId id="2147483830" r:id="rId11"/>
  </p:sldLayoutIdLst>
  <p:transition>
    <p:random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8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80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80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80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80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80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80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80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80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1B587C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4E8542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604878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/>
          <a:p>
            <a:pPr>
              <a:defRPr/>
            </a:pPr>
            <a:fld id="{C3E2C388-23E7-4E55-8BCD-306625CC871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200" dirty="0" smtClean="0"/>
              <a:t>Societies </a:t>
            </a:r>
            <a:r>
              <a:rPr lang="en-US" sz="4200" dirty="0"/>
              <a:t>at Crossroads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828800"/>
            <a:ext cx="8077200" cy="1500188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err="1" smtClean="0"/>
              <a:t>Statebuilding</a:t>
            </a:r>
            <a:r>
              <a:rPr lang="en-US" dirty="0" smtClean="0"/>
              <a:t>: Russian </a:t>
            </a:r>
            <a:r>
              <a:rPr lang="en-US" dirty="0"/>
              <a:t>Empire in Decline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773238"/>
            <a:ext cx="4038600" cy="4624387"/>
          </a:xfrm>
        </p:spPr>
        <p:txBody>
          <a:bodyPr/>
          <a:lstStyle/>
          <a:p>
            <a:pPr eaLnBrk="1" hangingPunct="1"/>
            <a:r>
              <a:rPr lang="en-US" smtClean="0"/>
              <a:t>Russia a massive, multi-cultural empire</a:t>
            </a:r>
          </a:p>
          <a:p>
            <a:pPr lvl="1" eaLnBrk="1" hangingPunct="1"/>
            <a:r>
              <a:rPr lang="en-US" smtClean="0"/>
              <a:t>Only approximately half speak Russian, observe Russian Orthodox Christianity</a:t>
            </a:r>
          </a:p>
          <a:p>
            <a:pPr eaLnBrk="1" hangingPunct="1"/>
            <a:r>
              <a:rPr lang="en-US" smtClean="0"/>
              <a:t>Romanov Tsars rule autocratic empire</a:t>
            </a:r>
          </a:p>
          <a:p>
            <a:pPr eaLnBrk="1" hangingPunct="1"/>
            <a:r>
              <a:rPr lang="en-US" smtClean="0"/>
              <a:t>Powerful class of nobles exempt from taxation, military duty</a:t>
            </a:r>
          </a:p>
          <a:p>
            <a:pPr eaLnBrk="1" hangingPunct="1"/>
            <a:r>
              <a:rPr lang="en-US" smtClean="0"/>
              <a:t>Exploitative serfdom</a:t>
            </a:r>
          </a:p>
        </p:txBody>
      </p:sp>
      <p:sp>
        <p:nvSpPr>
          <p:cNvPr id="58372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624387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6F443C-0379-4EFB-A083-5D6404E23715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</p:spTree>
  </p:cSld>
  <p:clrMapOvr>
    <a:masterClrMapping/>
  </p:clrMapOvr>
  <p:transition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442597-53D4-4CE3-A4D0-D52530A085C8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The Russian empire, 1801-1914 </a:t>
            </a:r>
          </a:p>
        </p:txBody>
      </p:sp>
      <p:pic>
        <p:nvPicPr>
          <p:cNvPr id="59396" name="Picture 7" descr="ben57549_3202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219200"/>
            <a:ext cx="9144000" cy="5638800"/>
          </a:xfrm>
          <a:noFill/>
        </p:spPr>
      </p:pic>
    </p:spTree>
  </p:cSld>
  <p:clrMapOvr>
    <a:masterClrMapping/>
  </p:clrMapOvr>
  <p:transition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5AD64E-5275-4E69-8C97-001B1EB76FE9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err="1" smtClean="0"/>
              <a:t>Statebuilding</a:t>
            </a:r>
            <a:r>
              <a:rPr lang="en-US" dirty="0" smtClean="0"/>
              <a:t>: The </a:t>
            </a:r>
            <a:r>
              <a:rPr lang="en-US" dirty="0"/>
              <a:t>Crimean War, 1853-1856</a:t>
            </a:r>
          </a:p>
        </p:txBody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Russian expansion into Caucasus in larger attempt to establish control over weakening Ottoman empire</a:t>
            </a:r>
          </a:p>
          <a:p>
            <a:pPr eaLnBrk="1" hangingPunct="1"/>
            <a:r>
              <a:rPr lang="en-US" smtClean="0"/>
              <a:t>Threatens to upset balance of power, Europeans become involved</a:t>
            </a:r>
          </a:p>
          <a:p>
            <a:pPr eaLnBrk="1" hangingPunct="1"/>
            <a:r>
              <a:rPr lang="en-US" smtClean="0"/>
              <a:t>Russia driven back from Crimea in humiliating defeat</a:t>
            </a:r>
          </a:p>
          <a:p>
            <a:pPr eaLnBrk="1" hangingPunct="1"/>
            <a:r>
              <a:rPr lang="en-US" smtClean="0"/>
              <a:t>Demonstration of Russian weakness in the face of western technology, strategy</a:t>
            </a:r>
          </a:p>
        </p:txBody>
      </p:sp>
    </p:spTree>
  </p:cSld>
  <p:clrMapOvr>
    <a:masterClrMapping/>
  </p:clrMapOvr>
  <p:transition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CE04AA-A4FC-4FC4-A6BF-232B18695A81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Statebuilding</a:t>
            </a:r>
            <a:r>
              <a:rPr lang="en-US" dirty="0" smtClean="0"/>
              <a:t>: Reform</a:t>
            </a:r>
            <a:endParaRPr lang="en-US" dirty="0"/>
          </a:p>
        </p:txBody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2400" smtClean="0"/>
              <a:t>Emancipation of the Serfs</a:t>
            </a:r>
          </a:p>
          <a:p>
            <a:pPr eaLnBrk="1" hangingPunct="1"/>
            <a:r>
              <a:rPr lang="en-US" sz="2400" smtClean="0"/>
              <a:t>Serfdom source of rural instability and peasant revolt</a:t>
            </a:r>
          </a:p>
          <a:p>
            <a:pPr eaLnBrk="1" hangingPunct="1"/>
            <a:r>
              <a:rPr lang="en-US" sz="2400" smtClean="0"/>
              <a:t>Tsar Alexander II emancipates serfs in 1861, without alleviating poverty, land hunger</a:t>
            </a:r>
          </a:p>
          <a:p>
            <a:pPr lvl="1" eaLnBrk="1" hangingPunct="1"/>
            <a:r>
              <a:rPr lang="en-US" sz="2400" smtClean="0"/>
              <a:t>Forced to pay for lands they had farmed for generations</a:t>
            </a:r>
          </a:p>
          <a:p>
            <a:pPr eaLnBrk="1" hangingPunct="1"/>
            <a:r>
              <a:rPr lang="en-US" sz="2400" smtClean="0"/>
              <a:t>Limited attempts to reform administration, small-scale representative government</a:t>
            </a:r>
          </a:p>
          <a:p>
            <a:pPr lvl="1" eaLnBrk="1" hangingPunct="1"/>
            <a:r>
              <a:rPr lang="en-US" sz="2400" smtClean="0"/>
              <a:t>Network of elected district assemblies called </a:t>
            </a:r>
            <a:r>
              <a:rPr lang="en-US" sz="2400" i="1" smtClean="0"/>
              <a:t>zemstvos</a:t>
            </a:r>
            <a:endParaRPr lang="en-US" sz="2400" smtClean="0"/>
          </a:p>
          <a:p>
            <a:pPr lvl="1" eaLnBrk="1" hangingPunct="1"/>
            <a:endParaRPr lang="en-US" sz="2400" smtClean="0"/>
          </a:p>
        </p:txBody>
      </p:sp>
    </p:spTree>
  </p:cSld>
  <p:clrMapOvr>
    <a:masterClrMapping/>
  </p:clrMapOvr>
  <p:transition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Economy</a:t>
            </a:r>
            <a:endParaRPr lang="en-US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676400"/>
            <a:ext cx="4038600" cy="47212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mtClean="0"/>
              <a:t>Industrialization</a:t>
            </a:r>
          </a:p>
          <a:p>
            <a:pPr eaLnBrk="1" hangingPunct="1"/>
            <a:r>
              <a:rPr lang="en-US" smtClean="0"/>
              <a:t>Count Sergei Witte, minister of finance 1892-1903</a:t>
            </a:r>
          </a:p>
          <a:p>
            <a:pPr eaLnBrk="1" hangingPunct="1"/>
            <a:r>
              <a:rPr lang="en-US" smtClean="0"/>
              <a:t>Massive railroad construction</a:t>
            </a:r>
          </a:p>
          <a:p>
            <a:pPr lvl="1" eaLnBrk="1" hangingPunct="1"/>
            <a:r>
              <a:rPr lang="en-US" smtClean="0"/>
              <a:t>Trans-Siberian railroad</a:t>
            </a:r>
          </a:p>
          <a:p>
            <a:pPr eaLnBrk="1" hangingPunct="1"/>
            <a:r>
              <a:rPr lang="en-US" smtClean="0"/>
              <a:t>But massive industrial discontent</a:t>
            </a:r>
          </a:p>
          <a:p>
            <a:pPr lvl="1" eaLnBrk="1" hangingPunct="1"/>
            <a:r>
              <a:rPr lang="en-US" smtClean="0"/>
              <a:t>Peasants uprooted from rural lifestyle to work for low wages, long hours</a:t>
            </a:r>
          </a:p>
          <a:p>
            <a:pPr lvl="1" eaLnBrk="1" hangingPunct="1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62468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624387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DBEE87-8D2C-4C7B-97D9-1667F262707B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</p:spTree>
  </p:cSld>
  <p:clrMapOvr>
    <a:masterClrMapping/>
  </p:clrMapOvr>
  <p:transition>
    <p:rand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E9A116-2130-4801-9C6A-B9BB6B1D70F5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Statebuilding</a:t>
            </a:r>
            <a:endParaRPr lang="en-US" dirty="0"/>
          </a:p>
        </p:txBody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Spread of radical ideas for social change</a:t>
            </a:r>
          </a:p>
          <a:p>
            <a:pPr lvl="1" eaLnBrk="1" hangingPunct="1"/>
            <a:r>
              <a:rPr lang="en-US" smtClean="0"/>
              <a:t>Socialists, anarchists</a:t>
            </a:r>
          </a:p>
          <a:p>
            <a:pPr lvl="1" eaLnBrk="1" hangingPunct="1"/>
            <a:r>
              <a:rPr lang="en-US" smtClean="0"/>
              <a:t>Terror tactics, assassinations </a:t>
            </a:r>
          </a:p>
          <a:p>
            <a:pPr lvl="1" eaLnBrk="1" hangingPunct="1"/>
            <a:r>
              <a:rPr lang="en-US" smtClean="0"/>
              <a:t>Attempt to connect with the mistrustful peasantry in 1870s</a:t>
            </a:r>
          </a:p>
          <a:p>
            <a:pPr eaLnBrk="1" hangingPunct="1"/>
            <a:r>
              <a:rPr lang="en-US" sz="2800" smtClean="0"/>
              <a:t>Tsarist authorities turn to censorship, secret police</a:t>
            </a:r>
          </a:p>
          <a:p>
            <a:pPr eaLnBrk="1" hangingPunct="1"/>
            <a:r>
              <a:rPr lang="en-US" sz="2800" smtClean="0"/>
              <a:t>Nationalist sentiment seething in Baltics, Poland, Ukraine, Georgia, central Asia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ransition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DA6FDE-21F8-467F-9EC1-CC1A8F8624E0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Statebuilding</a:t>
            </a:r>
            <a:r>
              <a:rPr lang="en-US" dirty="0" smtClean="0"/>
              <a:t>: Radicalization</a:t>
            </a:r>
            <a:endParaRPr lang="en-US" dirty="0"/>
          </a:p>
        </p:txBody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1881 radical People’s Will movement assassinates Tsar Alexander II</a:t>
            </a:r>
          </a:p>
          <a:p>
            <a:pPr lvl="1" eaLnBrk="1" hangingPunct="1"/>
            <a:r>
              <a:rPr lang="en-US" sz="2400" smtClean="0"/>
              <a:t>Prompted widespread </a:t>
            </a:r>
            <a:r>
              <a:rPr lang="en-US" sz="2400" i="1" smtClean="0"/>
              <a:t>pogrom</a:t>
            </a:r>
            <a:r>
              <a:rPr lang="en-US" sz="2400" smtClean="0"/>
              <a:t> attacks on Jews</a:t>
            </a:r>
          </a:p>
          <a:p>
            <a:pPr lvl="1" eaLnBrk="1" hangingPunct="1"/>
            <a:r>
              <a:rPr lang="en-US" sz="2400" smtClean="0"/>
              <a:t>Increased repression</a:t>
            </a:r>
          </a:p>
          <a:p>
            <a:pPr eaLnBrk="1" hangingPunct="1"/>
            <a:r>
              <a:rPr lang="en-US" sz="2800" smtClean="0"/>
              <a:t>Nicholas II (r. 1894-1917) enters into war with Japan (1904-1905)</a:t>
            </a:r>
          </a:p>
          <a:p>
            <a:pPr eaLnBrk="1" hangingPunct="1"/>
            <a:r>
              <a:rPr lang="en-US" sz="2800" smtClean="0"/>
              <a:t>Humiliating defeat exposes government weaknesses</a:t>
            </a:r>
          </a:p>
          <a:p>
            <a:pPr eaLnBrk="1" hangingPunct="1"/>
            <a:r>
              <a:rPr lang="en-US" sz="2800" smtClean="0"/>
              <a:t>Social discontent boils over in Revolution of 1905</a:t>
            </a:r>
          </a:p>
          <a:p>
            <a:pPr eaLnBrk="1" hangingPunct="1"/>
            <a:r>
              <a:rPr lang="en-US" sz="2800" smtClean="0"/>
              <a:t>Strikes force government to make concessions</a:t>
            </a:r>
          </a:p>
        </p:txBody>
      </p:sp>
    </p:spTree>
  </p:cSld>
  <p:clrMapOvr>
    <a:masterClrMapping/>
  </p:clrMapOvr>
  <p:transition>
    <p:rand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/>
          <a:p>
            <a:pPr>
              <a:defRPr/>
            </a:pPr>
            <a:fld id="{C1CFD581-370A-4F53-8CA0-8517354AC5B0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China</a:t>
            </a:r>
          </a:p>
        </p:txBody>
      </p:sp>
      <p:sp>
        <p:nvSpPr>
          <p:cNvPr id="65540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828800"/>
            <a:ext cx="8077200" cy="1500188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>
    <p:rand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12CEBC-060E-4F0B-9794-FA5BFEC1D7C8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Economy</a:t>
            </a:r>
            <a:endParaRPr lang="en-US" dirty="0"/>
          </a:p>
        </p:txBody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Since 1759, European commercial presence limited to one port </a:t>
            </a:r>
          </a:p>
          <a:p>
            <a:pPr eaLnBrk="1" hangingPunct="1"/>
            <a:r>
              <a:rPr lang="en-US" smtClean="0"/>
              <a:t>Foreign merchants forced to deal solely with licensed Chinese firms</a:t>
            </a:r>
          </a:p>
          <a:p>
            <a:pPr eaLnBrk="1" hangingPunct="1"/>
            <a:r>
              <a:rPr lang="en-US" smtClean="0"/>
              <a:t>currency of trade: silver bullion</a:t>
            </a:r>
          </a:p>
          <a:p>
            <a:pPr eaLnBrk="1" hangingPunct="1"/>
            <a:r>
              <a:rPr lang="en-US" smtClean="0"/>
              <a:t>British East India Company heavily involved in opium trade</a:t>
            </a:r>
          </a:p>
          <a:p>
            <a:pPr lvl="1" eaLnBrk="1" hangingPunct="1"/>
            <a:r>
              <a:rPr lang="en-US" smtClean="0"/>
              <a:t>Opium grown in India, sold in China for silver, silver used to buy other Chinese products</a:t>
            </a:r>
          </a:p>
          <a:p>
            <a:pPr lvl="1" eaLnBrk="1" hangingPunct="1"/>
            <a:r>
              <a:rPr lang="en-US" smtClean="0"/>
              <a:t>Opium War</a:t>
            </a:r>
          </a:p>
        </p:txBody>
      </p:sp>
    </p:spTree>
  </p:cSld>
  <p:clrMapOvr>
    <a:masterClrMapping/>
  </p:clrMapOvr>
  <p:transition>
    <p:rand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17E015-0C2D-4DDA-A3A0-016E60159CD4}" type="slidenum">
              <a:rPr lang="en-US" smtClean="0"/>
              <a:pPr>
                <a:defRPr/>
              </a:pPr>
              <a:t>19</a:t>
            </a:fld>
            <a:endParaRPr lang="en-US" smtClean="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Opium Factory</a:t>
            </a:r>
          </a:p>
        </p:txBody>
      </p:sp>
      <p:pic>
        <p:nvPicPr>
          <p:cNvPr id="67588" name="Picture 5" descr="opium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600200"/>
            <a:ext cx="9144000" cy="5257800"/>
          </a:xfrm>
          <a:noFill/>
        </p:spPr>
      </p:pic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/>
          <a:p>
            <a:pPr>
              <a:defRPr/>
            </a:pPr>
            <a:fld id="{46E74206-1864-4964-99A9-597C4CF7A593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Ottoman Empire</a:t>
            </a:r>
          </a:p>
        </p:txBody>
      </p:sp>
      <p:sp>
        <p:nvSpPr>
          <p:cNvPr id="50180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828800"/>
            <a:ext cx="8077200" cy="1500188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>
    <p:rand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Statebuilding</a:t>
            </a:r>
            <a:r>
              <a:rPr lang="en-US" dirty="0" smtClean="0"/>
              <a:t>: Unequal </a:t>
            </a:r>
            <a:r>
              <a:rPr lang="en-US" dirty="0"/>
              <a:t>Treaties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28600" y="1524000"/>
            <a:ext cx="4267200" cy="4873625"/>
          </a:xfrm>
        </p:spPr>
        <p:txBody>
          <a:bodyPr/>
          <a:lstStyle/>
          <a:p>
            <a:pPr eaLnBrk="1" hangingPunct="1"/>
            <a:r>
              <a:rPr lang="en-US" smtClean="0"/>
              <a:t>forced into a series of disadvantageous treaties</a:t>
            </a:r>
          </a:p>
          <a:p>
            <a:pPr eaLnBrk="1" hangingPunct="1"/>
            <a:r>
              <a:rPr lang="en-US" smtClean="0"/>
              <a:t>Hong Kong ceded to British in Treaty of Nanjing (1842), ports opened to British traders</a:t>
            </a:r>
          </a:p>
          <a:p>
            <a:pPr eaLnBrk="1" hangingPunct="1"/>
            <a:r>
              <a:rPr lang="en-US" smtClean="0"/>
              <a:t>Extraterritorial status to British subject</a:t>
            </a:r>
          </a:p>
          <a:p>
            <a:pPr eaLnBrk="1" hangingPunct="1"/>
            <a:r>
              <a:rPr lang="en-US" smtClean="0"/>
              <a:t>Other countries conclude similar treaties</a:t>
            </a:r>
          </a:p>
        </p:txBody>
      </p:sp>
      <p:sp>
        <p:nvSpPr>
          <p:cNvPr id="68612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624387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868849-7A4C-40AA-BAF3-DB04ACA94ABE}" type="slidenum">
              <a:rPr lang="en-US" smtClean="0"/>
              <a:pPr>
                <a:defRPr/>
              </a:pPr>
              <a:t>20</a:t>
            </a:fld>
            <a:endParaRPr lang="en-US" smtClean="0"/>
          </a:p>
        </p:txBody>
      </p:sp>
    </p:spTree>
  </p:cSld>
  <p:clrMapOvr>
    <a:masterClrMapping/>
  </p:clrMapOvr>
  <p:transition>
    <p:rand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FF7344-F890-47C5-9772-B3E2992A9654}" type="slidenum">
              <a:rPr lang="en-US" smtClean="0"/>
              <a:pPr>
                <a:defRPr/>
              </a:pPr>
              <a:t>21</a:t>
            </a:fld>
            <a:endParaRPr lang="en-US" smtClean="0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East Asia in the 1800s</a:t>
            </a:r>
          </a:p>
        </p:txBody>
      </p:sp>
      <p:pic>
        <p:nvPicPr>
          <p:cNvPr id="69636" name="Picture 8" descr="ben57549_3203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219200"/>
            <a:ext cx="9144000" cy="5638800"/>
          </a:xfrm>
          <a:noFill/>
        </p:spPr>
      </p:pic>
    </p:spTree>
  </p:cSld>
  <p:clrMapOvr>
    <a:masterClrMapping/>
  </p:clrMapOvr>
  <p:transition>
    <p:rand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B9EFAF-CFAD-4168-8862-2466706129BD}" type="slidenum">
              <a:rPr lang="en-US" smtClean="0"/>
              <a:pPr>
                <a:defRPr/>
              </a:pPr>
              <a:t>22</a:t>
            </a:fld>
            <a:endParaRPr lang="en-US" smtClean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Society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Large-scale rebellions in later 19</a:t>
            </a:r>
            <a:r>
              <a:rPr lang="en-US" sz="2800" baseline="30000" smtClean="0"/>
              <a:t>th</a:t>
            </a:r>
            <a:r>
              <a:rPr lang="en-US" sz="2800" smtClean="0"/>
              <a:t> century reflect poverty, discontent of Chinese peasantry</a:t>
            </a:r>
          </a:p>
          <a:p>
            <a:pPr eaLnBrk="1" hangingPunct="1"/>
            <a:r>
              <a:rPr lang="en-US" sz="2800" smtClean="0"/>
              <a:t>Population rises 50% between 1800-1900, agriculture remains stagnant</a:t>
            </a:r>
          </a:p>
          <a:p>
            <a:pPr eaLnBrk="1" hangingPunct="1"/>
            <a:r>
              <a:rPr lang="en-US" sz="2800" smtClean="0"/>
              <a:t>Nian Rebellion (1851-1868), Muslim Rebellion (1855-1873), Tungan Rebellion (1862-1878), and the Taiping Rebellion (1850-1864)</a:t>
            </a:r>
          </a:p>
        </p:txBody>
      </p:sp>
    </p:spTree>
  </p:cSld>
  <p:clrMapOvr>
    <a:masterClrMapping/>
  </p:clrMapOvr>
  <p:transition>
    <p:rand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033CD-C348-4C3B-9A1E-468677ED8B0A}" type="slidenum">
              <a:rPr lang="en-US" smtClean="0"/>
              <a:pPr>
                <a:defRPr/>
              </a:pPr>
              <a:t>23</a:t>
            </a:fld>
            <a:endParaRPr lang="en-US" smtClean="0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Statebuilding</a:t>
            </a:r>
            <a:r>
              <a:rPr lang="en-US" dirty="0" smtClean="0"/>
              <a:t>: </a:t>
            </a:r>
            <a:r>
              <a:rPr lang="en-US" dirty="0" err="1" smtClean="0"/>
              <a:t>Taiping</a:t>
            </a:r>
            <a:r>
              <a:rPr lang="en-US" dirty="0" smtClean="0"/>
              <a:t> Rebellion</a:t>
            </a:r>
            <a:endParaRPr lang="en-US" dirty="0"/>
          </a:p>
        </p:txBody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led by Hong Xiuquan, schoolteacher, called for destruction of Qing dynasty</a:t>
            </a:r>
          </a:p>
          <a:p>
            <a:pPr eaLnBrk="1" hangingPunct="1"/>
            <a:r>
              <a:rPr lang="en-US" smtClean="0"/>
              <a:t>Platform</a:t>
            </a:r>
          </a:p>
          <a:p>
            <a:pPr lvl="1" eaLnBrk="1" hangingPunct="1"/>
            <a:r>
              <a:rPr lang="en-US" smtClean="0"/>
              <a:t>Abolition of private property</a:t>
            </a:r>
          </a:p>
          <a:p>
            <a:pPr lvl="1" eaLnBrk="1" hangingPunct="1"/>
            <a:r>
              <a:rPr lang="en-US" smtClean="0"/>
              <a:t>Creation of communal wealth</a:t>
            </a:r>
          </a:p>
          <a:p>
            <a:pPr lvl="1" eaLnBrk="1" hangingPunct="1"/>
            <a:r>
              <a:rPr lang="en-US" smtClean="0"/>
              <a:t>Prohibition of footbinding, concubinage</a:t>
            </a:r>
          </a:p>
          <a:p>
            <a:pPr lvl="1" eaLnBrk="1" hangingPunct="1"/>
            <a:r>
              <a:rPr lang="en-US" smtClean="0"/>
              <a:t>Free public education, simplification of written Chinese, mass literacy</a:t>
            </a:r>
          </a:p>
          <a:p>
            <a:pPr eaLnBrk="1" hangingPunct="1"/>
            <a:r>
              <a:rPr lang="en-US" smtClean="0"/>
              <a:t>Defeat came in 1864 via regional militaries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>
    <p:rand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err="1" smtClean="0"/>
              <a:t>Statebuilding</a:t>
            </a:r>
            <a:r>
              <a:rPr lang="en-US" sz="4000" dirty="0" smtClean="0"/>
              <a:t>: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The </a:t>
            </a:r>
            <a:r>
              <a:rPr lang="en-US" sz="2800" dirty="0"/>
              <a:t>Self-Strengthening Movement (1860-1895)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28600" y="1600200"/>
            <a:ext cx="4267200" cy="4797425"/>
          </a:xfrm>
        </p:spPr>
        <p:txBody>
          <a:bodyPr/>
          <a:lstStyle/>
          <a:p>
            <a:pPr eaLnBrk="1" hangingPunct="1"/>
            <a:r>
              <a:rPr lang="en-US" sz="2400" b="1" smtClean="0"/>
              <a:t>Blend of Chinese cultural traditions with European industrial technology</a:t>
            </a:r>
          </a:p>
          <a:p>
            <a:pPr lvl="1" eaLnBrk="1" hangingPunct="1"/>
            <a:r>
              <a:rPr lang="en-US" b="1" smtClean="0"/>
              <a:t>Shipyards, railroads, academies</a:t>
            </a:r>
          </a:p>
          <a:p>
            <a:pPr eaLnBrk="1" hangingPunct="1"/>
            <a:r>
              <a:rPr lang="en-US" sz="2400" b="1" smtClean="0"/>
              <a:t>Change to Chinese economy and society superficial</a:t>
            </a:r>
          </a:p>
          <a:p>
            <a:pPr eaLnBrk="1" hangingPunct="1"/>
            <a:r>
              <a:rPr lang="en-US" sz="2400" b="1" smtClean="0"/>
              <a:t>Empress Dowager Cixi (1835-1908) </a:t>
            </a:r>
          </a:p>
          <a:p>
            <a:pPr lvl="1" eaLnBrk="1" hangingPunct="1"/>
            <a:r>
              <a:rPr lang="en-US" b="1" smtClean="0"/>
              <a:t>diverted funds for her own aesthetic purposes</a:t>
            </a:r>
          </a:p>
        </p:txBody>
      </p:sp>
      <p:sp>
        <p:nvSpPr>
          <p:cNvPr id="72708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624387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CD78A0-ADEC-4396-BB8D-7231ECD90094}" type="slidenum">
              <a:rPr lang="en-US" smtClean="0"/>
              <a:pPr>
                <a:defRPr/>
              </a:pPr>
              <a:t>24</a:t>
            </a:fld>
            <a:endParaRPr lang="en-US" smtClean="0"/>
          </a:p>
        </p:txBody>
      </p:sp>
    </p:spTree>
  </p:cSld>
  <p:clrMapOvr>
    <a:masterClrMapping/>
  </p:clrMapOvr>
  <p:transition>
    <p:rand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4C2A71-8147-4A13-AB73-B3DC3096CDD0}" type="slidenum">
              <a:rPr lang="en-US" smtClean="0"/>
              <a:pPr>
                <a:defRPr/>
              </a:pPr>
              <a:t>25</a:t>
            </a:fld>
            <a:endParaRPr lang="en-US" smtClean="0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Spheres of Influence</a:t>
            </a:r>
          </a:p>
        </p:txBody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Qing dynasty loses influence in south-east Asia, losing tributary states to Europeans and Japanese</a:t>
            </a:r>
          </a:p>
          <a:p>
            <a:pPr lvl="1" eaLnBrk="1" hangingPunct="1"/>
            <a:r>
              <a:rPr lang="en-US" smtClean="0"/>
              <a:t>Vietnam: France, 1886</a:t>
            </a:r>
          </a:p>
          <a:p>
            <a:pPr lvl="1" eaLnBrk="1" hangingPunct="1"/>
            <a:r>
              <a:rPr lang="en-US" smtClean="0"/>
              <a:t>Burma: Great Britain, 1885</a:t>
            </a:r>
          </a:p>
          <a:p>
            <a:pPr lvl="1" eaLnBrk="1" hangingPunct="1"/>
            <a:r>
              <a:rPr lang="en-US" smtClean="0"/>
              <a:t>Korea, Taiwan, Liaodong Peninsula: Japan, 1895</a:t>
            </a:r>
          </a:p>
          <a:p>
            <a:pPr eaLnBrk="1" hangingPunct="1"/>
            <a:r>
              <a:rPr lang="en-US" smtClean="0"/>
              <a:t>China itself divided into spheres of influence, 1895</a:t>
            </a:r>
          </a:p>
        </p:txBody>
      </p:sp>
    </p:spTree>
  </p:cSld>
  <p:clrMapOvr>
    <a:masterClrMapping/>
  </p:clrMapOvr>
  <p:transition>
    <p:rand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E81C0-7E4E-4D11-ABA6-C5D6361A8BCF}" type="slidenum">
              <a:rPr lang="en-US" smtClean="0"/>
              <a:pPr>
                <a:defRPr/>
              </a:pPr>
              <a:t>26</a:t>
            </a:fld>
            <a:endParaRPr lang="en-US" smtClean="0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Hundred Days Reforms (1898)</a:t>
            </a:r>
          </a:p>
        </p:txBody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Interpreted Confucianism to allow for radical changes to system</a:t>
            </a:r>
          </a:p>
          <a:p>
            <a:pPr eaLnBrk="1" hangingPunct="1"/>
            <a:r>
              <a:rPr lang="en-US" smtClean="0"/>
              <a:t>Pro-industrialization</a:t>
            </a:r>
          </a:p>
          <a:p>
            <a:pPr eaLnBrk="1" hangingPunct="1"/>
            <a:r>
              <a:rPr lang="en-US" smtClean="0"/>
              <a:t>Emperor Guangxu attempts to implement reforms</a:t>
            </a:r>
          </a:p>
          <a:p>
            <a:pPr eaLnBrk="1" hangingPunct="1"/>
            <a:r>
              <a:rPr lang="en-US" smtClean="0"/>
              <a:t>Empress Dowager Cixi nullifies reforms, imprisons emperor </a:t>
            </a:r>
          </a:p>
        </p:txBody>
      </p:sp>
    </p:spTree>
  </p:cSld>
  <p:clrMapOvr>
    <a:masterClrMapping/>
  </p:clrMapOvr>
  <p:transition>
    <p:rand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Society: The </a:t>
            </a:r>
            <a:r>
              <a:rPr lang="en-US" dirty="0"/>
              <a:t>Boxer Rebellion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28600" y="1600200"/>
            <a:ext cx="42672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Cixi supports Boxers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anti-foreign militia units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Misled to believe European weapons would not harm them, 140,000 Boxers besiege European embassies in 1900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Crushed by coalition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China forced to accept stationing of foreign troops</a:t>
            </a:r>
          </a:p>
        </p:txBody>
      </p:sp>
      <p:sp>
        <p:nvSpPr>
          <p:cNvPr id="75780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624387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1DC3B3-EEB9-44A1-9F7E-FECAA6B84223}" type="slidenum">
              <a:rPr lang="en-US" smtClean="0"/>
              <a:pPr>
                <a:defRPr/>
              </a:pPr>
              <a:t>27</a:t>
            </a:fld>
            <a:endParaRPr lang="en-US" smtClean="0"/>
          </a:p>
        </p:txBody>
      </p:sp>
    </p:spTree>
  </p:cSld>
  <p:clrMapOvr>
    <a:masterClrMapping/>
  </p:clrMapOvr>
  <p:transition>
    <p:rand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D233A7-FC2D-4D5F-BFAF-B68722C48846}" type="slidenum">
              <a:rPr lang="en-US" smtClean="0"/>
              <a:pPr>
                <a:defRPr/>
              </a:pPr>
              <a:t>28</a:t>
            </a:fld>
            <a:endParaRPr lang="en-US" smtClean="0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Boxers</a:t>
            </a:r>
          </a:p>
        </p:txBody>
      </p:sp>
      <p:pic>
        <p:nvPicPr>
          <p:cNvPr id="76804" name="Picture 5" descr="Boxers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219200"/>
            <a:ext cx="9144000" cy="5638800"/>
          </a:xfrm>
          <a:noFill/>
        </p:spPr>
      </p:pic>
    </p:spTree>
  </p:cSld>
  <p:clrMapOvr>
    <a:masterClrMapping/>
  </p:clrMapOvr>
  <p:transition>
    <p:rand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4E5853-62C2-432B-915D-0EF1CC2EC289}" type="slidenum">
              <a:rPr lang="en-US" smtClean="0"/>
              <a:pPr>
                <a:defRPr/>
              </a:pPr>
              <a:t>29</a:t>
            </a:fld>
            <a:endParaRPr lang="en-US" smtClean="0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Death of the Dowager Empress</a:t>
            </a:r>
          </a:p>
        </p:txBody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Emperor dies a mysterious, sudden death</a:t>
            </a:r>
          </a:p>
          <a:p>
            <a:pPr eaLnBrk="1" hangingPunct="1"/>
            <a:r>
              <a:rPr lang="en-US" smtClean="0"/>
              <a:t>Cixi dies one day later, November 1908</a:t>
            </a:r>
          </a:p>
          <a:p>
            <a:pPr eaLnBrk="1" hangingPunct="1"/>
            <a:r>
              <a:rPr lang="en-US" smtClean="0"/>
              <a:t>2-year old Puyi placed on the throne</a:t>
            </a:r>
          </a:p>
          <a:p>
            <a:pPr eaLnBrk="1" hangingPunct="1"/>
            <a:r>
              <a:rPr lang="en-US" smtClean="0"/>
              <a:t>Revolution in 1911</a:t>
            </a:r>
          </a:p>
          <a:p>
            <a:pPr eaLnBrk="1" hangingPunct="1"/>
            <a:r>
              <a:rPr lang="en-US" smtClean="0"/>
              <a:t>Puyi abdicates, 1912</a:t>
            </a:r>
          </a:p>
        </p:txBody>
      </p:sp>
    </p:spTree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err="1" smtClean="0"/>
              <a:t>Statebuilding</a:t>
            </a:r>
            <a:r>
              <a:rPr lang="en-US" dirty="0" smtClean="0"/>
              <a:t>: The </a:t>
            </a:r>
            <a:r>
              <a:rPr lang="en-US" dirty="0"/>
              <a:t>Ottoman </a:t>
            </a:r>
            <a:r>
              <a:rPr lang="en-US" dirty="0" smtClean="0"/>
              <a:t>Empire</a:t>
            </a:r>
            <a:endParaRPr lang="en-US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28600" y="1773238"/>
            <a:ext cx="4267200" cy="48561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smtClean="0"/>
              <a:t>reaches peak of military expansion in late 17</a:t>
            </a:r>
            <a:r>
              <a:rPr lang="en-US" sz="2400" b="1" baseline="30000" smtClean="0"/>
              <a:t>th</a:t>
            </a:r>
            <a:r>
              <a:rPr lang="en-US" sz="2400" b="1" smtClean="0"/>
              <a:t> century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smtClean="0"/>
              <a:t>inferior largely due to European advances in technology and strategy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semi-independent warlords have power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Territorial losses from Russia and in Balkans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 smtClean="0"/>
              <a:t>Napoleon’s unsuccessful attack on Egypt spurs local revolt against Ottomans under</a:t>
            </a:r>
          </a:p>
          <a:p>
            <a:pPr eaLnBrk="1" hangingPunct="1">
              <a:lnSpc>
                <a:spcPct val="90000"/>
              </a:lnSpc>
            </a:pPr>
            <a:endParaRPr lang="en-US" sz="2400" b="1" smtClean="0"/>
          </a:p>
        </p:txBody>
      </p:sp>
      <p:sp>
        <p:nvSpPr>
          <p:cNvPr id="51204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624387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50C1E-D330-421C-860D-E2FF12A46644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/>
          <a:p>
            <a:pPr>
              <a:defRPr/>
            </a:pPr>
            <a:fld id="{ED130115-0F5B-455A-AD46-6FDF9D6ACD3C}" type="slidenum">
              <a:rPr lang="en-US" smtClean="0"/>
              <a:pPr>
                <a:defRPr/>
              </a:pPr>
              <a:t>30</a:t>
            </a:fld>
            <a:endParaRPr lang="en-US" smtClean="0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Japan</a:t>
            </a:r>
          </a:p>
        </p:txBody>
      </p:sp>
      <p:sp>
        <p:nvSpPr>
          <p:cNvPr id="78852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828800"/>
            <a:ext cx="8077200" cy="1500188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>
    <p:random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Transformation</a:t>
            </a:r>
            <a:endParaRPr lang="en-US" dirty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0" y="1524000"/>
            <a:ext cx="4495800" cy="4873625"/>
          </a:xfrm>
        </p:spPr>
        <p:txBody>
          <a:bodyPr/>
          <a:lstStyle/>
          <a:p>
            <a:pPr eaLnBrk="1" hangingPunct="1"/>
            <a:r>
              <a:rPr lang="en-US" sz="2000" b="1" smtClean="0"/>
              <a:t>Japanese society in turmoil</a:t>
            </a:r>
          </a:p>
          <a:p>
            <a:pPr lvl="1" eaLnBrk="1" hangingPunct="1"/>
            <a:r>
              <a:rPr lang="en-US" sz="2000" b="1" smtClean="0"/>
              <a:t>Poor agricultural output, high taxes</a:t>
            </a:r>
          </a:p>
          <a:p>
            <a:pPr lvl="1" eaLnBrk="1" hangingPunct="1"/>
            <a:r>
              <a:rPr lang="en-US" sz="2000" b="1" smtClean="0"/>
              <a:t>Daimyo, samurai classes decline, peasants starve</a:t>
            </a:r>
          </a:p>
          <a:p>
            <a:pPr eaLnBrk="1" hangingPunct="1"/>
            <a:r>
              <a:rPr lang="en-US" sz="2000" b="1" smtClean="0"/>
              <a:t>Tokugawa government attempts reforms, 1841-1843</a:t>
            </a:r>
          </a:p>
          <a:p>
            <a:pPr lvl="1" eaLnBrk="1" hangingPunct="1"/>
            <a:r>
              <a:rPr lang="en-US" sz="2000" b="1" smtClean="0"/>
              <a:t>Cancelled daimyo, samurai debts</a:t>
            </a:r>
          </a:p>
          <a:p>
            <a:pPr lvl="1" eaLnBrk="1" hangingPunct="1"/>
            <a:r>
              <a:rPr lang="en-US" sz="2000" b="1" smtClean="0"/>
              <a:t>Compelled peasants to return to cultivating rice</a:t>
            </a:r>
          </a:p>
          <a:p>
            <a:pPr lvl="1" eaLnBrk="1" hangingPunct="1"/>
            <a:r>
              <a:rPr lang="en-US" sz="2000" b="1" smtClean="0"/>
              <a:t>Reforms ineffective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smtClean="0"/>
              <a:t>Japan only allowed Dutch presence in Nagasaki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smtClean="0"/>
              <a:t>1853 Matthew Perry forces Japanese to open port</a:t>
            </a:r>
          </a:p>
          <a:p>
            <a:pPr eaLnBrk="1" hangingPunct="1"/>
            <a:endParaRPr lang="en-US" smtClean="0"/>
          </a:p>
        </p:txBody>
      </p:sp>
      <p:sp>
        <p:nvSpPr>
          <p:cNvPr id="79876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624387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8AB92D-F746-41FE-8C69-C80E9927E7D0}" type="slidenum">
              <a:rPr lang="en-US" smtClean="0"/>
              <a:pPr>
                <a:defRPr/>
              </a:pPr>
              <a:t>31</a:t>
            </a:fld>
            <a:endParaRPr lang="en-US" smtClean="0"/>
          </a:p>
        </p:txBody>
      </p:sp>
    </p:spTree>
  </p:cSld>
  <p:clrMapOvr>
    <a:masterClrMapping/>
  </p:clrMapOvr>
  <p:transition>
    <p:random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err="1" smtClean="0"/>
              <a:t>Statebuilding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Meiji Restoration (1868)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0" y="1773238"/>
            <a:ext cx="4495800" cy="4624387"/>
          </a:xfrm>
        </p:spPr>
        <p:txBody>
          <a:bodyPr/>
          <a:lstStyle/>
          <a:p>
            <a:pPr eaLnBrk="1" hangingPunct="1"/>
            <a:r>
              <a:rPr lang="en-US" smtClean="0"/>
              <a:t>Brief civil war between imperial and Tokugawa forces</a:t>
            </a:r>
          </a:p>
          <a:p>
            <a:pPr eaLnBrk="1" hangingPunct="1"/>
            <a:r>
              <a:rPr lang="en-US" smtClean="0"/>
              <a:t>1868 Emperor Mutusuhito (Meiji, 1852-1912) takes power</a:t>
            </a:r>
          </a:p>
          <a:p>
            <a:pPr eaLnBrk="1" hangingPunct="1"/>
            <a:r>
              <a:rPr lang="en-US" smtClean="0"/>
              <a:t>Goals of prosperity and strength: “rich country, strong army”</a:t>
            </a:r>
          </a:p>
          <a:p>
            <a:pPr eaLnBrk="1" hangingPunct="1"/>
            <a:r>
              <a:rPr lang="en-US" smtClean="0"/>
              <a:t>Resolved to learn western technology</a:t>
            </a:r>
          </a:p>
        </p:txBody>
      </p:sp>
      <p:sp>
        <p:nvSpPr>
          <p:cNvPr id="80900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624387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244B51-D711-4EF7-B32A-D8A6E30B06B3}" type="slidenum">
              <a:rPr lang="en-US" smtClean="0"/>
              <a:pPr>
                <a:defRPr/>
              </a:pPr>
              <a:t>32</a:t>
            </a:fld>
            <a:endParaRPr lang="en-US" smtClean="0"/>
          </a:p>
        </p:txBody>
      </p:sp>
    </p:spTree>
  </p:cSld>
  <p:clrMapOvr>
    <a:masterClrMapping/>
  </p:clrMapOvr>
  <p:transition>
    <p:random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9F93D1-2A67-4AB4-8E79-C96E0473AE19}" type="slidenum">
              <a:rPr lang="en-US" smtClean="0"/>
              <a:pPr>
                <a:defRPr/>
              </a:pPr>
              <a:t>33</a:t>
            </a:fld>
            <a:endParaRPr lang="en-US" smtClean="0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Meiji Reforms</a:t>
            </a:r>
          </a:p>
        </p:txBody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Travelers Fukuzawa Yukichi (1835-1901) and Ito Hirobumi (1841-1909) travel to U.S., Europe</a:t>
            </a:r>
          </a:p>
          <a:p>
            <a:pPr lvl="1" eaLnBrk="1" hangingPunct="1"/>
            <a:r>
              <a:rPr lang="en-US" smtClean="0"/>
              <a:t>Argue for adoption of western legal proceedings, technology</a:t>
            </a:r>
          </a:p>
          <a:p>
            <a:pPr eaLnBrk="1" hangingPunct="1"/>
            <a:r>
              <a:rPr lang="en-US" sz="2800" smtClean="0"/>
              <a:t>Meiji government removes privileges for daimyo, samurai</a:t>
            </a:r>
          </a:p>
          <a:p>
            <a:pPr lvl="1" eaLnBrk="1" hangingPunct="1"/>
            <a:r>
              <a:rPr lang="en-US" smtClean="0"/>
              <a:t>Conscript army replaces samurai mercenaries</a:t>
            </a:r>
          </a:p>
          <a:p>
            <a:pPr lvl="1" eaLnBrk="1" hangingPunct="1"/>
            <a:r>
              <a:rPr lang="en-US" smtClean="0"/>
              <a:t>Samurai rebellion crushed by national army</a:t>
            </a:r>
          </a:p>
          <a:p>
            <a:pPr eaLnBrk="1" hangingPunct="1"/>
            <a:r>
              <a:rPr lang="en-US" sz="2800" smtClean="0"/>
              <a:t>Tax reform: payment in cash, not kind</a:t>
            </a:r>
          </a:p>
        </p:txBody>
      </p:sp>
    </p:spTree>
  </p:cSld>
  <p:clrMapOvr>
    <a:masterClrMapping/>
  </p:clrMapOvr>
  <p:transition>
    <p:random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B5244B-2FD6-49FE-8C89-D9B87C02B088}" type="slidenum">
              <a:rPr lang="en-US" smtClean="0"/>
              <a:pPr>
                <a:defRPr/>
              </a:pPr>
              <a:t>34</a:t>
            </a:fld>
            <a:endParaRPr lang="en-US" smtClean="0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err="1" smtClean="0"/>
              <a:t>Statebuilding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Constitutional </a:t>
            </a:r>
            <a:r>
              <a:rPr lang="en-US" dirty="0"/>
              <a:t>Government</a:t>
            </a:r>
          </a:p>
        </p:txBody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1889 constitution promulgated</a:t>
            </a:r>
          </a:p>
          <a:p>
            <a:pPr eaLnBrk="1" hangingPunct="1"/>
            <a:r>
              <a:rPr lang="en-US" sz="2800" smtClean="0"/>
              <a:t>Conservative: only 5 % of male population allowed to vote in 1890 election</a:t>
            </a:r>
          </a:p>
          <a:p>
            <a:pPr eaLnBrk="1" hangingPunct="1"/>
            <a:r>
              <a:rPr lang="en-US" sz="2800" smtClean="0"/>
              <a:t>Economic reforms to promote rapid industrialization</a:t>
            </a:r>
          </a:p>
          <a:p>
            <a:pPr eaLnBrk="1" hangingPunct="1"/>
            <a:r>
              <a:rPr lang="en-US" sz="2800" smtClean="0"/>
              <a:t>Dramatic improvement in literacy rates</a:t>
            </a:r>
          </a:p>
          <a:p>
            <a:pPr eaLnBrk="1" hangingPunct="1"/>
            <a:r>
              <a:rPr lang="en-US" sz="2800" smtClean="0"/>
              <a:t>Government holdings sold to private investors</a:t>
            </a:r>
          </a:p>
        </p:txBody>
      </p:sp>
    </p:spTree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35F3E4-C469-4FBA-8CF7-E4B3A50C8B24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800"/>
              <a:t>Territorial losses of the Ottoman empire, 1800-1914 </a:t>
            </a:r>
          </a:p>
        </p:txBody>
      </p:sp>
      <p:pic>
        <p:nvPicPr>
          <p:cNvPr id="52228" name="Picture 8" descr="ben57549_3201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600200"/>
            <a:ext cx="9144000" cy="5257800"/>
          </a:xfrm>
          <a:noFill/>
        </p:spPr>
      </p:pic>
    </p:spTree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63431E-3525-45FF-85EA-26521E802E6B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Economy</a:t>
            </a:r>
            <a:endParaRPr lang="en-US" dirty="0"/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Imports of cheap manufactured goods </a:t>
            </a:r>
          </a:p>
          <a:p>
            <a:pPr lvl="1" eaLnBrk="1" hangingPunct="1"/>
            <a:r>
              <a:rPr lang="en-US" sz="2400" smtClean="0"/>
              <a:t>place stress on local artisans, urban riots result</a:t>
            </a:r>
          </a:p>
          <a:p>
            <a:pPr eaLnBrk="1" hangingPunct="1"/>
            <a:r>
              <a:rPr lang="en-US" sz="2800" smtClean="0"/>
              <a:t>Export-dependent Ottoman economy increasingly relies on foreign loans</a:t>
            </a:r>
          </a:p>
          <a:p>
            <a:pPr eaLnBrk="1" hangingPunct="1"/>
            <a:r>
              <a:rPr lang="en-US" sz="2800" smtClean="0"/>
              <a:t>unable to pay even interest on loans, forced to accept foreign administration of debts</a:t>
            </a:r>
          </a:p>
          <a:p>
            <a:pPr eaLnBrk="1" hangingPunct="1"/>
            <a:r>
              <a:rPr lang="en-US" sz="2800" smtClean="0"/>
              <a:t>Capitulations: agreements that exempted Europeans from Ottoman law</a:t>
            </a:r>
          </a:p>
        </p:txBody>
      </p:sp>
    </p:spTree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Statebuilding</a:t>
            </a:r>
            <a:r>
              <a:rPr lang="en-US" dirty="0" smtClean="0"/>
              <a:t>: Early </a:t>
            </a:r>
            <a:r>
              <a:rPr lang="en-US" dirty="0"/>
              <a:t>Reforms 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28600" y="1447800"/>
            <a:ext cx="4267200" cy="4949825"/>
          </a:xfrm>
        </p:spPr>
        <p:txBody>
          <a:bodyPr/>
          <a:lstStyle/>
          <a:p>
            <a:pPr eaLnBrk="1" hangingPunct="1"/>
            <a:r>
              <a:rPr lang="en-US" sz="2200" b="1" smtClean="0"/>
              <a:t>taxation, increase agricultural output, and reduce corruption</a:t>
            </a:r>
          </a:p>
          <a:p>
            <a:pPr lvl="1" eaLnBrk="1" hangingPunct="1"/>
            <a:r>
              <a:rPr lang="en-US" sz="2200" b="1" smtClean="0"/>
              <a:t>Sultan Selim III remodeled army on European lines</a:t>
            </a:r>
          </a:p>
          <a:p>
            <a:pPr lvl="1" eaLnBrk="1" hangingPunct="1"/>
            <a:r>
              <a:rPr lang="en-US" sz="2200" b="1" smtClean="0"/>
              <a:t>Janissaries revolt, kill new troops, imprison Sultan</a:t>
            </a:r>
          </a:p>
          <a:p>
            <a:pPr eaLnBrk="1" hangingPunct="1"/>
            <a:r>
              <a:rPr lang="en-US" sz="2200" b="1" smtClean="0"/>
              <a:t>Sultan Mahmud II (r. 1808-1839), has Janissaries massacred </a:t>
            </a:r>
          </a:p>
          <a:p>
            <a:pPr lvl="1" eaLnBrk="1" hangingPunct="1"/>
            <a:r>
              <a:rPr lang="en-US" sz="2200" b="1" smtClean="0"/>
              <a:t>reforms schools, taxation, builds telegraph, postal service</a:t>
            </a:r>
          </a:p>
        </p:txBody>
      </p:sp>
      <p:sp>
        <p:nvSpPr>
          <p:cNvPr id="54276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624387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1A2B7F-4C5D-472B-B531-96FC4039D79E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800" dirty="0" err="1" smtClean="0"/>
              <a:t>Statebuilding</a:t>
            </a:r>
            <a:r>
              <a:rPr lang="en-US" sz="3800" dirty="0" smtClean="0"/>
              <a:t>:</a:t>
            </a:r>
            <a:br>
              <a:rPr lang="en-US" sz="3800" dirty="0" smtClean="0"/>
            </a:br>
            <a:r>
              <a:rPr lang="en-US" sz="3800" dirty="0" err="1" smtClean="0"/>
              <a:t>Tanzimat</a:t>
            </a:r>
            <a:r>
              <a:rPr lang="en-US" sz="3800" dirty="0" smtClean="0"/>
              <a:t> Era (1839-1876)</a:t>
            </a:r>
            <a:endParaRPr lang="en-US" sz="3800" dirty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28600" y="1600200"/>
            <a:ext cx="4267200" cy="4797425"/>
          </a:xfrm>
        </p:spPr>
        <p:txBody>
          <a:bodyPr/>
          <a:lstStyle/>
          <a:p>
            <a:pPr eaLnBrk="1" hangingPunct="1"/>
            <a:r>
              <a:rPr lang="en-US" smtClean="0"/>
              <a:t>Pace of reform accellerated</a:t>
            </a:r>
          </a:p>
          <a:p>
            <a:pPr eaLnBrk="1" hangingPunct="1"/>
            <a:r>
              <a:rPr lang="en-US" smtClean="0"/>
              <a:t>Drafted new law codes</a:t>
            </a:r>
          </a:p>
          <a:p>
            <a:pPr eaLnBrk="1" hangingPunct="1"/>
            <a:r>
              <a:rPr lang="en-US" smtClean="0"/>
              <a:t>Undermined power of religious elite</a:t>
            </a:r>
          </a:p>
          <a:p>
            <a:pPr eaLnBrk="1" hangingPunct="1"/>
            <a:r>
              <a:rPr lang="en-US" smtClean="0"/>
              <a:t>Fierce opposition from religious conservatives, bureaucracy</a:t>
            </a:r>
          </a:p>
          <a:p>
            <a:pPr eaLnBrk="1" hangingPunct="1"/>
            <a:r>
              <a:rPr lang="en-US" smtClean="0"/>
              <a:t>opposition from radical Young Ottomans, who wanted constitutional government </a:t>
            </a:r>
          </a:p>
        </p:txBody>
      </p:sp>
      <p:sp>
        <p:nvSpPr>
          <p:cNvPr id="55300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624387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DE40A1-3EF7-4AF1-AA81-85D9BC7DE38D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Statebuilding</a:t>
            </a:r>
            <a:r>
              <a:rPr lang="en-US" dirty="0" smtClean="0"/>
              <a:t>: Young </a:t>
            </a:r>
            <a:r>
              <a:rPr lang="en-US" dirty="0"/>
              <a:t>Turk Rule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28600" y="1600200"/>
            <a:ext cx="4267200" cy="4797425"/>
          </a:xfrm>
        </p:spPr>
        <p:txBody>
          <a:bodyPr/>
          <a:lstStyle/>
          <a:p>
            <a:pPr eaLnBrk="1" hangingPunct="1"/>
            <a:r>
              <a:rPr lang="en-US" b="1" smtClean="0"/>
              <a:t>Founded by Ottomans in exile in Paris</a:t>
            </a:r>
          </a:p>
          <a:p>
            <a:pPr eaLnBrk="1" hangingPunct="1"/>
            <a:r>
              <a:rPr lang="en-US" b="1" smtClean="0"/>
              <a:t>Called for rapid, secular reforms</a:t>
            </a:r>
            <a:endParaRPr lang="en-US" smtClean="0"/>
          </a:p>
          <a:p>
            <a:pPr eaLnBrk="1" hangingPunct="1"/>
            <a:r>
              <a:rPr lang="en-US" smtClean="0"/>
              <a:t>Attempted to establish Turkish hegemony over far-flung empire</a:t>
            </a:r>
          </a:p>
          <a:p>
            <a:pPr lvl="1" eaLnBrk="1" hangingPunct="1"/>
            <a:r>
              <a:rPr lang="en-US" smtClean="0"/>
              <a:t>Turkish made official language, despite large numbers of Arabic and Slavic language speakers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  <p:sp>
        <p:nvSpPr>
          <p:cNvPr id="56324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624387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B9A8E4-4554-4DA2-B700-ACDD8F1D07EB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/>
          <a:p>
            <a:pPr>
              <a:defRPr/>
            </a:pPr>
            <a:fld id="{5C0B3850-C340-417F-BA5D-81E8EA6C09E1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Russia</a:t>
            </a:r>
          </a:p>
        </p:txBody>
      </p:sp>
      <p:sp>
        <p:nvSpPr>
          <p:cNvPr id="57348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828800"/>
            <a:ext cx="8077200" cy="1500188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>
    <p:random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2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876</TotalTime>
  <Words>1116</Words>
  <Application>Microsoft Office PowerPoint</Application>
  <PresentationFormat>On-screen Show (4:3)</PresentationFormat>
  <Paragraphs>194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Arial</vt:lpstr>
      <vt:lpstr>Corbel</vt:lpstr>
      <vt:lpstr>Wingdings 2</vt:lpstr>
      <vt:lpstr>Wingdings</vt:lpstr>
      <vt:lpstr>Wingdings 3</vt:lpstr>
      <vt:lpstr>Times New Roman</vt:lpstr>
      <vt:lpstr>Module</vt:lpstr>
      <vt:lpstr>Societies at Crossroads</vt:lpstr>
      <vt:lpstr>Ottoman Empire</vt:lpstr>
      <vt:lpstr>Statebuilding: The Ottoman Empire</vt:lpstr>
      <vt:lpstr>Territorial losses of the Ottoman empire, 1800-1914 </vt:lpstr>
      <vt:lpstr>Economy</vt:lpstr>
      <vt:lpstr>Statebuilding: Early Reforms </vt:lpstr>
      <vt:lpstr>Statebuilding: Tanzimat Era (1839-1876)</vt:lpstr>
      <vt:lpstr>Statebuilding: Young Turk Rule</vt:lpstr>
      <vt:lpstr>Russia</vt:lpstr>
      <vt:lpstr>Statebuilding: Russian Empire in Decline</vt:lpstr>
      <vt:lpstr>The Russian empire, 1801-1914 </vt:lpstr>
      <vt:lpstr>Statebuilding: The Crimean War, 1853-1856</vt:lpstr>
      <vt:lpstr>Statebuilding: Reform</vt:lpstr>
      <vt:lpstr>Economy</vt:lpstr>
      <vt:lpstr>Statebuilding</vt:lpstr>
      <vt:lpstr>Statebuilding: Radicalization</vt:lpstr>
      <vt:lpstr>China</vt:lpstr>
      <vt:lpstr>Economy</vt:lpstr>
      <vt:lpstr>Opium Factory</vt:lpstr>
      <vt:lpstr>Statebuilding: Unequal Treaties</vt:lpstr>
      <vt:lpstr>East Asia in the 1800s</vt:lpstr>
      <vt:lpstr>Society </vt:lpstr>
      <vt:lpstr>Statebuilding: Taiping Rebellion</vt:lpstr>
      <vt:lpstr>Statebuilding:  The Self-Strengthening Movement (1860-1895)</vt:lpstr>
      <vt:lpstr>Spheres of Influence</vt:lpstr>
      <vt:lpstr>Hundred Days Reforms (1898)</vt:lpstr>
      <vt:lpstr>Society: The Boxer Rebellion</vt:lpstr>
      <vt:lpstr>Boxers</vt:lpstr>
      <vt:lpstr>Death of the Dowager Empress</vt:lpstr>
      <vt:lpstr>Japan</vt:lpstr>
      <vt:lpstr>Transformation</vt:lpstr>
      <vt:lpstr>Statebuilding:  The Meiji Restoration (1868)</vt:lpstr>
      <vt:lpstr>Meiji Reforms</vt:lpstr>
      <vt:lpstr>Statebuilding:  Constitutional Government</vt:lpstr>
    </vt:vector>
  </TitlesOfParts>
  <Company>Florida Atlantic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33</dc:title>
  <dc:creator>Henry Abramson</dc:creator>
  <cp:lastModifiedBy>WZC14041</cp:lastModifiedBy>
  <cp:revision>43</cp:revision>
  <dcterms:created xsi:type="dcterms:W3CDTF">2004-11-26T21:26:00Z</dcterms:created>
  <dcterms:modified xsi:type="dcterms:W3CDTF">2010-02-18T15:18:55Z</dcterms:modified>
</cp:coreProperties>
</file>