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94"/>
  </p:notesMasterIdLst>
  <p:sldIdLst>
    <p:sldId id="290" r:id="rId2"/>
    <p:sldId id="292" r:id="rId3"/>
    <p:sldId id="299" r:id="rId4"/>
    <p:sldId id="300" r:id="rId5"/>
    <p:sldId id="302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313" r:id="rId14"/>
    <p:sldId id="312" r:id="rId15"/>
    <p:sldId id="314" r:id="rId16"/>
    <p:sldId id="316" r:id="rId17"/>
    <p:sldId id="324" r:id="rId18"/>
    <p:sldId id="437" r:id="rId19"/>
    <p:sldId id="318" r:id="rId20"/>
    <p:sldId id="320" r:id="rId21"/>
    <p:sldId id="326" r:id="rId22"/>
    <p:sldId id="321" r:id="rId23"/>
    <p:sldId id="328" r:id="rId24"/>
    <p:sldId id="329" r:id="rId25"/>
    <p:sldId id="330" r:id="rId26"/>
    <p:sldId id="438" r:id="rId27"/>
    <p:sldId id="439" r:id="rId28"/>
    <p:sldId id="440" r:id="rId29"/>
    <p:sldId id="256" r:id="rId30"/>
    <p:sldId id="285" r:id="rId31"/>
    <p:sldId id="264" r:id="rId32"/>
    <p:sldId id="287" r:id="rId33"/>
    <p:sldId id="261" r:id="rId34"/>
    <p:sldId id="268" r:id="rId35"/>
    <p:sldId id="270" r:id="rId36"/>
    <p:sldId id="260" r:id="rId37"/>
    <p:sldId id="347" r:id="rId38"/>
    <p:sldId id="350" r:id="rId39"/>
    <p:sldId id="352" r:id="rId40"/>
    <p:sldId id="276" r:id="rId41"/>
    <p:sldId id="277" r:id="rId42"/>
    <p:sldId id="333" r:id="rId43"/>
    <p:sldId id="442" r:id="rId44"/>
    <p:sldId id="338" r:id="rId45"/>
    <p:sldId id="339" r:id="rId46"/>
    <p:sldId id="345" r:id="rId47"/>
    <p:sldId id="346" r:id="rId48"/>
    <p:sldId id="351" r:id="rId49"/>
    <p:sldId id="353" r:id="rId50"/>
    <p:sldId id="354" r:id="rId51"/>
    <p:sldId id="355" r:id="rId52"/>
    <p:sldId id="357" r:id="rId53"/>
    <p:sldId id="358" r:id="rId54"/>
    <p:sldId id="397" r:id="rId55"/>
    <p:sldId id="401" r:id="rId56"/>
    <p:sldId id="403" r:id="rId57"/>
    <p:sldId id="405" r:id="rId58"/>
    <p:sldId id="409" r:id="rId59"/>
    <p:sldId id="411" r:id="rId60"/>
    <p:sldId id="413" r:id="rId61"/>
    <p:sldId id="416" r:id="rId62"/>
    <p:sldId id="368" r:id="rId63"/>
    <p:sldId id="370" r:id="rId64"/>
    <p:sldId id="375" r:id="rId65"/>
    <p:sldId id="376" r:id="rId66"/>
    <p:sldId id="377" r:id="rId67"/>
    <p:sldId id="386" r:id="rId68"/>
    <p:sldId id="381" r:id="rId69"/>
    <p:sldId id="384" r:id="rId70"/>
    <p:sldId id="385" r:id="rId71"/>
    <p:sldId id="387" r:id="rId72"/>
    <p:sldId id="388" r:id="rId73"/>
    <p:sldId id="389" r:id="rId74"/>
    <p:sldId id="393" r:id="rId75"/>
    <p:sldId id="395" r:id="rId76"/>
    <p:sldId id="417" r:id="rId77"/>
    <p:sldId id="418" r:id="rId78"/>
    <p:sldId id="419" r:id="rId79"/>
    <p:sldId id="420" r:id="rId80"/>
    <p:sldId id="421" r:id="rId81"/>
    <p:sldId id="422" r:id="rId82"/>
    <p:sldId id="424" r:id="rId83"/>
    <p:sldId id="425" r:id="rId84"/>
    <p:sldId id="426" r:id="rId85"/>
    <p:sldId id="427" r:id="rId86"/>
    <p:sldId id="428" r:id="rId87"/>
    <p:sldId id="430" r:id="rId88"/>
    <p:sldId id="432" r:id="rId89"/>
    <p:sldId id="433" r:id="rId90"/>
    <p:sldId id="435" r:id="rId91"/>
    <p:sldId id="436" r:id="rId92"/>
    <p:sldId id="341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52" end="6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80" d="100"/>
          <a:sy n="8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994C85-6896-49C8-ACC8-9C7DC843F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6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5BF1C8-80AF-463F-8145-799BC1485C7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/>
              <a:t>Copyright © 2006 The McGraw-Hill Companies Inc. Permission Required for Reproduction or Display.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D3042-3AB2-410F-9D1E-8400414321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CC754-6347-4141-9C11-962331E72C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906740-4A54-4FE7-9D2D-D3E958C0596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01568B-D79E-4BD5-A95E-0113AB0E3B6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3BA56-AF9E-4608-8B9E-A9499FA0087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5A29F-79F7-48C2-8E03-A36CF24F55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1F7A1-99A0-4EA0-9D71-0E12102B5F4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5F705D-4268-4537-8B70-8F3052A0B4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6482-A5D4-471B-BFFF-20174292DA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530456-D708-4488-84B2-14573C2AF60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69F3FA-68F2-4E6E-AD16-1C8C2FDCF1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/>
              <a:t>Copyright © 2006 The McGraw-Hill Companies Inc. Permission Required for Reproduction or Display.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Recovery and Transformation </a:t>
            </a:r>
            <a:r>
              <a:rPr lang="en-US" dirty="0"/>
              <a:t>of Europe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Rebirth of Learning and Religion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B5025AB-F4D0-4946-AA06-3F7153D08249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Minor Conflicts</a:t>
            </a:r>
          </a:p>
          <a:p>
            <a:r>
              <a:rPr lang="en-US" sz="2400" dirty="0" smtClean="0"/>
              <a:t>Protestants </a:t>
            </a:r>
            <a:r>
              <a:rPr lang="en-US" sz="2400" dirty="0"/>
              <a:t>and Roman Catholics fight in France (1562-1598)</a:t>
            </a:r>
          </a:p>
          <a:p>
            <a:r>
              <a:rPr lang="en-US" sz="2400" dirty="0"/>
              <a:t>1588 Philip II of Spain attacks England to force return to Catholicism</a:t>
            </a:r>
          </a:p>
          <a:p>
            <a:r>
              <a:rPr lang="en-US" sz="2400" dirty="0"/>
              <a:t>Netherlands rebel against Spain, gain independence by </a:t>
            </a:r>
            <a:r>
              <a:rPr lang="en-US" sz="2400" dirty="0" smtClean="0"/>
              <a:t>1610</a:t>
            </a:r>
          </a:p>
          <a:p>
            <a:pPr>
              <a:buNone/>
            </a:pPr>
            <a:r>
              <a:rPr lang="en-US" sz="2400" b="1" dirty="0" smtClean="0"/>
              <a:t>Thirty Years War</a:t>
            </a:r>
            <a:r>
              <a:rPr lang="en-US" sz="2400" dirty="0" smtClean="0"/>
              <a:t> (1618-1645)</a:t>
            </a:r>
            <a:endParaRPr lang="en-US" sz="2400" b="1" dirty="0" smtClean="0"/>
          </a:p>
          <a:p>
            <a:r>
              <a:rPr lang="en-US" sz="2400" dirty="0" smtClean="0"/>
              <a:t>All of Europe becomes involved in conflict</a:t>
            </a:r>
          </a:p>
          <a:p>
            <a:pPr lvl="1"/>
            <a:r>
              <a:rPr lang="en-US" sz="2400" dirty="0" smtClean="0"/>
              <a:t>Principal battleground: Germany</a:t>
            </a:r>
          </a:p>
          <a:p>
            <a:r>
              <a:rPr lang="en-US" sz="2400" dirty="0" smtClean="0"/>
              <a:t>Approximately 1/3 of German population killed</a:t>
            </a:r>
          </a:p>
          <a:p>
            <a:r>
              <a:rPr lang="en-US" sz="2400" dirty="0" smtClean="0"/>
              <a:t>Ended with Peace of Westphalia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6470-D862-4510-AD34-7928329E1D3A}" type="slidenum">
              <a:rPr lang="en-US"/>
              <a:pPr/>
              <a:t>10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Conflict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F954-962C-4071-AF5A-B9AF96932E77}" type="slidenum">
              <a:rPr lang="en-US"/>
              <a:pPr/>
              <a:t>11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5" name="Picture 5" descr="ProtestantEu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 in Europe</a:t>
            </a:r>
            <a:endParaRPr lang="en-US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9F38E1F-B0F3-4D32-A5F7-70FB284D723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Italy</a:t>
            </a:r>
            <a:r>
              <a:rPr lang="en-US" sz="3600" dirty="0"/>
              <a:t>, Spain, France and England began to enhance their </a:t>
            </a:r>
            <a:r>
              <a:rPr lang="en-US" sz="3600" dirty="0" smtClean="0"/>
              <a:t>power</a:t>
            </a:r>
          </a:p>
          <a:p>
            <a:pPr lvl="1"/>
            <a:r>
              <a:rPr lang="en-US" sz="3600" dirty="0" smtClean="0"/>
              <a:t>taxation</a:t>
            </a:r>
          </a:p>
          <a:p>
            <a:pPr lvl="1"/>
            <a:r>
              <a:rPr lang="en-US" sz="3600" dirty="0" smtClean="0"/>
              <a:t>standing armies except England</a:t>
            </a:r>
          </a:p>
          <a:p>
            <a:pPr lvl="1"/>
            <a:r>
              <a:rPr lang="en-US" sz="3600" dirty="0" smtClean="0"/>
              <a:t>Adoption of religion</a:t>
            </a:r>
          </a:p>
          <a:p>
            <a:pPr lvl="1"/>
            <a:r>
              <a:rPr lang="en-US" sz="3600" dirty="0" smtClean="0"/>
              <a:t>Balance of power</a:t>
            </a:r>
          </a:p>
          <a:p>
            <a:pPr lvl="1"/>
            <a:r>
              <a:rPr lang="en-US" sz="3600" dirty="0" smtClean="0"/>
              <a:t>military development</a:t>
            </a:r>
            <a:endParaRPr lang="en-US" sz="3600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CDB0-F2E1-4AAB-B6AB-8963596B63D6}" type="slidenum">
              <a:rPr lang="en-US"/>
              <a:pPr/>
              <a:t>13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Europe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ben57549_24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8534400" cy="5562600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A440-ECBA-47FB-91CA-7906C76A8AAD}" type="slidenum">
              <a:rPr lang="en-US"/>
              <a:pPr/>
              <a:t>14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14313"/>
            <a:ext cx="7800975" cy="852487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16</a:t>
            </a:r>
            <a:r>
              <a:rPr lang="en-US" baseline="30000">
                <a:solidFill>
                  <a:schemeClr val="tx1"/>
                </a:solidFill>
              </a:rPr>
              <a:t>th</a:t>
            </a:r>
            <a:r>
              <a:rPr lang="en-US">
                <a:solidFill>
                  <a:schemeClr val="tx1"/>
                </a:solidFill>
              </a:rPr>
              <a:t> century Europe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Confederation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Emperor is figure head who is appointed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Emperor Charles V </a:t>
            </a:r>
            <a:r>
              <a:rPr lang="en-US" dirty="0" smtClean="0"/>
              <a:t>(r. 1519-1556) attempts to revive HRE </a:t>
            </a:r>
          </a:p>
          <a:p>
            <a:r>
              <a:rPr lang="en-US" dirty="0" smtClean="0"/>
              <a:t>Protestant vs. Catholic Tension</a:t>
            </a:r>
          </a:p>
          <a:p>
            <a:r>
              <a:rPr lang="en-US" dirty="0" smtClean="0"/>
              <a:t>Peace of Westphalia established sovereignty in each state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FBE3-7ACA-4FEB-A091-1BB82DB7BA81}" type="slidenum">
              <a:rPr lang="en-US"/>
              <a:pPr/>
              <a:t>15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Holy </a:t>
            </a:r>
            <a:r>
              <a:rPr lang="en-US" dirty="0"/>
              <a:t>Roman Empire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500" b="1" dirty="0" smtClean="0">
                <a:latin typeface="Arial Narrow" pitchFamily="34" charset="0"/>
              </a:rPr>
              <a:t>Tudor Dynasty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 Narrow" pitchFamily="34" charset="0"/>
              </a:rPr>
              <a:t>innovative new tax revenues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 Narrow" pitchFamily="34" charset="0"/>
              </a:rPr>
              <a:t>Build up of English navy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 Narrow" pitchFamily="34" charset="0"/>
              </a:rPr>
              <a:t>Religious conflict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 Narrow" pitchFamily="34" charset="0"/>
              </a:rPr>
              <a:t>Separates from Catholic Church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 Narrow" pitchFamily="34" charset="0"/>
              </a:rPr>
              <a:t>Defeats and destroys Spanish Armada</a:t>
            </a:r>
          </a:p>
          <a:p>
            <a:pPr>
              <a:lnSpc>
                <a:spcPct val="90000"/>
              </a:lnSpc>
            </a:pPr>
            <a:r>
              <a:rPr lang="en-US" sz="3500" dirty="0" smtClean="0">
                <a:latin typeface="Arial Narrow" pitchFamily="34" charset="0"/>
              </a:rPr>
              <a:t>Political conflict: crown vs. parliament</a:t>
            </a:r>
          </a:p>
          <a:p>
            <a:pPr lvl="1">
              <a:lnSpc>
                <a:spcPct val="90000"/>
              </a:lnSpc>
            </a:pPr>
            <a:endParaRPr lang="en-US" sz="36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0396-7B4D-4614-84E2-4B7CF3F3AC40}" type="slidenum">
              <a:rPr lang="en-US"/>
              <a:pPr/>
              <a:t>16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England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King Philip II of </a:t>
            </a:r>
            <a:r>
              <a:rPr lang="en-US" sz="3600" dirty="0" smtClean="0"/>
              <a:t>Spain controls Netherlands</a:t>
            </a:r>
            <a:endParaRPr lang="en-US" sz="3600" dirty="0"/>
          </a:p>
          <a:p>
            <a:r>
              <a:rPr lang="en-US" sz="3600" dirty="0"/>
              <a:t>Large-scale rebellion </a:t>
            </a:r>
            <a:r>
              <a:rPr lang="en-US" sz="3600" dirty="0" smtClean="0"/>
              <a:t>follows Calvinist suppression by Philip</a:t>
            </a:r>
            <a:endParaRPr lang="en-US" sz="3600" dirty="0"/>
          </a:p>
          <a:p>
            <a:r>
              <a:rPr lang="en-US" sz="3600" dirty="0" smtClean="0"/>
              <a:t>New Government</a:t>
            </a:r>
          </a:p>
          <a:p>
            <a:pPr lvl="1"/>
            <a:r>
              <a:rPr lang="en-US" sz="3600" dirty="0" smtClean="0"/>
              <a:t>Based </a:t>
            </a:r>
            <a:r>
              <a:rPr lang="en-US" sz="3600" dirty="0"/>
              <a:t>on a representative parliamentary </a:t>
            </a:r>
            <a:r>
              <a:rPr lang="en-US" sz="3600" dirty="0" smtClean="0"/>
              <a:t>system</a:t>
            </a:r>
          </a:p>
          <a:p>
            <a:pPr lvl="1"/>
            <a:r>
              <a:rPr lang="en-US" sz="3600" dirty="0" smtClean="0"/>
              <a:t>Will be a global economic giant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874B-E06D-4944-9E40-7172D28A75D5}" type="slidenum">
              <a:rPr lang="en-US"/>
              <a:pPr/>
              <a:t>17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The </a:t>
            </a:r>
            <a:r>
              <a:rPr lang="en-US" dirty="0"/>
              <a:t>Dutch Republic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481328"/>
            <a:ext cx="42672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constitutional governments</a:t>
            </a:r>
          </a:p>
          <a:p>
            <a:r>
              <a:rPr lang="en-US" dirty="0" smtClean="0"/>
              <a:t>Leaders appealed to religious and political constituency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Merchants: prominent in political affairs</a:t>
            </a:r>
          </a:p>
          <a:p>
            <a:r>
              <a:rPr lang="en-US" dirty="0" smtClean="0"/>
              <a:t>maritime trade &amp; commercial empires</a:t>
            </a:r>
          </a:p>
          <a:p>
            <a:r>
              <a:rPr lang="en-US" dirty="0" smtClean="0"/>
              <a:t>Hands off approach with entrepreneurs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A56-AF9E-4608-8B9E-A9499FA00870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Statebuilding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England and the Netherlands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unit: City-states</a:t>
            </a:r>
            <a:endParaRPr lang="en-US" dirty="0"/>
          </a:p>
          <a:p>
            <a:r>
              <a:rPr lang="en-US" dirty="0"/>
              <a:t>Italy well-developed as economic power through trade, manufacturing, </a:t>
            </a:r>
            <a:r>
              <a:rPr lang="en-US" dirty="0" smtClean="0"/>
              <a:t>banking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F14B-93EF-4FBA-A4EA-496968CFD569}" type="slidenum">
              <a:rPr lang="en-US"/>
              <a:pPr/>
              <a:t>19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Italian </a:t>
            </a:r>
            <a:r>
              <a:rPr lang="en-US" dirty="0"/>
              <a:t>States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3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C9562-3CAD-4E95-B2B9-6B8AABD87941}" type="slidenum">
              <a:rPr lang="en-US"/>
              <a:pPr/>
              <a:t>2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Culture: Renaissance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04800" y="1219200"/>
            <a:ext cx="8610600" cy="5638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Begin in Italian city-states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Wealthy merchants, </a:t>
            </a:r>
            <a:r>
              <a:rPr lang="en-US" sz="30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Medici family </a:t>
            </a: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became patrons of arts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Greek &amp; Roman influence</a:t>
            </a:r>
          </a:p>
          <a:p>
            <a:pPr>
              <a:lnSpc>
                <a:spcPct val="120000"/>
              </a:lnSpc>
              <a:buNone/>
            </a:pP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Artists searched for realistic depictions of humans</a:t>
            </a:r>
          </a:p>
          <a:p>
            <a:pPr>
              <a:lnSpc>
                <a:spcPct val="120000"/>
              </a:lnSpc>
            </a:pPr>
            <a:r>
              <a:rPr lang="en-US" sz="30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Humanism</a:t>
            </a:r>
          </a:p>
          <a:p>
            <a:pPr lvl="1">
              <a:lnSpc>
                <a:spcPct val="120000"/>
              </a:lnSpc>
            </a:pP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Focus on humanity subjects and topics</a:t>
            </a:r>
          </a:p>
          <a:p>
            <a:pPr>
              <a:lnSpc>
                <a:spcPct val="120000"/>
              </a:lnSpc>
              <a:buNone/>
            </a:pPr>
            <a:r>
              <a:rPr lang="en-US" sz="3000" b="1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Baldassare</a:t>
            </a:r>
            <a:r>
              <a:rPr lang="en-US" sz="30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Castiglione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Wrote </a:t>
            </a:r>
            <a:r>
              <a:rPr lang="en-US" sz="3000" b="1" i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The Courtier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Taught how to become a ‘Renaissance Man’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/>
          <a:lstStyle/>
          <a:p>
            <a:r>
              <a:rPr lang="en-US" sz="2800" dirty="0" smtClean="0"/>
              <a:t>marriage of Ferdinand of Aragon &amp;Isabel of Castile</a:t>
            </a:r>
          </a:p>
          <a:p>
            <a:r>
              <a:rPr lang="en-US" sz="2800" dirty="0" smtClean="0"/>
              <a:t>powerful standing army</a:t>
            </a:r>
          </a:p>
          <a:p>
            <a:r>
              <a:rPr lang="en-US" sz="2800" dirty="0" smtClean="0"/>
              <a:t>Religious conflict: </a:t>
            </a:r>
            <a:r>
              <a:rPr lang="en-US" sz="2800" b="1" dirty="0" smtClean="0"/>
              <a:t>Spanish Inquisition</a:t>
            </a:r>
            <a:endParaRPr lang="en-US" sz="2800" b="1" dirty="0"/>
          </a:p>
          <a:p>
            <a:pPr lvl="1"/>
            <a:r>
              <a:rPr lang="en-US" dirty="0"/>
              <a:t>search for those ‘who oppose the church’</a:t>
            </a:r>
          </a:p>
          <a:p>
            <a:pPr lvl="1"/>
            <a:r>
              <a:rPr lang="en-US" dirty="0"/>
              <a:t>Spread </a:t>
            </a:r>
            <a:r>
              <a:rPr lang="en-US" dirty="0" smtClean="0"/>
              <a:t> to western </a:t>
            </a:r>
            <a:r>
              <a:rPr lang="en-US" dirty="0"/>
              <a:t>hemisphere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063-6FC1-404A-AA4F-948E6278491A}" type="slidenum">
              <a:rPr lang="en-US"/>
              <a:pPr/>
              <a:t>20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Unification of Spain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Divine </a:t>
            </a:r>
            <a:r>
              <a:rPr lang="en-US" dirty="0"/>
              <a:t>Right of Kings</a:t>
            </a:r>
          </a:p>
          <a:p>
            <a:pPr lvl="1"/>
            <a:r>
              <a:rPr lang="en-US" dirty="0"/>
              <a:t>Power comes from God</a:t>
            </a:r>
          </a:p>
          <a:p>
            <a:pPr lvl="1"/>
            <a:r>
              <a:rPr lang="en-US" dirty="0"/>
              <a:t>‘lieutenants of God’</a:t>
            </a:r>
          </a:p>
          <a:p>
            <a:r>
              <a:rPr lang="en-US" dirty="0"/>
              <a:t>Provides justification for monarchs to assume all power</a:t>
            </a:r>
          </a:p>
          <a:p>
            <a:r>
              <a:rPr lang="en-US" dirty="0"/>
              <a:t>Works in theory, not reality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342D-D800-47E0-82BE-3212C6549070}" type="slidenum">
              <a:rPr lang="en-US"/>
              <a:pPr/>
              <a:t>21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Statebuilding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Beginning of Absolutism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Philip II (1556 – 1598)</a:t>
            </a:r>
          </a:p>
          <a:p>
            <a:r>
              <a:rPr lang="en-US" sz="2400" dirty="0" smtClean="0"/>
              <a:t>Most </a:t>
            </a:r>
            <a:r>
              <a:rPr lang="en-US" sz="2400" dirty="0"/>
              <a:t>powerful monarch ever in </a:t>
            </a:r>
            <a:r>
              <a:rPr lang="en-US" sz="2400" dirty="0" smtClean="0"/>
              <a:t>Spain</a:t>
            </a:r>
          </a:p>
          <a:p>
            <a:r>
              <a:rPr lang="en-US" sz="2400" dirty="0" smtClean="0"/>
              <a:t>Global power</a:t>
            </a:r>
            <a:endParaRPr lang="en-US" sz="2400" dirty="0"/>
          </a:p>
          <a:p>
            <a:r>
              <a:rPr lang="en-US" sz="2400" dirty="0"/>
              <a:t>Will marry Mary </a:t>
            </a:r>
            <a:r>
              <a:rPr lang="en-US" sz="2400" dirty="0" smtClean="0"/>
              <a:t>Tudor of England</a:t>
            </a:r>
            <a:endParaRPr lang="en-US" sz="2400" dirty="0"/>
          </a:p>
          <a:p>
            <a:r>
              <a:rPr lang="en-US" sz="2400" dirty="0"/>
              <a:t>Madrid becomes capital</a:t>
            </a:r>
          </a:p>
          <a:p>
            <a:r>
              <a:rPr lang="en-US" sz="2400" dirty="0" smtClean="0"/>
              <a:t>Intolerant of religious </a:t>
            </a:r>
            <a:r>
              <a:rPr lang="en-US" sz="2400" dirty="0"/>
              <a:t>minorities</a:t>
            </a:r>
          </a:p>
          <a:p>
            <a:r>
              <a:rPr lang="en-US" sz="2400" dirty="0"/>
              <a:t>Spanish Armada is defeated by England</a:t>
            </a:r>
          </a:p>
          <a:p>
            <a:pPr lvl="1"/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0DD6-C2D3-4F73-978E-DC34B54450DC}" type="slidenum">
              <a:rPr lang="en-US"/>
              <a:pPr/>
              <a:t>22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Statebuilding</a:t>
            </a:r>
            <a:r>
              <a:rPr lang="en-US" dirty="0" smtClean="0"/>
              <a:t>: Absolute Spain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latin typeface="Arial Narrow" pitchFamily="34" charset="0"/>
              </a:rPr>
              <a:t>Cardinal Richelieu (under King Louis XIII, 1624-1642)</a:t>
            </a:r>
          </a:p>
          <a:p>
            <a:pPr lvl="1"/>
            <a:r>
              <a:rPr lang="en-US" sz="2600" dirty="0" smtClean="0">
                <a:latin typeface="Arial Narrow" pitchFamily="34" charset="0"/>
              </a:rPr>
              <a:t>Built bureaucracy to bolster royal power base</a:t>
            </a:r>
          </a:p>
          <a:p>
            <a:pPr>
              <a:buNone/>
            </a:pPr>
            <a:r>
              <a:rPr lang="en-US" sz="2600" b="1" dirty="0" smtClean="0">
                <a:latin typeface="Arial Narrow" pitchFamily="34" charset="0"/>
              </a:rPr>
              <a:t>Louis XIV 1643-1715</a:t>
            </a:r>
          </a:p>
          <a:p>
            <a:r>
              <a:rPr lang="en-US" sz="2600" b="1" dirty="0" smtClean="0">
                <a:latin typeface="Arial Narrow" pitchFamily="34" charset="0"/>
              </a:rPr>
              <a:t>Versailles</a:t>
            </a:r>
          </a:p>
          <a:p>
            <a:r>
              <a:rPr lang="en-US" sz="2600" dirty="0" smtClean="0">
                <a:latin typeface="Arial Narrow" pitchFamily="34" charset="0"/>
              </a:rPr>
              <a:t>Crown vs. nobility</a:t>
            </a:r>
          </a:p>
          <a:p>
            <a:r>
              <a:rPr lang="en-US" sz="2600" dirty="0" smtClean="0">
                <a:latin typeface="Arial Narrow" pitchFamily="34" charset="0"/>
              </a:rPr>
              <a:t>Builds standing army</a:t>
            </a:r>
          </a:p>
          <a:p>
            <a:r>
              <a:rPr lang="en-US" sz="2600" dirty="0" smtClean="0">
                <a:latin typeface="Arial Narrow" pitchFamily="34" charset="0"/>
              </a:rPr>
              <a:t>Fights costly wars</a:t>
            </a:r>
          </a:p>
          <a:p>
            <a:r>
              <a:rPr lang="en-US" sz="2600" dirty="0" smtClean="0">
                <a:latin typeface="Arial Narrow" pitchFamily="34" charset="0"/>
              </a:rPr>
              <a:t>Implemented new taxes</a:t>
            </a:r>
          </a:p>
          <a:p>
            <a:r>
              <a:rPr lang="en-US" sz="2600" dirty="0" smtClean="0">
                <a:latin typeface="Arial Narrow" pitchFamily="34" charset="0"/>
              </a:rPr>
              <a:t>Repeals Edict of Nantes</a:t>
            </a:r>
          </a:p>
          <a:p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4A18-A6D1-4409-86B5-94DC9ADD4350}" type="slidenum">
              <a:rPr lang="en-US"/>
              <a:pPr/>
              <a:t>23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/>
              <a:t>Statebuilding</a:t>
            </a:r>
            <a:r>
              <a:rPr lang="en-US" sz="3600" dirty="0" smtClean="0"/>
              <a:t>: France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influence from Byzantines</a:t>
            </a:r>
          </a:p>
          <a:p>
            <a:r>
              <a:rPr lang="en-US" dirty="0" smtClean="0"/>
              <a:t>Paid tribute to Mongols until 1450s</a:t>
            </a:r>
          </a:p>
          <a:p>
            <a:r>
              <a:rPr lang="en-US" dirty="0" smtClean="0"/>
              <a:t>Moscow princes began building a powerful state</a:t>
            </a:r>
          </a:p>
          <a:p>
            <a:r>
              <a:rPr lang="en-US" dirty="0" smtClean="0"/>
              <a:t>Moscow “Third Rome”</a:t>
            </a:r>
          </a:p>
          <a:p>
            <a:pPr>
              <a:buNone/>
            </a:pPr>
            <a:r>
              <a:rPr lang="en-US" b="1" dirty="0" smtClean="0"/>
              <a:t>Romanov Dynasty </a:t>
            </a:r>
          </a:p>
          <a:p>
            <a:pPr>
              <a:buNone/>
            </a:pPr>
            <a:r>
              <a:rPr lang="en-US" b="1" dirty="0" smtClean="0"/>
              <a:t>(1613-1917)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AAA8-2FFB-4AC1-887E-D462BAC84AFC}" type="slidenum">
              <a:rPr lang="en-US"/>
              <a:pPr/>
              <a:t>24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Statebuilding</a:t>
            </a:r>
            <a:r>
              <a:rPr lang="en-US" dirty="0" smtClean="0"/>
              <a:t>: Russia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400" b="1" dirty="0" smtClean="0"/>
              <a:t>Peter I “the Great,”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dirty="0" smtClean="0"/>
              <a:t>r. 1682-1725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Worked </a:t>
            </a:r>
            <a:r>
              <a:rPr lang="en-US" sz="2400" dirty="0"/>
              <a:t>to modernize </a:t>
            </a:r>
            <a:r>
              <a:rPr lang="en-US" sz="2400" dirty="0" smtClean="0"/>
              <a:t>on </a:t>
            </a:r>
            <a:r>
              <a:rPr lang="en-US" sz="2400" dirty="0"/>
              <a:t>western European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Developed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modern army and navy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reformed bureaucracy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Placed church under state control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Imposes heavy tax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Built </a:t>
            </a:r>
            <a:r>
              <a:rPr lang="en-US" sz="2400" dirty="0"/>
              <a:t>new capital at St. </a:t>
            </a:r>
            <a:r>
              <a:rPr lang="en-US" sz="2400" dirty="0" smtClean="0"/>
              <a:t>Petersburg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Expanded territory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/>
              <a:t>Catherine II “the Great”, r. 1762-1796</a:t>
            </a:r>
            <a:endParaRPr lang="en-US" sz="2400" dirty="0"/>
          </a:p>
          <a:p>
            <a:r>
              <a:rPr lang="en-US" sz="2400" dirty="0"/>
              <a:t>Huge military expansion</a:t>
            </a:r>
          </a:p>
          <a:p>
            <a:pPr lvl="1"/>
            <a:r>
              <a:rPr lang="en-US" dirty="0"/>
              <a:t>Partitions of Poland, 1772-1797</a:t>
            </a:r>
          </a:p>
          <a:p>
            <a:r>
              <a:rPr lang="en-US" sz="2400" dirty="0"/>
              <a:t>Social reforms at first, but ended with peasant rebellion</a:t>
            </a:r>
          </a:p>
          <a:p>
            <a:r>
              <a:rPr lang="en-US" sz="2400" dirty="0"/>
              <a:t>Known for her many affairs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9F0C-2D40-4AB3-A712-0D9E732F44E3}" type="slidenum">
              <a:rPr lang="en-US"/>
              <a:pPr/>
              <a:t>25</a:t>
            </a:fld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err="1" smtClean="0"/>
              <a:t>Statebuilding</a:t>
            </a:r>
            <a:r>
              <a:rPr lang="en-US" sz="4000" dirty="0" smtClean="0"/>
              <a:t>: Russia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takeover </a:t>
            </a:r>
            <a:r>
              <a:rPr lang="en-US" dirty="0"/>
              <a:t>khanates, 16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Criminals, prisoners of war exiled to Siberia</a:t>
            </a:r>
          </a:p>
          <a:p>
            <a:r>
              <a:rPr lang="en-US" dirty="0"/>
              <a:t>Trading posts develop</a:t>
            </a:r>
          </a:p>
          <a:p>
            <a:r>
              <a:rPr lang="en-US" dirty="0"/>
              <a:t>Russian population expands dramatically</a:t>
            </a:r>
          </a:p>
          <a:p>
            <a:pPr lvl="1"/>
            <a:r>
              <a:rPr lang="en-US" dirty="0"/>
              <a:t>1763: 420,000 Russians in Siberia, outnumber indigenous peoples 2:1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72FA-BD68-4298-9D4E-916D7191103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Russian </a:t>
            </a:r>
            <a:r>
              <a:rPr lang="en-US" dirty="0"/>
              <a:t>Expansion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Hapsburg family</a:t>
            </a:r>
          </a:p>
          <a:p>
            <a:r>
              <a:rPr lang="en-US" dirty="0" smtClean="0"/>
              <a:t>HRE is weakened by 30 years War</a:t>
            </a:r>
          </a:p>
          <a:p>
            <a:r>
              <a:rPr lang="en-US" dirty="0" smtClean="0"/>
              <a:t>Created permanent standing army</a:t>
            </a:r>
          </a:p>
          <a:p>
            <a:pPr>
              <a:buNone/>
            </a:pPr>
            <a:r>
              <a:rPr lang="en-US" b="1" dirty="0" smtClean="0"/>
              <a:t>Maria Theresa</a:t>
            </a:r>
          </a:p>
          <a:p>
            <a:pPr>
              <a:buNone/>
            </a:pPr>
            <a:r>
              <a:rPr lang="en-US" dirty="0" smtClean="0"/>
              <a:t>(r.1740-1780)</a:t>
            </a:r>
          </a:p>
          <a:p>
            <a:r>
              <a:rPr lang="en-US" dirty="0" smtClean="0"/>
              <a:t>Improve bureaucracy</a:t>
            </a:r>
          </a:p>
          <a:p>
            <a:r>
              <a:rPr lang="en-US" dirty="0" smtClean="0"/>
              <a:t>Abolishes serfdom in crown lands</a:t>
            </a:r>
          </a:p>
          <a:p>
            <a:r>
              <a:rPr lang="en-US" dirty="0" smtClean="0"/>
              <a:t>Improves tax collection</a:t>
            </a:r>
          </a:p>
          <a:p>
            <a:r>
              <a:rPr lang="en-US" dirty="0" smtClean="0"/>
              <a:t>Diverse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A56-AF9E-4608-8B9E-A9499FA00870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Austria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Hohenzollern family</a:t>
            </a:r>
          </a:p>
          <a:p>
            <a:r>
              <a:rPr lang="en-US" dirty="0" smtClean="0"/>
              <a:t>Gains independence from HRE in 1701</a:t>
            </a:r>
          </a:p>
          <a:p>
            <a:r>
              <a:rPr lang="en-US" dirty="0" smtClean="0"/>
              <a:t>standing army</a:t>
            </a:r>
          </a:p>
          <a:p>
            <a:r>
              <a:rPr lang="en-US" dirty="0" smtClean="0"/>
              <a:t>Crown vs. representative body</a:t>
            </a:r>
          </a:p>
          <a:p>
            <a:pPr>
              <a:buNone/>
            </a:pPr>
            <a:r>
              <a:rPr lang="en-US" b="1" dirty="0" smtClean="0"/>
              <a:t>Frederick the Great</a:t>
            </a:r>
          </a:p>
          <a:p>
            <a:pPr>
              <a:buNone/>
            </a:pPr>
            <a:r>
              <a:rPr lang="en-US" dirty="0" smtClean="0"/>
              <a:t>r. 1756 - 1786</a:t>
            </a:r>
          </a:p>
          <a:p>
            <a:r>
              <a:rPr lang="en-US" dirty="0" smtClean="0"/>
              <a:t>Built up industry</a:t>
            </a:r>
          </a:p>
          <a:p>
            <a:r>
              <a:rPr lang="en-US" dirty="0" smtClean="0"/>
              <a:t>Religiously tolerant</a:t>
            </a:r>
          </a:p>
          <a:p>
            <a:r>
              <a:rPr lang="en-US" dirty="0" smtClean="0"/>
              <a:t>Expanded territory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A56-AF9E-4608-8B9E-A9499FA00870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Statebuilding</a:t>
            </a:r>
            <a:r>
              <a:rPr lang="en-US" dirty="0" smtClean="0"/>
              <a:t>: Prussia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600"/>
              <a:t/>
            </a:r>
            <a:br>
              <a:rPr lang="en-US" sz="4600"/>
            </a:br>
            <a:r>
              <a:rPr lang="en-US" sz="4600"/>
              <a:t>Exploration, Transoceanic Encounters and Global Connections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657E1B7-1169-4BD5-917D-023C7BEECB71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Forms were in art, architecture, writing</a:t>
            </a:r>
          </a:p>
          <a:p>
            <a:r>
              <a:rPr lang="en-US" dirty="0" smtClean="0"/>
              <a:t>Spread to Northern Europe</a:t>
            </a:r>
          </a:p>
          <a:p>
            <a:r>
              <a:rPr lang="en-US" dirty="0" smtClean="0"/>
              <a:t>Flourished in England during the Elizabethan Age</a:t>
            </a:r>
          </a:p>
          <a:p>
            <a:pPr lvl="1"/>
            <a:r>
              <a:rPr lang="en-US" sz="2800" b="1" dirty="0" smtClean="0"/>
              <a:t>William Shakespeare </a:t>
            </a:r>
          </a:p>
          <a:p>
            <a:r>
              <a:rPr lang="en-US" dirty="0" smtClean="0"/>
              <a:t>Printing press </a:t>
            </a:r>
          </a:p>
          <a:p>
            <a:pPr lvl="1"/>
            <a:r>
              <a:rPr lang="en-US" sz="2800" dirty="0" smtClean="0"/>
              <a:t>Invented by </a:t>
            </a:r>
            <a:r>
              <a:rPr lang="en-US" sz="2800" b="1" dirty="0" smtClean="0"/>
              <a:t>Johann Gutenberg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61CE-EDFA-4D23-961A-1277C1DB5549}" type="slidenum">
              <a:rPr lang="en-US"/>
              <a:pPr/>
              <a:t>3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Renaissance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Revival of trade networks </a:t>
            </a:r>
            <a:r>
              <a:rPr lang="en-US" dirty="0" smtClean="0"/>
              <a:t>from </a:t>
            </a:r>
            <a:r>
              <a:rPr lang="en-US" dirty="0"/>
              <a:t>the plague</a:t>
            </a:r>
          </a:p>
          <a:p>
            <a:r>
              <a:rPr lang="en-US" dirty="0"/>
              <a:t>China </a:t>
            </a:r>
            <a:r>
              <a:rPr lang="en-US" dirty="0" smtClean="0"/>
              <a:t>&amp; western </a:t>
            </a:r>
            <a:r>
              <a:rPr lang="en-US" dirty="0"/>
              <a:t>Europe were most </a:t>
            </a:r>
            <a:r>
              <a:rPr lang="en-US" dirty="0" smtClean="0"/>
              <a:t>active</a:t>
            </a:r>
          </a:p>
          <a:p>
            <a:pPr>
              <a:buNone/>
            </a:pPr>
            <a:r>
              <a:rPr lang="en-US" u="sng" dirty="0" smtClean="0"/>
              <a:t>Motives</a:t>
            </a:r>
            <a:endParaRPr lang="en-US" u="sng" dirty="0"/>
          </a:p>
          <a:p>
            <a:r>
              <a:rPr lang="en-US" dirty="0"/>
              <a:t>China </a:t>
            </a:r>
            <a:endParaRPr lang="en-US" dirty="0" smtClean="0"/>
          </a:p>
          <a:p>
            <a:pPr lvl="1"/>
            <a:r>
              <a:rPr lang="en-US" dirty="0" smtClean="0"/>
              <a:t>Diplomacy and reputation</a:t>
            </a:r>
          </a:p>
          <a:p>
            <a:r>
              <a:rPr lang="en-US" dirty="0" smtClean="0"/>
              <a:t>Europeans</a:t>
            </a:r>
          </a:p>
          <a:p>
            <a:pPr lvl="1"/>
            <a:r>
              <a:rPr lang="en-US" dirty="0" smtClean="0"/>
              <a:t>Roman Catholicism and profit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0EAC-F82D-4D56-A70A-A82FB27DEF7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Maritime routes to Asia</a:t>
            </a:r>
          </a:p>
          <a:p>
            <a:pPr lvl="1"/>
            <a:r>
              <a:rPr lang="en-US" sz="2600" dirty="0"/>
              <a:t>Spices, silk, porcelain</a:t>
            </a:r>
          </a:p>
          <a:p>
            <a:r>
              <a:rPr lang="en-US" sz="2600" dirty="0"/>
              <a:t>Silk roads more dangerous since spread of Bubonic Plague</a:t>
            </a:r>
          </a:p>
          <a:p>
            <a:r>
              <a:rPr lang="en-US" sz="2600" dirty="0"/>
              <a:t>Indian pepper, Chinese ginger essential to diet of European wealthy classes</a:t>
            </a:r>
          </a:p>
          <a:p>
            <a:r>
              <a:rPr lang="en-US" sz="2600" dirty="0"/>
              <a:t>African gold, ivory, slaves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Chinese rudder introduced in 12</a:t>
            </a:r>
            <a:r>
              <a:rPr lang="en-US" sz="2600" baseline="30000" dirty="0"/>
              <a:t>th</a:t>
            </a:r>
            <a:r>
              <a:rPr lang="en-US" sz="2600" dirty="0"/>
              <a:t> century</a:t>
            </a:r>
          </a:p>
          <a:p>
            <a:r>
              <a:rPr lang="en-US" sz="2600" dirty="0"/>
              <a:t>Square sails replaced by triangular lateen sales</a:t>
            </a:r>
          </a:p>
          <a:p>
            <a:r>
              <a:rPr lang="en-US" sz="2600" dirty="0" smtClean="0"/>
              <a:t>Able to determine latitude and direction</a:t>
            </a:r>
            <a:endParaRPr lang="en-US" sz="2600" dirty="0"/>
          </a:p>
          <a:p>
            <a:r>
              <a:rPr lang="en-US" sz="2600" dirty="0"/>
              <a:t>Knowledge of winds, </a:t>
            </a:r>
            <a:r>
              <a:rPr lang="en-US" sz="2600" dirty="0" smtClean="0"/>
              <a:t>currents</a:t>
            </a:r>
            <a:endParaRPr lang="en-US" sz="26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324B-1D5B-40BE-B346-1B05CC4B869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Technology of Exploration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en-US" sz="2600" b="1" dirty="0" err="1" smtClean="0"/>
              <a:t>Zheng</a:t>
            </a:r>
            <a:r>
              <a:rPr lang="en-US" sz="2600" b="1" dirty="0" smtClean="0"/>
              <a:t> He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Financed by Ming Dynasty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Fleet consisted of 317 ships, 28,000 troops</a:t>
            </a:r>
          </a:p>
          <a:p>
            <a:r>
              <a:rPr lang="en-US" sz="2400" dirty="0" smtClean="0"/>
              <a:t>Seven </a:t>
            </a:r>
            <a:r>
              <a:rPr lang="en-US" sz="2400" dirty="0"/>
              <a:t>Expeditions from 1405-33</a:t>
            </a:r>
          </a:p>
          <a:p>
            <a:r>
              <a:rPr lang="en-US" sz="2400" dirty="0"/>
              <a:t>Traveled all the way to Africa</a:t>
            </a:r>
          </a:p>
          <a:p>
            <a:r>
              <a:rPr lang="en-US" sz="2400" dirty="0" smtClean="0"/>
              <a:t>Brought </a:t>
            </a:r>
            <a:r>
              <a:rPr lang="en-US" sz="2400" dirty="0"/>
              <a:t>back envoys to pay </a:t>
            </a:r>
            <a:r>
              <a:rPr lang="en-US" sz="2400" dirty="0" smtClean="0"/>
              <a:t>respects to Ming</a:t>
            </a:r>
            <a:endParaRPr lang="en-US" sz="2400" dirty="0"/>
          </a:p>
          <a:p>
            <a:r>
              <a:rPr lang="en-US" sz="2400" dirty="0"/>
              <a:t>Ming abruptly end finance and support of expeditions</a:t>
            </a:r>
          </a:p>
          <a:p>
            <a:pPr lvl="1"/>
            <a:endParaRPr lang="en-US" sz="22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0ADA-F1FA-4578-9357-FA5D0EABD18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portugal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spain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Long tradition of mariners</a:t>
            </a:r>
          </a:p>
          <a:p>
            <a:r>
              <a:rPr lang="en-US" sz="2000" b="1" dirty="0" smtClean="0"/>
              <a:t>Prince Henry the Navigator  (1394-1460)</a:t>
            </a:r>
          </a:p>
          <a:p>
            <a:pPr lvl="1"/>
            <a:r>
              <a:rPr lang="en-US" b="1" dirty="0" smtClean="0"/>
              <a:t>Promoted exploration</a:t>
            </a:r>
            <a:endParaRPr lang="en-US" b="1" dirty="0"/>
          </a:p>
          <a:p>
            <a:r>
              <a:rPr lang="en-US" sz="2000" b="1" dirty="0" smtClean="0"/>
              <a:t>Island colonization</a:t>
            </a:r>
            <a:endParaRPr lang="en-US" sz="2000" b="1" dirty="0"/>
          </a:p>
          <a:p>
            <a:r>
              <a:rPr lang="en-US" sz="2000" b="1" dirty="0" smtClean="0"/>
              <a:t>Began planting sugarcane</a:t>
            </a:r>
          </a:p>
          <a:p>
            <a:r>
              <a:rPr lang="en-US" sz="2000" b="1" dirty="0" smtClean="0"/>
              <a:t>traded with Africa, guns, textiles, manufactured goods for gold and slaves</a:t>
            </a:r>
          </a:p>
          <a:p>
            <a:r>
              <a:rPr lang="en-US" sz="2000" b="1" dirty="0" smtClean="0"/>
              <a:t>Others follow</a:t>
            </a:r>
          </a:p>
          <a:p>
            <a:pPr lvl="1"/>
            <a:r>
              <a:rPr lang="en-US" b="1" dirty="0" smtClean="0"/>
              <a:t>Dias, de Gama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quarter" idx="4"/>
          </p:nvPr>
        </p:nvSpPr>
        <p:spPr>
          <a:xfrm>
            <a:off x="4648200" y="1447800"/>
            <a:ext cx="4041775" cy="3941763"/>
          </a:xfrm>
        </p:spPr>
        <p:txBody>
          <a:bodyPr>
            <a:normAutofit/>
          </a:bodyPr>
          <a:lstStyle/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031E-1631-4198-8E21-20E4B3349D1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4555177" y="1447800"/>
            <a:ext cx="419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Christopher Columbus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(1451-1506)</a:t>
            </a:r>
          </a:p>
          <a:p>
            <a:r>
              <a:rPr lang="en-US" sz="2000" b="1" dirty="0">
                <a:latin typeface="+mn-lt"/>
              </a:rPr>
              <a:t>Sell west for Asian markets</a:t>
            </a:r>
          </a:p>
          <a:p>
            <a:pPr lvl="1"/>
            <a:r>
              <a:rPr lang="en-US" sz="2000" b="1" dirty="0">
                <a:latin typeface="+mn-lt"/>
              </a:rPr>
              <a:t>Estimated Japan approximately 2,500 miles west of Canaries </a:t>
            </a:r>
          </a:p>
          <a:p>
            <a:pPr lvl="1"/>
            <a:r>
              <a:rPr lang="en-US" sz="2000" b="1" dirty="0">
                <a:latin typeface="+mn-lt"/>
              </a:rPr>
              <a:t>actually 10,000 miles</a:t>
            </a:r>
          </a:p>
          <a:p>
            <a:r>
              <a:rPr lang="en-US" sz="2000" b="1" dirty="0">
                <a:latin typeface="+mn-lt"/>
              </a:rPr>
              <a:t>Fernando and Isabel of Spain underwrite voyage</a:t>
            </a:r>
          </a:p>
          <a:p>
            <a:r>
              <a:rPr lang="en-US" sz="2000" b="1" dirty="0">
                <a:latin typeface="+mn-lt"/>
              </a:rPr>
              <a:t>Discovers Bahamas, Cuba</a:t>
            </a:r>
          </a:p>
          <a:p>
            <a:r>
              <a:rPr lang="en-US" sz="2000" b="1" dirty="0">
                <a:latin typeface="+mn-lt"/>
              </a:rPr>
              <a:t>Other nations will follow his lead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Balboa</a:t>
            </a:r>
            <a:r>
              <a:rPr lang="en-US" sz="2400" dirty="0" smtClean="0"/>
              <a:t> </a:t>
            </a:r>
            <a:r>
              <a:rPr lang="en-US" sz="2400" dirty="0"/>
              <a:t>finds Pacific Ocean while searching for gold in Panama, 1513</a:t>
            </a:r>
          </a:p>
          <a:p>
            <a:r>
              <a:rPr lang="en-US" sz="2400" b="1" dirty="0" smtClean="0"/>
              <a:t>Ferdinand </a:t>
            </a:r>
            <a:r>
              <a:rPr lang="en-US" sz="2400" b="1" dirty="0"/>
              <a:t>Magellan </a:t>
            </a:r>
            <a:r>
              <a:rPr lang="en-US" sz="2400" dirty="0"/>
              <a:t>(1480-1521) </a:t>
            </a:r>
            <a:r>
              <a:rPr lang="en-US" sz="2400" dirty="0" smtClean="0"/>
              <a:t>circumnavigate </a:t>
            </a:r>
            <a:r>
              <a:rPr lang="en-US" sz="2400" dirty="0"/>
              <a:t>globe in </a:t>
            </a:r>
            <a:r>
              <a:rPr lang="en-US" sz="2400" dirty="0" smtClean="0"/>
              <a:t>1519-1522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Spanish build Philippines-Mexico trade route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English, Russians look for Northwest Passage to Asia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Sir Frances Drake </a:t>
            </a:r>
            <a:r>
              <a:rPr lang="en-US" sz="2400" dirty="0" smtClean="0"/>
              <a:t>(England) explores west coast of North America</a:t>
            </a:r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Vitus</a:t>
            </a:r>
            <a:r>
              <a:rPr lang="en-US" sz="2400" b="1" dirty="0" smtClean="0"/>
              <a:t> Bering </a:t>
            </a:r>
            <a:r>
              <a:rPr lang="en-US" sz="2400" dirty="0" smtClean="0"/>
              <a:t>(Russia) sails through Bering Strait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James Cook </a:t>
            </a:r>
            <a:r>
              <a:rPr lang="en-US" sz="2400" dirty="0" smtClean="0"/>
              <a:t>(England) explores southern Pacific</a:t>
            </a:r>
          </a:p>
          <a:p>
            <a:endParaRPr lang="en-US" sz="2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504A-F5A1-4A36-9C2C-D62BA25EF66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Europe: Additional Voyages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Portuguese first to set up trading posts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charge taxes; </a:t>
            </a:r>
            <a:r>
              <a:rPr lang="en-US" sz="2800" dirty="0"/>
              <a:t>declines at end of 1500s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English concentrate on Indian </a:t>
            </a:r>
            <a:r>
              <a:rPr lang="en-US" sz="2800" dirty="0" smtClean="0"/>
              <a:t>trade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Establish East India Company (EIC)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First corporation in world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Dutch in Cape Town, </a:t>
            </a:r>
            <a:r>
              <a:rPr lang="en-US" sz="2800" dirty="0" smtClean="0"/>
              <a:t>SE Asia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Establish United East India Company (VOC)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Claim Indonesia for spice trade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Spain claims the Philippines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Chinese silk sent to Mexico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7D5C-4153-4CA1-9E15-CA669E422AF8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err="1" smtClean="0"/>
              <a:t>Statebuilding</a:t>
            </a:r>
            <a:r>
              <a:rPr lang="en-US" sz="3800" dirty="0" smtClean="0"/>
              <a:t>: </a:t>
            </a:r>
            <a:r>
              <a:rPr lang="en-US" sz="3800" dirty="0" err="1" smtClean="0"/>
              <a:t>Commerical</a:t>
            </a:r>
            <a:r>
              <a:rPr lang="en-US" sz="3800" dirty="0" smtClean="0"/>
              <a:t> Empires</a:t>
            </a:r>
            <a:endParaRPr lang="en-US" sz="3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ben57549_23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7FD1-E0C5-4C2C-BAAA-DE95E55C0B10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solidFill>
                  <a:schemeClr val="tx1"/>
                </a:solidFill>
              </a:rPr>
              <a:t>European trading </a:t>
            </a:r>
            <a:r>
              <a:rPr lang="en-US" sz="3800" dirty="0" smtClean="0">
                <a:solidFill>
                  <a:schemeClr val="tx1"/>
                </a:solidFill>
              </a:rPr>
              <a:t>posts in </a:t>
            </a:r>
            <a:r>
              <a:rPr lang="en-US" sz="3800" dirty="0" err="1" smtClean="0">
                <a:solidFill>
                  <a:schemeClr val="tx1"/>
                </a:solidFill>
              </a:rPr>
              <a:t>Euraisa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9DF15-2427-4C54-A3AD-D28AAB6BADE9}" type="slidenum">
              <a:rPr lang="en-US"/>
              <a:pPr/>
              <a:t>37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 Conquistadors</a:t>
            </a: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err="1" smtClean="0"/>
              <a:t>Hernán</a:t>
            </a:r>
            <a:r>
              <a:rPr lang="en-US" dirty="0" smtClean="0"/>
              <a:t> </a:t>
            </a:r>
            <a:r>
              <a:rPr lang="en-US" dirty="0"/>
              <a:t>Cortés </a:t>
            </a:r>
            <a:r>
              <a:rPr lang="en-US" dirty="0" smtClean="0"/>
              <a:t> - Mexico</a:t>
            </a:r>
            <a:endParaRPr lang="en-US" dirty="0"/>
          </a:p>
          <a:p>
            <a:pPr lvl="1"/>
            <a:r>
              <a:rPr lang="en-US" sz="2600" dirty="0"/>
              <a:t>Conquers Aztecs</a:t>
            </a:r>
          </a:p>
          <a:p>
            <a:pPr lvl="1"/>
            <a:r>
              <a:rPr lang="en-US" sz="2600" dirty="0"/>
              <a:t>Smallpox destroys besieged Tenochtitlan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Francisco </a:t>
            </a:r>
            <a:r>
              <a:rPr lang="en-US" dirty="0" smtClean="0"/>
              <a:t>Pizarro - Peru</a:t>
            </a:r>
            <a:endParaRPr lang="en-US" dirty="0"/>
          </a:p>
          <a:p>
            <a:pPr lvl="1"/>
            <a:r>
              <a:rPr lang="en-US" sz="2600" dirty="0"/>
              <a:t>Calls conference of warring Inca rulers, massacres them all</a:t>
            </a:r>
          </a:p>
          <a:p>
            <a:pPr lvl="1"/>
            <a:r>
              <a:rPr lang="en-US" sz="2600" dirty="0"/>
              <a:t>Captures king, empire falls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Spanish have forts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Permanent colonies in North America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France: Nova Scotia (1604), Quebec (1608)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England: Jamestown (</a:t>
            </a:r>
            <a:r>
              <a:rPr lang="en-US" sz="3600" dirty="0" smtClean="0"/>
              <a:t>1607)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 </a:t>
            </a:r>
            <a:r>
              <a:rPr lang="en-US" sz="3600" dirty="0"/>
              <a:t>Massachusetts Bay Colony (1630)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Netherlands: New Amsterdam (1623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09D-98FC-4DB6-96C6-E244BCB406DA}" type="slidenum">
              <a:rPr lang="en-US"/>
              <a:pPr/>
              <a:t>38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 America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D134-FBDE-4068-9FC0-C2BAC7643CD8}" type="slidenum">
              <a:rPr lang="en-US"/>
              <a:pPr/>
              <a:t>39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>
                <a:solidFill>
                  <a:schemeClr val="tx1"/>
                </a:solidFill>
              </a:rPr>
              <a:t>European empires and colonies in the Americas about 1700</a:t>
            </a:r>
          </a:p>
        </p:txBody>
      </p:sp>
      <p:pic>
        <p:nvPicPr>
          <p:cNvPr id="8199" name="Picture 7" descr="ben57549_25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Reforming the Church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7B25380-DDB3-4465-AFD8-0E952FDBE7FB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Commercial </a:t>
            </a:r>
            <a:r>
              <a:rPr lang="en-US" sz="2600" dirty="0"/>
              <a:t>rivalries between empires at sea</a:t>
            </a:r>
          </a:p>
          <a:p>
            <a:r>
              <a:rPr lang="en-US" sz="2600" dirty="0"/>
              <a:t>Global conflict </a:t>
            </a:r>
            <a:r>
              <a:rPr lang="en-US" sz="2600" dirty="0" smtClean="0"/>
              <a:t>erupts</a:t>
            </a:r>
          </a:p>
          <a:p>
            <a:r>
              <a:rPr lang="en-US" sz="2400" b="1" dirty="0" smtClean="0"/>
              <a:t>The Seven Years’ War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(1756-1763)</a:t>
            </a:r>
            <a:endParaRPr lang="en-US" sz="2600" dirty="0"/>
          </a:p>
          <a:p>
            <a:r>
              <a:rPr lang="en-US" sz="2600" dirty="0" smtClean="0"/>
              <a:t>British </a:t>
            </a:r>
            <a:r>
              <a:rPr lang="en-US" sz="2600" dirty="0"/>
              <a:t>emerge victorious, establish primacy in India, Canada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702B-8FE2-4F79-8DC7-D6FFA3E0035C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Statebuilding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Commerical</a:t>
            </a:r>
            <a:r>
              <a:rPr lang="en-US" dirty="0" smtClean="0"/>
              <a:t> Competition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Global </a:t>
            </a:r>
            <a:r>
              <a:rPr lang="en-US" sz="2400" dirty="0"/>
              <a:t>diffusion:</a:t>
            </a:r>
          </a:p>
          <a:p>
            <a:pPr lvl="1"/>
            <a:r>
              <a:rPr lang="en-US" dirty="0"/>
              <a:t>Plants and crops</a:t>
            </a:r>
          </a:p>
          <a:p>
            <a:pPr lvl="1"/>
            <a:r>
              <a:rPr lang="en-US" dirty="0"/>
              <a:t>Animals</a:t>
            </a:r>
          </a:p>
          <a:p>
            <a:pPr lvl="1"/>
            <a:r>
              <a:rPr lang="en-US" dirty="0"/>
              <a:t>Human populations</a:t>
            </a:r>
          </a:p>
          <a:p>
            <a:pPr lvl="1"/>
            <a:r>
              <a:rPr lang="en-US" dirty="0" smtClean="0"/>
              <a:t>Disease</a:t>
            </a:r>
          </a:p>
          <a:p>
            <a:pPr lvl="2"/>
            <a:r>
              <a:rPr lang="en-US" dirty="0" smtClean="0"/>
              <a:t>Smallpox</a:t>
            </a:r>
            <a:endParaRPr lang="en-US" dirty="0"/>
          </a:p>
          <a:p>
            <a:r>
              <a:rPr lang="en-US" sz="2400" dirty="0" smtClean="0"/>
              <a:t>Permanently </a:t>
            </a:r>
            <a:r>
              <a:rPr lang="en-US" sz="2400" dirty="0"/>
              <a:t>alters human geography, natural environment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9087-B507-46CC-974B-5F697AF4220F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Columbian Exchange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dirty="0"/>
              <a:t>Rapidly growing population due to Columbian Exchange</a:t>
            </a:r>
          </a:p>
          <a:p>
            <a:pPr lvl="1"/>
            <a:r>
              <a:rPr lang="en-US" sz="2600" b="1" dirty="0"/>
              <a:t>Improved nutrition</a:t>
            </a:r>
          </a:p>
          <a:p>
            <a:pPr lvl="2"/>
            <a:r>
              <a:rPr lang="en-US" sz="2600" b="1" dirty="0"/>
              <a:t>Role of the potato </a:t>
            </a:r>
          </a:p>
          <a:p>
            <a:pPr lvl="2"/>
            <a:r>
              <a:rPr lang="en-US" sz="2600" b="1" dirty="0"/>
              <a:t>Replaces bread as staple of diet</a:t>
            </a:r>
          </a:p>
          <a:p>
            <a:pPr lvl="1"/>
            <a:r>
              <a:rPr lang="en-US" sz="2600" b="1" dirty="0"/>
              <a:t>Epidemic disease becomes insignificant for overall population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2C91-A2CB-430E-9BF1-6F4CF5E81155}" type="slidenum">
              <a:rPr lang="en-US"/>
              <a:pPr/>
              <a:t>42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Population Growth and Urbanization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5B7B-5ED3-48F4-AB90-A44411628727}" type="slidenum">
              <a:rPr lang="en-US"/>
              <a:pPr/>
              <a:t>43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Triangular Trade</a:t>
            </a:r>
            <a:endParaRPr lang="en-US" dirty="0"/>
          </a:p>
        </p:txBody>
      </p:sp>
      <p:pic>
        <p:nvPicPr>
          <p:cNvPr id="10247" name="Picture 7" descr="ben57549_26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Scientific Revolution and the Enlightenment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899BA7C-77FD-47E9-BC05-656B861902DA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Existing Theory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geocentric universe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Reliance </a:t>
            </a:r>
            <a:r>
              <a:rPr lang="en-US" sz="2400" dirty="0"/>
              <a:t>on 2</a:t>
            </a:r>
            <a:r>
              <a:rPr lang="en-US" sz="2400" baseline="30000" dirty="0"/>
              <a:t>nd</a:t>
            </a:r>
            <a:r>
              <a:rPr lang="en-US" sz="2400" dirty="0"/>
              <a:t>-century Greek scholar Claudius Ptolemy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Christians understand heaven as last sphere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/>
              <a:t>Nicholas Copernicus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breaks </a:t>
            </a:r>
            <a:r>
              <a:rPr lang="en-US" sz="2400" dirty="0"/>
              <a:t>theory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Notion of moving Earth challenges Christian doctrine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4FC8-17D2-41A0-AFFE-879873A5F621}" type="slidenum">
              <a:rPr lang="en-US"/>
              <a:pPr/>
              <a:t>45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Copernican Universe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71488"/>
          </a:xfrm>
          <a:prstGeom prst="rect">
            <a:avLst/>
          </a:prstGeom>
        </p:spPr>
        <p:txBody>
          <a:bodyPr/>
          <a:lstStyle/>
          <a:p>
            <a:fld id="{CAE12F1C-3ED5-4D42-B676-19542C3C66C9}" type="slidenum">
              <a:rPr lang="en-US"/>
              <a:pPr/>
              <a:t>46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New </a:t>
            </a:r>
            <a:r>
              <a:rPr lang="en-US" dirty="0" smtClean="0"/>
              <a:t>Worlds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Americas and Oceania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332F-F38A-46AB-99D2-7886C5C7D8A7}" type="slidenum">
              <a:rPr lang="en-US"/>
              <a:pPr/>
              <a:t>47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Spanish Caribbean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Columbus uses </a:t>
            </a:r>
            <a:r>
              <a:rPr lang="en-US" sz="2800" b="1" dirty="0"/>
              <a:t>Hispaniola</a:t>
            </a:r>
            <a:r>
              <a:rPr lang="en-US" sz="2800" dirty="0"/>
              <a:t> (Haiti-Dominican Republic) as base for trading with </a:t>
            </a:r>
            <a:r>
              <a:rPr lang="en-US" sz="2800" dirty="0" smtClean="0"/>
              <a:t>natives</a:t>
            </a:r>
            <a:endParaRPr lang="en-US" sz="2800" dirty="0"/>
          </a:p>
          <a:p>
            <a:r>
              <a:rPr lang="en-US" sz="2800" b="1" dirty="0" err="1"/>
              <a:t>Encomienda</a:t>
            </a:r>
            <a:r>
              <a:rPr lang="en-US" sz="2800" i="1" dirty="0"/>
              <a:t>: </a:t>
            </a:r>
            <a:r>
              <a:rPr lang="en-US" sz="2800" dirty="0"/>
              <a:t>Forced </a:t>
            </a:r>
            <a:r>
              <a:rPr lang="en-US" sz="2800" dirty="0" smtClean="0"/>
              <a:t>labor plantation system</a:t>
            </a:r>
            <a:endParaRPr lang="en-US" sz="2800" dirty="0"/>
          </a:p>
          <a:p>
            <a:r>
              <a:rPr lang="en-US" sz="2800" dirty="0"/>
              <a:t>Smallpox epidemics begin 1518</a:t>
            </a:r>
          </a:p>
          <a:p>
            <a:pPr lvl="1"/>
            <a:r>
              <a:rPr lang="en-US" sz="2800" dirty="0" smtClean="0"/>
              <a:t>Native society </a:t>
            </a:r>
            <a:r>
              <a:rPr lang="en-US" sz="2800" dirty="0"/>
              <a:t>disappears by middle of 16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r>
              <a:rPr lang="en-US" sz="2800" dirty="0"/>
              <a:t>new interest in exploiting Caribbean for </a:t>
            </a:r>
            <a:r>
              <a:rPr lang="en-US" sz="2800" b="1" dirty="0"/>
              <a:t>sugarcane production</a:t>
            </a:r>
          </a:p>
          <a:p>
            <a:pPr lvl="1"/>
            <a:r>
              <a:rPr lang="en-US" sz="2800" dirty="0"/>
              <a:t>Requires massive importation of slaves</a:t>
            </a:r>
            <a:endParaRPr lang="en-US" sz="2800" i="1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u="sng" dirty="0" smtClean="0"/>
              <a:t>Spanish</a:t>
            </a:r>
            <a:endParaRPr lang="en-US" b="1" dirty="0"/>
          </a:p>
          <a:p>
            <a:r>
              <a:rPr lang="en-US" dirty="0"/>
              <a:t>Royal backing and oversight</a:t>
            </a:r>
          </a:p>
          <a:p>
            <a:r>
              <a:rPr lang="en-US" dirty="0"/>
              <a:t>based in New Spain (Mexico) and New Castile (Peru)</a:t>
            </a:r>
          </a:p>
          <a:p>
            <a:pPr lvl="1"/>
            <a:r>
              <a:rPr lang="en-US" sz="2800" dirty="0"/>
              <a:t>Viceroys rule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b="1" u="sng" dirty="0"/>
              <a:t>French &amp; English</a:t>
            </a:r>
            <a:endParaRPr lang="en-US" b="1" dirty="0"/>
          </a:p>
          <a:p>
            <a:r>
              <a:rPr lang="en-US" dirty="0"/>
              <a:t>private merchants invest heavily in expansion of </a:t>
            </a:r>
            <a:r>
              <a:rPr lang="en-US" dirty="0" smtClean="0"/>
              <a:t>colonies</a:t>
            </a:r>
          </a:p>
          <a:p>
            <a:r>
              <a:rPr lang="en-US" dirty="0" smtClean="0"/>
              <a:t>settler-cultivators displaced natives from traditional lands</a:t>
            </a:r>
            <a:endParaRPr lang="en-US" dirty="0"/>
          </a:p>
          <a:p>
            <a:r>
              <a:rPr lang="en-US" dirty="0"/>
              <a:t>self-government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D883-0107-4E7A-B67D-56AE14953C24}" type="slidenum">
              <a:rPr lang="en-US"/>
              <a:pPr/>
              <a:t>48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Colonial Administration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Europeans </a:t>
            </a:r>
            <a:r>
              <a:rPr lang="en-US" dirty="0"/>
              <a:t>arrive </a:t>
            </a:r>
            <a:r>
              <a:rPr lang="en-US" dirty="0" smtClean="0"/>
              <a:t>seeking land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negotiate treaties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traded fur pelts for wool blankets, iron pots, firearms, alcohol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Military </a:t>
            </a:r>
            <a:r>
              <a:rPr lang="en-US" dirty="0" smtClean="0"/>
              <a:t>conflict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800" dirty="0"/>
              <a:t>Natives also devastated by epidemic disease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66C5-B2AD-49D5-B68B-F940AECA3B20}" type="slidenum">
              <a:rPr lang="en-US"/>
              <a:pPr/>
              <a:t>49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North America: Indigenous Peoples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Dissention had existed through Wycliffe and Huss</a:t>
            </a:r>
          </a:p>
          <a:p>
            <a:r>
              <a:rPr lang="en-US" sz="2800" b="1" dirty="0" smtClean="0"/>
              <a:t>Martin </a:t>
            </a:r>
            <a:r>
              <a:rPr lang="en-US" sz="2800" b="1" dirty="0"/>
              <a:t>Luther</a:t>
            </a:r>
            <a:r>
              <a:rPr lang="en-US" sz="2800" dirty="0"/>
              <a:t> (1483-1546) attacks Roman Catholic church practices, 1517</a:t>
            </a:r>
          </a:p>
          <a:p>
            <a:pPr lvl="1"/>
            <a:r>
              <a:rPr lang="en-US" sz="2800" dirty="0" smtClean="0"/>
              <a:t>Notably </a:t>
            </a:r>
            <a:r>
              <a:rPr lang="en-US" sz="2800" b="1" dirty="0" smtClean="0"/>
              <a:t>indulgences</a:t>
            </a:r>
          </a:p>
          <a:p>
            <a:pPr lvl="1"/>
            <a:r>
              <a:rPr lang="en-US" sz="2800" dirty="0" smtClean="0"/>
              <a:t>Translate Bible into </a:t>
            </a:r>
            <a:r>
              <a:rPr lang="en-US" sz="2800" b="1" dirty="0" smtClean="0"/>
              <a:t>vernacular</a:t>
            </a:r>
            <a:endParaRPr lang="en-US" sz="2800" b="1" dirty="0"/>
          </a:p>
          <a:p>
            <a:r>
              <a:rPr lang="en-US" sz="2800" b="1" i="1" dirty="0"/>
              <a:t>Ninety-Five Theses</a:t>
            </a:r>
            <a:r>
              <a:rPr lang="en-US" sz="2800" dirty="0"/>
              <a:t>, rapidly reproduced with new printing technology</a:t>
            </a:r>
          </a:p>
          <a:p>
            <a:r>
              <a:rPr lang="en-US" sz="2800" dirty="0"/>
              <a:t>Excommunicated</a:t>
            </a:r>
          </a:p>
          <a:p>
            <a:r>
              <a:rPr lang="en-US" sz="2800" dirty="0"/>
              <a:t>1520s-1530s dissent spread throughout </a:t>
            </a:r>
            <a:r>
              <a:rPr lang="en-US" sz="2800" dirty="0" smtClean="0"/>
              <a:t>Central Europe</a:t>
            </a:r>
            <a:endParaRPr lang="en-US" sz="28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48D9-3129-447D-98EF-7881C39B8DF4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Challenging the Church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Protestant Reformation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C3DBD-EF00-4C2F-A410-EEF92D56A340}" type="slidenum">
              <a:rPr lang="en-US"/>
              <a:pPr/>
              <a:t>50</a:t>
            </a:fld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 American Populations</a:t>
            </a:r>
          </a:p>
        </p:txBody>
      </p:sp>
      <p:graphicFrame>
        <p:nvGraphicFramePr>
          <p:cNvPr id="2458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5" name="Chart" r:id="rId3" imgW="8229600" imgH="4533900" progId="MSGraph.Chart.8">
                  <p:embed followColorScheme="full"/>
                </p:oleObj>
              </mc:Choice>
              <mc:Fallback>
                <p:oleObj name="Chart" r:id="rId3" imgW="8229600" imgH="45339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914400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0F8B-6C1D-437A-8DC2-D08739F5FFF4}" type="slidenum">
              <a:rPr lang="en-US"/>
              <a:pPr/>
              <a:t>51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Social Hierarchy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 dirty="0"/>
              <a:t>South America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migrants </a:t>
            </a:r>
            <a:r>
              <a:rPr lang="en-US" sz="2400" dirty="0"/>
              <a:t>are primarily men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mixed societies formed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People of Spanish and native parentage </a:t>
            </a:r>
            <a:r>
              <a:rPr lang="en-US" b="1" dirty="0"/>
              <a:t>(‘’</a:t>
            </a:r>
            <a:r>
              <a:rPr lang="en-US" b="1" dirty="0" err="1"/>
              <a:t>mestizo</a:t>
            </a:r>
            <a:r>
              <a:rPr lang="en-US" b="1" dirty="0"/>
              <a:t>”)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Descendants of Spaniards and African slaves </a:t>
            </a:r>
            <a:r>
              <a:rPr lang="en-US" b="1" dirty="0"/>
              <a:t>(“mulattoes”)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Descendants of African slaves and natives (“</a:t>
            </a:r>
            <a:r>
              <a:rPr lang="en-US" b="1" dirty="0" err="1"/>
              <a:t>zambos</a:t>
            </a:r>
            <a:r>
              <a:rPr lang="en-US" b="1" dirty="0"/>
              <a:t>”)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u="sng" dirty="0"/>
              <a:t>North America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Higher ratio of French, English female </a:t>
            </a:r>
            <a:r>
              <a:rPr lang="en-US" sz="2400" dirty="0" smtClean="0"/>
              <a:t>migrants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Some mix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(</a:t>
            </a:r>
            <a:r>
              <a:rPr lang="en-US" b="1" dirty="0" err="1" smtClean="0"/>
              <a:t>metis</a:t>
            </a:r>
            <a:r>
              <a:rPr lang="en-US" b="1" dirty="0" smtClean="0"/>
              <a:t>)</a:t>
            </a:r>
            <a:endParaRPr lang="en-US" b="1" dirty="0"/>
          </a:p>
          <a:p>
            <a:pPr>
              <a:lnSpc>
                <a:spcPct val="80000"/>
              </a:lnSpc>
            </a:pPr>
            <a:r>
              <a:rPr lang="en-US" sz="2400" dirty="0"/>
              <a:t>Higher social stigma attached to relationships with natives, African slaves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African </a:t>
            </a:r>
            <a:r>
              <a:rPr lang="en-US" sz="2400" dirty="0" smtClean="0"/>
              <a:t>slaves replace </a:t>
            </a:r>
            <a:r>
              <a:rPr lang="en-US" sz="2400" dirty="0"/>
              <a:t>European indentured laborers</a:t>
            </a:r>
          </a:p>
          <a:p>
            <a:pPr lvl="1"/>
            <a:r>
              <a:rPr lang="en-US" dirty="0" smtClean="0"/>
              <a:t>Products </a:t>
            </a:r>
            <a:r>
              <a:rPr lang="en-US" dirty="0"/>
              <a:t>made through slave labor</a:t>
            </a:r>
          </a:p>
          <a:p>
            <a:pPr lvl="2"/>
            <a:r>
              <a:rPr lang="en-US" sz="2400" dirty="0" smtClean="0"/>
              <a:t>Rum</a:t>
            </a:r>
          </a:p>
          <a:p>
            <a:pPr lvl="2"/>
            <a:r>
              <a:rPr lang="en-US" sz="2400" b="1" dirty="0" smtClean="0"/>
              <a:t>Tobacco (Virginia)</a:t>
            </a:r>
          </a:p>
          <a:p>
            <a:pPr lvl="2"/>
            <a:r>
              <a:rPr lang="en-US" sz="2400" dirty="0" smtClean="0"/>
              <a:t>Rice</a:t>
            </a:r>
          </a:p>
          <a:p>
            <a:pPr lvl="2"/>
            <a:r>
              <a:rPr lang="en-US" sz="2400" dirty="0" smtClean="0"/>
              <a:t>Indigo</a:t>
            </a:r>
          </a:p>
          <a:p>
            <a:pPr lvl="2"/>
            <a:r>
              <a:rPr lang="en-US" sz="2400" dirty="0" smtClean="0"/>
              <a:t>Cotton</a:t>
            </a:r>
          </a:p>
          <a:p>
            <a:r>
              <a:rPr lang="en-US" sz="2400" dirty="0" smtClean="0"/>
              <a:t>Products sent to European Markets</a:t>
            </a:r>
          </a:p>
          <a:p>
            <a:pPr lvl="2"/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97DE-5530-4194-ACEB-421C06039190}" type="slidenum">
              <a:rPr lang="en-US"/>
              <a:pPr/>
              <a:t>52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Society: Slavery </a:t>
            </a:r>
            <a:r>
              <a:rPr lang="en-US" dirty="0"/>
              <a:t>in North America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Spanish Empire</a:t>
            </a:r>
          </a:p>
          <a:p>
            <a:r>
              <a:rPr lang="en-US" sz="2400" b="1" dirty="0" smtClean="0"/>
              <a:t>Silver</a:t>
            </a:r>
            <a:r>
              <a:rPr lang="en-US" sz="2400" dirty="0" smtClean="0"/>
              <a:t> </a:t>
            </a:r>
            <a:r>
              <a:rPr lang="en-US" sz="2400" dirty="0"/>
              <a:t>relatively </a:t>
            </a:r>
            <a:r>
              <a:rPr lang="en-US" sz="2400" dirty="0" smtClean="0"/>
              <a:t>plentiful</a:t>
            </a:r>
          </a:p>
          <a:p>
            <a:r>
              <a:rPr lang="en-US" sz="2400" b="1" dirty="0" smtClean="0"/>
              <a:t>Potosi</a:t>
            </a:r>
            <a:endParaRPr lang="en-US" sz="2400" b="1" dirty="0"/>
          </a:p>
          <a:p>
            <a:r>
              <a:rPr lang="en-US" sz="2400" dirty="0" smtClean="0"/>
              <a:t>Major </a:t>
            </a:r>
            <a:r>
              <a:rPr lang="en-US" sz="2400" dirty="0"/>
              <a:t>resource of income for Spanish </a:t>
            </a:r>
            <a:r>
              <a:rPr lang="en-US" sz="2400" dirty="0" smtClean="0"/>
              <a:t>crown</a:t>
            </a:r>
          </a:p>
          <a:p>
            <a:pPr lvl="1"/>
            <a:r>
              <a:rPr lang="en-US" dirty="0" smtClean="0"/>
              <a:t>Stimulated world economy</a:t>
            </a:r>
          </a:p>
          <a:p>
            <a:r>
              <a:rPr lang="en-US" sz="2400" dirty="0" smtClean="0"/>
              <a:t>American silver traveled across Atlanta and Pacific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AE80C-2B36-4AB4-9366-A62FCF9C58DF}" type="slidenum">
              <a:rPr lang="en-US"/>
              <a:pPr/>
              <a:t>53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Economics: Mining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71488"/>
          </a:xfrm>
          <a:prstGeom prst="rect">
            <a:avLst/>
          </a:prstGeom>
        </p:spPr>
        <p:txBody>
          <a:bodyPr/>
          <a:lstStyle/>
          <a:p>
            <a:fld id="{CAD711B3-266E-4F36-BC61-43AEB9D289E5}" type="slidenum">
              <a:rPr lang="en-US"/>
              <a:pPr/>
              <a:t>54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Africa and the Atlantic World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143000"/>
            <a:ext cx="3581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West Africa</a:t>
            </a:r>
          </a:p>
          <a:p>
            <a:pPr lvl="1"/>
            <a:r>
              <a:rPr lang="en-US" sz="2400" dirty="0" smtClean="0"/>
              <a:t>Kingdoms </a:t>
            </a:r>
            <a:r>
              <a:rPr lang="en-US" sz="2400" dirty="0"/>
              <a:t>of Ghana, Mali, and </a:t>
            </a:r>
            <a:r>
              <a:rPr lang="en-US" sz="2400" dirty="0" smtClean="0"/>
              <a:t>Songhai</a:t>
            </a:r>
            <a:endParaRPr lang="en-US" sz="2400" dirty="0"/>
          </a:p>
          <a:p>
            <a:pPr lvl="2"/>
            <a:r>
              <a:rPr lang="en-US" dirty="0"/>
              <a:t>Major Gold Trader</a:t>
            </a:r>
          </a:p>
          <a:p>
            <a:pPr lvl="2"/>
            <a:r>
              <a:rPr lang="en-US" dirty="0"/>
              <a:t>effective army, navy</a:t>
            </a:r>
          </a:p>
          <a:p>
            <a:pPr>
              <a:buNone/>
            </a:pPr>
            <a:r>
              <a:rPr lang="en-US" sz="2400" dirty="0"/>
              <a:t>East Africa: Swahili</a:t>
            </a:r>
          </a:p>
          <a:p>
            <a:pPr>
              <a:buNone/>
            </a:pPr>
            <a:r>
              <a:rPr lang="en-US" sz="2400" dirty="0"/>
              <a:t>South Africa</a:t>
            </a:r>
          </a:p>
          <a:p>
            <a:pPr lvl="1"/>
            <a:r>
              <a:rPr lang="en-US" sz="2400" dirty="0"/>
              <a:t>Dutch build Cape Town in </a:t>
            </a:r>
            <a:r>
              <a:rPr lang="en-US" sz="2400" dirty="0" smtClean="0"/>
              <a:t>1652</a:t>
            </a:r>
            <a:endParaRPr lang="en-US" sz="2400" dirty="0"/>
          </a:p>
          <a:p>
            <a:pPr lvl="1"/>
            <a:r>
              <a:rPr lang="en-US" sz="2400" dirty="0"/>
              <a:t>British colonies </a:t>
            </a:r>
            <a:r>
              <a:rPr lang="en-US" sz="2400" dirty="0" smtClean="0"/>
              <a:t>develop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3BB1-BA16-4274-9E6E-452D1EA5535A}" type="slidenum">
              <a:rPr lang="en-US"/>
              <a:pPr/>
              <a:t>55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 smtClean="0"/>
              <a:t>Statebuilding</a:t>
            </a:r>
            <a:r>
              <a:rPr lang="en-US" sz="3800" dirty="0" smtClean="0"/>
              <a:t>: Africa</a:t>
            </a:r>
            <a:endParaRPr lang="en-US" sz="3800" dirty="0"/>
          </a:p>
        </p:txBody>
      </p:sp>
      <p:pic>
        <p:nvPicPr>
          <p:cNvPr id="7" name="Picture 7" descr="ben57549_26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143000"/>
            <a:ext cx="5029200" cy="54864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African slavery dates to antiquity</a:t>
            </a:r>
          </a:p>
          <a:p>
            <a:r>
              <a:rPr lang="en-US" dirty="0" smtClean="0"/>
              <a:t>Distinct </a:t>
            </a:r>
            <a:r>
              <a:rPr lang="en-US" dirty="0"/>
              <a:t>from Asian &amp; European slavery</a:t>
            </a:r>
          </a:p>
          <a:p>
            <a:pPr lvl="1"/>
            <a:r>
              <a:rPr lang="en-US" dirty="0" smtClean="0"/>
              <a:t>Wealth defined </a:t>
            </a:r>
            <a:r>
              <a:rPr lang="en-US" dirty="0"/>
              <a:t>by human labor potential, not land</a:t>
            </a:r>
          </a:p>
          <a:p>
            <a:r>
              <a:rPr lang="en-US" dirty="0" smtClean="0"/>
              <a:t>Dramatic expansion of slave trade with Arab traders</a:t>
            </a:r>
          </a:p>
          <a:p>
            <a:r>
              <a:rPr lang="en-US" dirty="0" smtClean="0"/>
              <a:t>European arrival increases demand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AD97-8C1C-4E12-8190-FD58748C881D}" type="slidenum">
              <a:rPr lang="en-US"/>
              <a:pPr/>
              <a:t>56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Foundations of the Slave Trade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Portuguese raid west African coast in 1441</a:t>
            </a:r>
          </a:p>
          <a:p>
            <a:pPr lvl="1"/>
            <a:r>
              <a:rPr lang="en-US" dirty="0"/>
              <a:t>Met with stiff resistance</a:t>
            </a:r>
          </a:p>
          <a:p>
            <a:r>
              <a:rPr lang="en-US" dirty="0"/>
              <a:t>African dealers ready to provide slaves</a:t>
            </a:r>
          </a:p>
          <a:p>
            <a:pPr lvl="1"/>
            <a:r>
              <a:rPr lang="en-US" dirty="0"/>
              <a:t>1460: 500 slaves per year to Spain, Portugal</a:t>
            </a:r>
          </a:p>
          <a:p>
            <a:pPr lvl="1"/>
            <a:r>
              <a:rPr lang="en-US" dirty="0"/>
              <a:t>1520: 2,000 per year to work in sugarcane plantations in the Americas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649CB-CB13-4AF4-8594-7761A438ED63}" type="slidenum">
              <a:rPr lang="en-US"/>
              <a:pPr/>
              <a:t>57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Early </a:t>
            </a:r>
            <a:r>
              <a:rPr lang="en-US" dirty="0" smtClean="0"/>
              <a:t>European Slave </a:t>
            </a:r>
            <a:r>
              <a:rPr lang="en-US" dirty="0"/>
              <a:t>Trade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Middle passage under horrific conditions</a:t>
            </a:r>
          </a:p>
          <a:p>
            <a:pPr lvl="1"/>
            <a:r>
              <a:rPr lang="en-US" dirty="0"/>
              <a:t>4-6 weeks</a:t>
            </a:r>
          </a:p>
          <a:p>
            <a:pPr lvl="1"/>
            <a:r>
              <a:rPr lang="en-US" dirty="0"/>
              <a:t>Mortality initially high</a:t>
            </a:r>
          </a:p>
          <a:p>
            <a:r>
              <a:rPr lang="en-US" sz="2800" dirty="0" smtClean="0"/>
              <a:t>Total </a:t>
            </a:r>
            <a:r>
              <a:rPr lang="en-US" sz="2800" dirty="0"/>
              <a:t>slave traffic, 15</a:t>
            </a:r>
            <a:r>
              <a:rPr lang="en-US" sz="2800" baseline="30000" dirty="0"/>
              <a:t>th</a:t>
            </a:r>
            <a:r>
              <a:rPr lang="en-US" sz="2800" dirty="0"/>
              <a:t>-18</a:t>
            </a:r>
            <a:r>
              <a:rPr lang="en-US" sz="2800" baseline="30000" dirty="0"/>
              <a:t>th</a:t>
            </a:r>
            <a:r>
              <a:rPr lang="en-US" sz="2800" dirty="0"/>
              <a:t> centuries</a:t>
            </a:r>
          </a:p>
          <a:p>
            <a:pPr lvl="1"/>
            <a:r>
              <a:rPr lang="en-US" sz="2400" dirty="0"/>
              <a:t>12 million</a:t>
            </a:r>
          </a:p>
          <a:p>
            <a:r>
              <a:rPr lang="en-US" sz="2800" dirty="0"/>
              <a:t>Approximately 4 million killed before arrival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3DA7-282A-4DE2-9168-FB7A5A9E9536}" type="slidenum">
              <a:rPr lang="en-US"/>
              <a:pPr/>
              <a:t>58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Middle Passage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u="sng" dirty="0" smtClean="0"/>
              <a:t>Africa</a:t>
            </a:r>
          </a:p>
          <a:p>
            <a:r>
              <a:rPr lang="en-US" dirty="0" smtClean="0"/>
              <a:t>population </a:t>
            </a:r>
            <a:r>
              <a:rPr lang="en-US" dirty="0"/>
              <a:t>expands due to importation of American crops</a:t>
            </a:r>
          </a:p>
          <a:p>
            <a:r>
              <a:rPr lang="en-US" dirty="0" smtClean="0"/>
              <a:t>depleted </a:t>
            </a:r>
            <a:r>
              <a:rPr lang="en-US" dirty="0"/>
              <a:t>regional populations</a:t>
            </a:r>
          </a:p>
          <a:p>
            <a:r>
              <a:rPr lang="en-US" dirty="0"/>
              <a:t>Introduction of firearms increases violence of pre-existing conflicts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u="sng" dirty="0" smtClean="0"/>
              <a:t>Americas</a:t>
            </a:r>
          </a:p>
          <a:p>
            <a:r>
              <a:rPr lang="en-US" dirty="0" smtClean="0"/>
              <a:t>Most slaves in tropical and subtropical regions</a:t>
            </a:r>
          </a:p>
          <a:p>
            <a:r>
              <a:rPr lang="en-US" dirty="0" smtClean="0"/>
              <a:t>Plantations heavily dependent on slave labor; sugar</a:t>
            </a:r>
          </a:p>
          <a:p>
            <a:r>
              <a:rPr lang="en-US" dirty="0" smtClean="0"/>
              <a:t>Racial divisions of labor due to interracial relationships</a:t>
            </a:r>
          </a:p>
          <a:p>
            <a:r>
              <a:rPr lang="en-US" dirty="0" smtClean="0"/>
              <a:t>Culture blends with European and American cultures</a:t>
            </a:r>
          </a:p>
          <a:p>
            <a:pPr lvl="1"/>
            <a:r>
              <a:rPr lang="en-US" dirty="0" smtClean="0"/>
              <a:t>Creole languages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28686-5E1E-4C78-AF07-9511A1F128D6}" type="slidenum">
              <a:rPr lang="en-US"/>
              <a:pPr/>
              <a:t>59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Effects of Slave </a:t>
            </a:r>
            <a:r>
              <a:rPr lang="en-US" dirty="0" smtClean="0"/>
              <a:t>trade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Switzerland</a:t>
            </a:r>
          </a:p>
          <a:p>
            <a:r>
              <a:rPr lang="en-US" sz="3200" dirty="0"/>
              <a:t>France</a:t>
            </a:r>
          </a:p>
          <a:p>
            <a:pPr lvl="1"/>
            <a:r>
              <a:rPr lang="en-US" sz="3200" b="1" dirty="0"/>
              <a:t>John Calvin </a:t>
            </a:r>
            <a:r>
              <a:rPr lang="en-US" sz="3200" dirty="0"/>
              <a:t>(1509-1564) codifies Protestant teachings while in exile in Geneva</a:t>
            </a:r>
          </a:p>
          <a:p>
            <a:r>
              <a:rPr lang="en-US" sz="3200" dirty="0"/>
              <a:t>Scotland, Netherlands, Hungary also experience reform movements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34B3-A76A-4043-95AE-E53BE1B3733D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Reform outside Germany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822F-9B77-4998-8E11-0E452A6DE2FB}" type="slidenum">
              <a:rPr lang="en-US"/>
              <a:pPr/>
              <a:t>60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Destinations of African Slaves</a:t>
            </a:r>
          </a:p>
        </p:txBody>
      </p:sp>
      <p:graphicFrame>
        <p:nvGraphicFramePr>
          <p:cNvPr id="3789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0" y="990600"/>
          <a:ext cx="86868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9" name="Chart" r:id="rId3" imgW="8229600" imgH="4533900" progId="MSGraph.Chart.8">
                  <p:embed followColorScheme="full"/>
                </p:oleObj>
              </mc:Choice>
              <mc:Fallback>
                <p:oleObj name="Chart" r:id="rId3" imgW="8229600" imgH="45339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8686800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Olaudah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Equiano</a:t>
            </a:r>
            <a:r>
              <a:rPr lang="en-US" sz="2400" b="1" dirty="0" smtClean="0"/>
              <a:t> </a:t>
            </a:r>
            <a:r>
              <a:rPr lang="en-US" sz="2400" dirty="0" smtClean="0"/>
              <a:t>(1745-1797)</a:t>
            </a:r>
          </a:p>
          <a:p>
            <a:pPr lvl="1"/>
            <a:r>
              <a:rPr lang="en-US" dirty="0" smtClean="0"/>
              <a:t>former slave authors best-selling autobiography</a:t>
            </a:r>
          </a:p>
          <a:p>
            <a:r>
              <a:rPr lang="en-US" sz="2400" dirty="0" smtClean="0"/>
              <a:t>Economic costs of slavery increase</a:t>
            </a:r>
          </a:p>
          <a:p>
            <a:r>
              <a:rPr lang="en-US" sz="2400" b="1" dirty="0" smtClean="0"/>
              <a:t>Denmark </a:t>
            </a:r>
            <a:r>
              <a:rPr lang="en-US" sz="2400" b="1" dirty="0"/>
              <a:t>abolishes slave trade in </a:t>
            </a:r>
            <a:r>
              <a:rPr lang="en-US" sz="2400" b="1" dirty="0" smtClean="0"/>
              <a:t>1803</a:t>
            </a:r>
            <a:endParaRPr lang="en-US" sz="2400" b="1" dirty="0"/>
          </a:p>
          <a:p>
            <a:r>
              <a:rPr lang="en-US" sz="2400" dirty="0"/>
              <a:t>Possession of slaves remains </a:t>
            </a:r>
            <a:r>
              <a:rPr lang="en-US" sz="2400" dirty="0" smtClean="0"/>
              <a:t>legal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7E74-DC58-42BC-BEE5-DF2806D56FF1}" type="slidenum">
              <a:rPr lang="en-US"/>
              <a:pPr/>
              <a:t>61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 of the Slave Trade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FA660715-8E44-4D2C-AA7C-E207A29B1543}" type="slidenum">
              <a:rPr lang="en-US"/>
              <a:pPr/>
              <a:t>62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East Asia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Tradition and Change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Restoration of Chinese Dynasties</a:t>
            </a:r>
          </a:p>
          <a:p>
            <a:r>
              <a:rPr lang="en-US" sz="3000" b="1" dirty="0" err="1" smtClean="0"/>
              <a:t>Hongwu</a:t>
            </a:r>
            <a:r>
              <a:rPr lang="en-US" sz="3000" dirty="0" smtClean="0"/>
              <a:t> establishes Ming dynasty (1368-1644)</a:t>
            </a:r>
          </a:p>
          <a:p>
            <a:pPr lvl="1"/>
            <a:r>
              <a:rPr lang="en-US" sz="3000" dirty="0" smtClean="0"/>
              <a:t>Means ‘brilliant’</a:t>
            </a:r>
          </a:p>
          <a:p>
            <a:pPr lvl="1"/>
            <a:r>
              <a:rPr lang="en-US" sz="3000" dirty="0" smtClean="0"/>
              <a:t>Eliminated Mongol influence</a:t>
            </a:r>
          </a:p>
          <a:p>
            <a:pPr lvl="1"/>
            <a:r>
              <a:rPr lang="en-US" sz="3000" dirty="0" smtClean="0"/>
              <a:t>Reestablished Confucian educational and civil service systems</a:t>
            </a:r>
          </a:p>
          <a:p>
            <a:r>
              <a:rPr lang="en-US" sz="3000" dirty="0"/>
              <a:t>Ming, Qing Emperors considered quasi-divine</a:t>
            </a:r>
          </a:p>
          <a:p>
            <a:r>
              <a:rPr lang="en-US" sz="3000" dirty="0"/>
              <a:t>Clothing designs, name characters forbidden to rest of population</a:t>
            </a: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6740-4A54-4FE7-9D2D-D3E958C0596D}" type="slidenum">
              <a:rPr lang="en-US" altLang="en-US" smtClean="0"/>
              <a:pPr/>
              <a:t>63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Statebuilding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Decline/Collapse of Ming</a:t>
            </a:r>
            <a:endParaRPr lang="en-US" b="1" dirty="0"/>
          </a:p>
          <a:p>
            <a:r>
              <a:rPr lang="en-US" dirty="0"/>
              <a:t>Famine, peasant rebellions in early 17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Manchu fighters enter from the north and retake city</a:t>
            </a:r>
          </a:p>
          <a:p>
            <a:r>
              <a:rPr lang="en-US" dirty="0" err="1"/>
              <a:t>Manchus</a:t>
            </a:r>
            <a:r>
              <a:rPr lang="en-US" dirty="0"/>
              <a:t> refuse to allow reestablishment of Ming dynasty</a:t>
            </a:r>
          </a:p>
          <a:p>
            <a:r>
              <a:rPr lang="en-US" dirty="0"/>
              <a:t>Establish Qing (“Pure”) Dynasty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B5D3-FD9C-493D-8889-0E93A65FA73A}" type="slidenum">
              <a:rPr lang="en-US"/>
              <a:pPr/>
              <a:t>64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Statebuilding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027A-6C9F-406B-8FF1-E04818AF2589}" type="slidenum">
              <a:rPr lang="en-US"/>
              <a:pPr/>
              <a:t>65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Qing (Manchu) Empire, 1644-1911 </a:t>
            </a:r>
          </a:p>
        </p:txBody>
      </p:sp>
      <p:pic>
        <p:nvPicPr>
          <p:cNvPr id="9223" name="Picture 7" descr="ben57549_27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2BD4-837F-4C97-8736-12E39B87F0F6}" type="slidenum">
              <a:rPr lang="en-US"/>
              <a:pPr/>
              <a:t>66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Statebuilding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Qing Dynasty (1644-1911)</a:t>
            </a:r>
          </a:p>
          <a:p>
            <a:r>
              <a:rPr lang="en-US" b="1" dirty="0" err="1" smtClean="0"/>
              <a:t>Manchus</a:t>
            </a:r>
            <a:r>
              <a:rPr lang="en-US" dirty="0" smtClean="0"/>
              <a:t> </a:t>
            </a:r>
            <a:r>
              <a:rPr lang="en-US" dirty="0"/>
              <a:t>originally pastoral nomads</a:t>
            </a:r>
          </a:p>
          <a:p>
            <a:r>
              <a:rPr lang="en-US" dirty="0"/>
              <a:t>Establishes control over Korea, Mongolia, China</a:t>
            </a:r>
          </a:p>
          <a:p>
            <a:pPr lvl="1"/>
            <a:r>
              <a:rPr lang="en-US" dirty="0"/>
              <a:t>War with Ming loyalists to 1680</a:t>
            </a:r>
          </a:p>
          <a:p>
            <a:pPr lvl="1"/>
            <a:r>
              <a:rPr lang="en-US" dirty="0"/>
              <a:t>Support from many Chinese</a:t>
            </a:r>
          </a:p>
          <a:p>
            <a:r>
              <a:rPr lang="en-US" b="1" dirty="0" err="1"/>
              <a:t>Manchus</a:t>
            </a:r>
            <a:r>
              <a:rPr lang="en-US" b="1" dirty="0"/>
              <a:t> forbid </a:t>
            </a:r>
          </a:p>
          <a:p>
            <a:pPr lvl="1"/>
            <a:r>
              <a:rPr lang="en-US" dirty="0"/>
              <a:t>Intermarriage with Chinese </a:t>
            </a:r>
          </a:p>
          <a:p>
            <a:pPr lvl="1"/>
            <a:r>
              <a:rPr lang="en-US" dirty="0"/>
              <a:t>study of Manchu language by Chinese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3ED7-4FC7-4B36-93C7-A14EF4B4EE19}" type="slidenum">
              <a:rPr lang="en-US"/>
              <a:pPr/>
              <a:t>67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Privileged Classes</a:t>
            </a:r>
          </a:p>
          <a:p>
            <a:pPr lvl="1"/>
            <a:r>
              <a:rPr lang="en-US" sz="2200"/>
              <a:t>Scholar-bureaucrats, gentry</a:t>
            </a:r>
          </a:p>
          <a:p>
            <a:pPr lvl="1"/>
            <a:r>
              <a:rPr lang="en-US" sz="2200"/>
              <a:t>Distinctive clothing with ranks</a:t>
            </a:r>
          </a:p>
          <a:p>
            <a:pPr lvl="1"/>
            <a:r>
              <a:rPr lang="en-US" sz="2200"/>
              <a:t>Immunity from some legal proceedings, taxes, labor service</a:t>
            </a:r>
          </a:p>
          <a:p>
            <a:r>
              <a:rPr lang="en-US" sz="2400"/>
              <a:t>Working classes</a:t>
            </a:r>
          </a:p>
          <a:p>
            <a:pPr lvl="1"/>
            <a:r>
              <a:rPr lang="en-US" sz="2200"/>
              <a:t>Peasants, artisans/workers, merchants</a:t>
            </a:r>
          </a:p>
          <a:p>
            <a:pPr lvl="1"/>
            <a:r>
              <a:rPr lang="en-US" sz="2200"/>
              <a:t>Confucian doctrine gives greatest status to peasants</a:t>
            </a:r>
          </a:p>
          <a:p>
            <a:pPr lvl="1"/>
            <a:r>
              <a:rPr lang="en-US" sz="2200"/>
              <a:t>Merchant activity not actively supported</a:t>
            </a:r>
          </a:p>
          <a:p>
            <a:r>
              <a:rPr lang="en-US" sz="2400"/>
              <a:t>Lower classes</a:t>
            </a:r>
          </a:p>
          <a:p>
            <a:pPr lvl="1"/>
            <a:r>
              <a:rPr lang="en-US" sz="2200"/>
              <a:t>Military, beggars, slaves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Patriarchal Society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Filial piety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Males receive preferential status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Female Infanticide common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Widows strongly encouraged not to remarry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Chaste widows honored with ceremonial arches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Men control divorce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Grounds: from infidelity to talking too much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2C52-B912-4B26-8C4B-6D317A2F46CC}" type="slidenum">
              <a:rPr lang="en-US"/>
              <a:pPr/>
              <a:t>68</a:t>
            </a:fld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Society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D3B0-ED3A-4527-9FD0-6A8F2C09816F}" type="slidenum">
              <a:rPr lang="en-US"/>
              <a:pPr/>
              <a:t>69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r>
              <a:rPr lang="en-US" dirty="0"/>
              <a:t>Exports: Silk, porcelain, tea, </a:t>
            </a:r>
            <a:r>
              <a:rPr lang="en-US" dirty="0" err="1"/>
              <a:t>lacquerware</a:t>
            </a:r>
            <a:endParaRPr lang="en-US" dirty="0"/>
          </a:p>
          <a:p>
            <a:r>
              <a:rPr lang="en-US" dirty="0"/>
              <a:t>Chinese in turn import relatively little</a:t>
            </a:r>
          </a:p>
          <a:p>
            <a:r>
              <a:rPr lang="en-US" dirty="0" smtClean="0"/>
              <a:t>silver bullion, crops introduced in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Maize, sweet potatoes, peanuts</a:t>
            </a:r>
          </a:p>
          <a:p>
            <a:r>
              <a:rPr lang="en-US" dirty="0" smtClean="0"/>
              <a:t> </a:t>
            </a:r>
            <a:r>
              <a:rPr lang="en-US" dirty="0"/>
              <a:t>from Americas</a:t>
            </a:r>
          </a:p>
          <a:p>
            <a:r>
              <a:rPr lang="en-US" dirty="0"/>
              <a:t>Ming dynasty abandons large-scale maritime trade plans</a:t>
            </a:r>
          </a:p>
          <a:p>
            <a:r>
              <a:rPr lang="en-US" dirty="0"/>
              <a:t>Extensive dealings with Dutch VOC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King Henry VIII </a:t>
            </a:r>
            <a:r>
              <a:rPr lang="en-US" sz="3200" dirty="0"/>
              <a:t>(r. 1509-1547) has conflict with Pope over requested divorce</a:t>
            </a:r>
          </a:p>
          <a:p>
            <a:r>
              <a:rPr lang="en-US" sz="3200" dirty="0"/>
              <a:t>England forms its own church by </a:t>
            </a:r>
            <a:r>
              <a:rPr lang="en-US" sz="3200" dirty="0" smtClean="0"/>
              <a:t>1560</a:t>
            </a:r>
          </a:p>
          <a:p>
            <a:r>
              <a:rPr lang="en-US" sz="3200" dirty="0" smtClean="0"/>
              <a:t>Known as </a:t>
            </a:r>
            <a:r>
              <a:rPr lang="en-US" sz="3200" b="1" dirty="0" smtClean="0"/>
              <a:t>Anglican Church</a:t>
            </a:r>
            <a:endParaRPr lang="en-US" sz="3200" b="1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D02-AFAB-4928-AB29-B719A5D626E2}" type="slidenum">
              <a:rPr lang="en-US"/>
              <a:pPr/>
              <a:t>7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England’s Reform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Tang </a:t>
            </a:r>
            <a:r>
              <a:rPr lang="en-US" sz="3600" dirty="0"/>
              <a:t>and Song dynasties (7</a:t>
            </a:r>
            <a:r>
              <a:rPr lang="en-US" sz="3600" baseline="30000" dirty="0"/>
              <a:t>th</a:t>
            </a:r>
            <a:r>
              <a:rPr lang="en-US" sz="3600" dirty="0"/>
              <a:t>-13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  <a:r>
              <a:rPr lang="en-US" sz="3600" dirty="0" smtClean="0"/>
              <a:t>centuries)</a:t>
            </a:r>
          </a:p>
          <a:p>
            <a:pPr lvl="1"/>
            <a:r>
              <a:rPr lang="en-US" sz="3200" dirty="0" smtClean="0"/>
              <a:t>world </a:t>
            </a:r>
            <a:r>
              <a:rPr lang="en-US" sz="3200" dirty="0"/>
              <a:t>leader in technology</a:t>
            </a:r>
          </a:p>
          <a:p>
            <a:r>
              <a:rPr lang="en-US" sz="3600" dirty="0"/>
              <a:t>Ming and Qing </a:t>
            </a:r>
            <a:r>
              <a:rPr lang="en-US" sz="3600" dirty="0" smtClean="0"/>
              <a:t>dynasties</a:t>
            </a:r>
          </a:p>
          <a:p>
            <a:pPr lvl="1"/>
            <a:r>
              <a:rPr lang="en-US" sz="3200" dirty="0" smtClean="0"/>
              <a:t>suppressed </a:t>
            </a:r>
            <a:r>
              <a:rPr lang="en-US" sz="3200" dirty="0"/>
              <a:t>technological advancement, fearing social instability would result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9085-9C87-4E06-A011-BEA1B14CA9BD}" type="slidenum">
              <a:rPr lang="en-US"/>
              <a:pPr/>
              <a:t>70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Technology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AF1D-90B8-43EA-9F81-E38D47E4D054}" type="slidenum">
              <a:rPr lang="en-US"/>
              <a:pPr/>
              <a:t>71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Christianity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Jesuits return under </a:t>
            </a:r>
            <a:r>
              <a:rPr lang="en-US" sz="2400" b="1" dirty="0" err="1"/>
              <a:t>Matteo</a:t>
            </a:r>
            <a:r>
              <a:rPr lang="en-US" sz="2400" b="1" dirty="0"/>
              <a:t> Ricci </a:t>
            </a:r>
            <a:r>
              <a:rPr lang="en-US" sz="2400" dirty="0"/>
              <a:t>(1552-1610),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Brought prisms, harpsichords, clocks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Christian absolutism difficult for Chinese to accept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Emperor </a:t>
            </a:r>
            <a:r>
              <a:rPr lang="en-US" sz="2400" b="1" dirty="0" err="1"/>
              <a:t>Kangxi</a:t>
            </a:r>
            <a:r>
              <a:rPr lang="en-US" sz="2400" b="1" dirty="0"/>
              <a:t> </a:t>
            </a:r>
            <a:r>
              <a:rPr lang="en-US" sz="2400" dirty="0"/>
              <a:t>bans Christian preaching in China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Version of Confucian thought promoted by </a:t>
            </a:r>
            <a:r>
              <a:rPr lang="en-US" b="1" dirty="0"/>
              <a:t>Zhu Xi </a:t>
            </a:r>
            <a:r>
              <a:rPr lang="en-US" dirty="0"/>
              <a:t>(1130-1200 CE)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Confucian morality with Buddhist logic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7181E1C-2C78-4832-BFA8-47D1541F044D}" type="slidenum">
              <a:rPr lang="en-US"/>
              <a:pPr/>
              <a:t>72</a:t>
            </a:fld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Japan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8156-DF38-4BDD-B2C7-0621D1AB9891}" type="slidenum">
              <a:rPr lang="en-US"/>
              <a:pPr/>
              <a:t>73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Unification of Japan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Shoguns rule Japan, 12</a:t>
            </a:r>
            <a:r>
              <a:rPr lang="en-US" baseline="30000" dirty="0"/>
              <a:t>th</a:t>
            </a:r>
            <a:r>
              <a:rPr lang="en-US" dirty="0"/>
              <a:t>-16</a:t>
            </a:r>
            <a:r>
              <a:rPr lang="en-US" baseline="30000" dirty="0"/>
              <a:t>th</a:t>
            </a:r>
            <a:r>
              <a:rPr lang="en-US" dirty="0"/>
              <a:t> centuries</a:t>
            </a:r>
          </a:p>
          <a:p>
            <a:pPr lvl="1"/>
            <a:r>
              <a:rPr lang="en-US" dirty="0"/>
              <a:t>Large landholders with private armies</a:t>
            </a:r>
          </a:p>
          <a:p>
            <a:pPr lvl="1"/>
            <a:r>
              <a:rPr lang="en-US" dirty="0" smtClean="0"/>
              <a:t>Constant </a:t>
            </a:r>
            <a:r>
              <a:rPr lang="en-US" dirty="0"/>
              <a:t>civil war</a:t>
            </a:r>
          </a:p>
          <a:p>
            <a:r>
              <a:rPr lang="en-US" dirty="0"/>
              <a:t>Tokugawa </a:t>
            </a:r>
            <a:r>
              <a:rPr lang="en-US" dirty="0" err="1"/>
              <a:t>Ieyasu</a:t>
            </a:r>
            <a:r>
              <a:rPr lang="en-US" dirty="0"/>
              <a:t> (r. 1600-1616) establishes military government</a:t>
            </a:r>
          </a:p>
          <a:p>
            <a:pPr lvl="1"/>
            <a:r>
              <a:rPr lang="en-US" dirty="0"/>
              <a:t>Establishes Tokugawa dynasty (1600-1867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daimyos forced to spend every other year at court</a:t>
            </a:r>
          </a:p>
          <a:p>
            <a:pPr lvl="1"/>
            <a:r>
              <a:rPr lang="en-US" dirty="0" smtClean="0"/>
              <a:t>Controlled marriage, socializing of daimyo families</a:t>
            </a:r>
          </a:p>
          <a:p>
            <a:r>
              <a:rPr lang="en-US" dirty="0" smtClean="0"/>
              <a:t>Beginning 1630s, shoguns restrict foreign relations</a:t>
            </a:r>
          </a:p>
          <a:p>
            <a:pPr lvl="1"/>
            <a:r>
              <a:rPr lang="en-US" dirty="0" smtClean="0"/>
              <a:t>Travel, import of books forbidden</a:t>
            </a:r>
          </a:p>
          <a:p>
            <a:pPr lvl="1"/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6C67-8EA7-41F6-B672-0A9CF886F07D}" type="slidenum">
              <a:rPr lang="en-US"/>
              <a:pPr/>
              <a:t>74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Neo-Confucianism in Japan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Chinese cultural influence extends through Tokugawa period</a:t>
            </a:r>
          </a:p>
          <a:p>
            <a:r>
              <a:rPr lang="en-US"/>
              <a:t>Chinese language essential to curriculum</a:t>
            </a:r>
          </a:p>
          <a:p>
            <a:r>
              <a:rPr lang="en-US"/>
              <a:t>Zhu Xi and Neo-Confucianism remains popular</a:t>
            </a:r>
          </a:p>
          <a:p>
            <a:r>
              <a:rPr lang="en-US"/>
              <a:t>“Native Learning” also popular in 18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pPr lvl="1"/>
            <a:r>
              <a:rPr lang="en-US"/>
              <a:t>Includes folk traditions, Shinto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Jesuit Francis Xavier in Japan, 1549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Government backlash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Fear of foreign intrusion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Confucians, Buddhists resent Christian absolutism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Anti-Christian campaign 1587-1639 restricts Christianity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Sometimes by crucifixion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CE6D-1DBE-4822-8942-CDF6BACB570A}" type="slidenum">
              <a:rPr lang="en-US"/>
              <a:pPr/>
              <a:t>75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Christianity in Japan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48A22FF0-3C26-4288-BCBB-3E7344DCF627}" type="slidenum">
              <a:rPr lang="en-US"/>
              <a:pPr/>
              <a:t>76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Islamic Empires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F428-BC5E-4593-A5A1-7E69F8AED55C}" type="slidenum">
              <a:rPr lang="en-US"/>
              <a:pPr/>
              <a:t>77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Islamic empires, 1500-1800</a:t>
            </a:r>
            <a:r>
              <a:rPr lang="en-US"/>
              <a:t> </a:t>
            </a:r>
          </a:p>
        </p:txBody>
      </p:sp>
      <p:pic>
        <p:nvPicPr>
          <p:cNvPr id="7175" name="Picture 7" descr="ben57549_28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C1DE-2C1D-489F-92B1-8E4B1F4461E6}" type="slidenum">
              <a:rPr lang="en-US"/>
              <a:pPr/>
              <a:t>78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The Ottoman Empire </a:t>
            </a:r>
            <a:br>
              <a:rPr lang="en-US"/>
            </a:br>
            <a:r>
              <a:rPr lang="en-US"/>
              <a:t>(1289-1923)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Osman is founder</a:t>
            </a:r>
          </a:p>
          <a:p>
            <a:r>
              <a:rPr lang="en-US" i="1"/>
              <a:t>ghazi</a:t>
            </a:r>
            <a:endParaRPr lang="en-US"/>
          </a:p>
          <a:p>
            <a:r>
              <a:rPr lang="en-US" i="1"/>
              <a:t>devshirme</a:t>
            </a:r>
            <a:endParaRPr lang="en-US"/>
          </a:p>
          <a:p>
            <a:pPr lvl="1"/>
            <a:r>
              <a:rPr lang="en-US" sz="3200"/>
              <a:t>Often grew up to be exceptionally loyal Janissaries</a:t>
            </a:r>
          </a:p>
        </p:txBody>
      </p:sp>
    </p:spTree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2AF2-2BF6-4573-B198-0F43995FDF67}" type="slidenum">
              <a:rPr lang="en-US"/>
              <a:pPr/>
              <a:t>79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Mehmed II r. 1451-1481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Capture of Constantinople, 1453</a:t>
            </a:r>
          </a:p>
          <a:p>
            <a:r>
              <a:rPr lang="en-US"/>
              <a:t>Renamed Istanbul</a:t>
            </a:r>
          </a:p>
          <a:p>
            <a:r>
              <a:rPr lang="en-US"/>
              <a:t>Transformation from warrior sultan to emperor of “two lands” (Europe, Asia) and “two seas” (Black Sea, Mediterranean)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Council of Trent</a:t>
            </a:r>
            <a:r>
              <a:rPr lang="en-US" dirty="0"/>
              <a:t> (1545-1563)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Reform theology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Society </a:t>
            </a:r>
            <a:r>
              <a:rPr lang="en-US" b="1" dirty="0"/>
              <a:t>of </a:t>
            </a:r>
            <a:r>
              <a:rPr lang="en-US" b="1" dirty="0" smtClean="0"/>
              <a:t>Jesus</a:t>
            </a:r>
          </a:p>
          <a:p>
            <a:pPr lvl="1">
              <a:lnSpc>
                <a:spcPct val="80000"/>
              </a:lnSpc>
            </a:pPr>
            <a:r>
              <a:rPr lang="en-US" sz="2800" b="1" dirty="0" smtClean="0"/>
              <a:t>St</a:t>
            </a:r>
            <a:r>
              <a:rPr lang="en-US" sz="2800" b="1" dirty="0"/>
              <a:t>. Ignatius Loyola (1491-1556</a:t>
            </a:r>
            <a:r>
              <a:rPr lang="en-US" sz="2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Rigorous religious and secular education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Effective missionaries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A5B5-6BCD-4BC4-8FBB-4AC32515C246}" type="slidenum">
              <a:rPr lang="en-US"/>
              <a:pPr/>
              <a:t>8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Catholic Reformation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732A-C4D6-4953-9BF7-3C4BE2499AAF}" type="slidenum">
              <a:rPr lang="en-US"/>
              <a:pPr/>
              <a:t>80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/>
              <a:t>Suleyman the Magnificent </a:t>
            </a:r>
            <a:br>
              <a:rPr lang="en-US" sz="3600"/>
            </a:br>
            <a:r>
              <a:rPr lang="en-US" sz="3600"/>
              <a:t>r. 1520-1566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Expanded into Asia, Europe</a:t>
            </a:r>
          </a:p>
          <a:p>
            <a:r>
              <a:rPr lang="en-US"/>
              <a:t>Besieged Vienna, 1529</a:t>
            </a:r>
          </a:p>
          <a:p>
            <a:r>
              <a:rPr lang="en-US"/>
              <a:t>Develops Ottomans into naval power</a:t>
            </a:r>
          </a:p>
        </p:txBody>
      </p:sp>
    </p:spTree>
  </p:cSld>
  <p:clrMapOvr>
    <a:masterClrMapping/>
  </p:clrMapOvr>
  <p:transition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FB03-CD42-4CA1-B5AA-6B69BF26E0E9}" type="slidenum">
              <a:rPr lang="en-US"/>
              <a:pPr/>
              <a:t>81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Safavid Empire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Ismail  is founder</a:t>
            </a:r>
          </a:p>
          <a:p>
            <a:pPr>
              <a:lnSpc>
                <a:spcPct val="90000"/>
              </a:lnSpc>
            </a:pPr>
            <a:r>
              <a:rPr lang="en-US" sz="2800"/>
              <a:t>Becomes Shah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proclaims official religion of realm Twelver Shiism</a:t>
            </a:r>
          </a:p>
          <a:p>
            <a:pPr lvl="1">
              <a:lnSpc>
                <a:spcPct val="90000"/>
              </a:lnSpc>
            </a:pPr>
            <a:r>
              <a:rPr lang="en-US"/>
              <a:t>Twelve infallible imams after Muhammad</a:t>
            </a:r>
          </a:p>
          <a:p>
            <a:pPr lvl="1">
              <a:lnSpc>
                <a:spcPct val="90000"/>
              </a:lnSpc>
            </a:pPr>
            <a:r>
              <a:rPr lang="en-US"/>
              <a:t>12</a:t>
            </a:r>
            <a:r>
              <a:rPr lang="en-US" baseline="30000"/>
              <a:t>th</a:t>
            </a:r>
            <a:r>
              <a:rPr lang="en-US"/>
              <a:t> imam in hiding, ready to take power</a:t>
            </a:r>
          </a:p>
          <a:p>
            <a:pPr>
              <a:lnSpc>
                <a:spcPct val="90000"/>
              </a:lnSpc>
            </a:pPr>
            <a:r>
              <a:rPr lang="en-US" sz="2800"/>
              <a:t>Empire called Safavid, after Safi al-Din (1252-1334), Sufi thinker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ransition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4DA5-2AE7-44DE-A675-97FEA0F51A6F}" type="slidenum">
              <a:rPr lang="en-US"/>
              <a:pPr/>
              <a:t>82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Battle of Chaldiran (1514)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Ottomans vs. Safavids</a:t>
            </a:r>
          </a:p>
          <a:p>
            <a:pPr>
              <a:lnSpc>
                <a:spcPct val="90000"/>
              </a:lnSpc>
            </a:pPr>
            <a:r>
              <a:rPr lang="en-US" sz="2800"/>
              <a:t>Heavy use of Ottoman gunpowder technology give them the upper hand</a:t>
            </a:r>
          </a:p>
          <a:p>
            <a:pPr>
              <a:lnSpc>
                <a:spcPct val="90000"/>
              </a:lnSpc>
            </a:pPr>
            <a:r>
              <a:rPr lang="en-US" sz="2800"/>
              <a:t>Shah Abbas the Great (r. 1588-1629) revitalizes weakened Safavid empire</a:t>
            </a:r>
          </a:p>
          <a:p>
            <a:pPr lvl="1">
              <a:lnSpc>
                <a:spcPct val="90000"/>
              </a:lnSpc>
            </a:pPr>
            <a:r>
              <a:rPr lang="en-US"/>
              <a:t>Reforms administration, military</a:t>
            </a:r>
          </a:p>
          <a:p>
            <a:pPr lvl="1">
              <a:lnSpc>
                <a:spcPct val="90000"/>
              </a:lnSpc>
            </a:pPr>
            <a:r>
              <a:rPr lang="en-US"/>
              <a:t>Expands trade</a:t>
            </a:r>
          </a:p>
          <a:p>
            <a:pPr lvl="1">
              <a:lnSpc>
                <a:spcPct val="90000"/>
              </a:lnSpc>
            </a:pPr>
            <a:r>
              <a:rPr lang="en-US"/>
              <a:t>Military expansion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1F28-92E2-42A0-BF13-CF5F7B6AD168}" type="slidenum">
              <a:rPr lang="en-US"/>
              <a:pPr/>
              <a:t>83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Mughal Empire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Zahir al-Din Muhammad (Babur the Tiger) is founder</a:t>
            </a:r>
          </a:p>
          <a:p>
            <a:r>
              <a:rPr lang="en-US"/>
              <a:t>Gunpowder technology gives Babur advantage</a:t>
            </a:r>
          </a:p>
          <a:p>
            <a:r>
              <a:rPr lang="en-US"/>
              <a:t>Founds Mughal (Persian for Mongol) dynasty </a:t>
            </a:r>
          </a:p>
          <a:p>
            <a:r>
              <a:rPr lang="en-US"/>
              <a:t>Expands through most of Indian subcontinent</a:t>
            </a:r>
          </a:p>
        </p:txBody>
      </p:sp>
    </p:spTree>
  </p:cSld>
  <p:clrMapOvr>
    <a:masterClrMapping/>
  </p:clrMapOvr>
  <p:transition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6D4F-077F-4C50-9FD1-E7BE028F3C70}" type="slidenum">
              <a:rPr lang="en-US"/>
              <a:pPr/>
              <a:t>84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Akbar (r. 1556-1605)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Created centralized government</a:t>
            </a:r>
          </a:p>
          <a:p>
            <a:r>
              <a:rPr lang="en-US" sz="2800"/>
              <a:t>Destroyed Hindu kingdom of Vijayanagar</a:t>
            </a:r>
          </a:p>
          <a:p>
            <a:r>
              <a:rPr lang="en-US" sz="2800"/>
              <a:t>Religiously tolerant </a:t>
            </a:r>
          </a:p>
          <a:p>
            <a:pPr lvl="1"/>
            <a:r>
              <a:rPr lang="en-US" sz="2400"/>
              <a:t>“Divine Faith”</a:t>
            </a:r>
          </a:p>
          <a:p>
            <a:pPr lvl="2"/>
            <a:r>
              <a:rPr lang="en-US"/>
              <a:t>Syncretic form of Islam and Hinduism</a:t>
            </a:r>
          </a:p>
        </p:txBody>
      </p:sp>
    </p:spTree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FEE7-72AC-4484-A218-855D088256BF}" type="slidenum">
              <a:rPr lang="en-US"/>
              <a:pPr/>
              <a:t>85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Aurangzeb (r. 1659-1707)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Expands Mughal empire into southern India</a:t>
            </a:r>
          </a:p>
          <a:p>
            <a:r>
              <a:rPr lang="en-US"/>
              <a:t>Hostile to Hinduism</a:t>
            </a:r>
          </a:p>
          <a:p>
            <a:pPr lvl="1"/>
            <a:r>
              <a:rPr lang="en-US"/>
              <a:t>Demolished Hindu temples, replaced with mosques</a:t>
            </a:r>
          </a:p>
          <a:p>
            <a:pPr lvl="1"/>
            <a:r>
              <a:rPr lang="en-US"/>
              <a:t>Tax on Hindus to encourage conversion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ED50-8A09-46B9-9594-BBB3FA2318E9}" type="slidenum">
              <a:rPr lang="en-US"/>
              <a:pPr/>
              <a:t>86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“gunpowder empires” based on military conquest </a:t>
            </a:r>
          </a:p>
          <a:p>
            <a:r>
              <a:rPr lang="en-US" sz="2400"/>
              <a:t>dependent on piety and military prowess of the ruler</a:t>
            </a:r>
          </a:p>
          <a:p>
            <a:pPr lvl="1"/>
            <a:r>
              <a:rPr lang="en-US" sz="2400"/>
              <a:t>Close relations with Sufism, </a:t>
            </a:r>
            <a:r>
              <a:rPr lang="en-US" sz="2400" i="1"/>
              <a:t>ghazi</a:t>
            </a:r>
            <a:r>
              <a:rPr lang="en-US" sz="2400"/>
              <a:t> tradition</a:t>
            </a:r>
          </a:p>
          <a:p>
            <a:r>
              <a:rPr lang="en-US" sz="2400"/>
              <a:t>Steppe Turkish traditions</a:t>
            </a:r>
          </a:p>
          <a:p>
            <a:pPr lvl="1"/>
            <a:r>
              <a:rPr lang="en-US" sz="2400"/>
              <a:t>Intra-family conflicts over power</a:t>
            </a:r>
          </a:p>
          <a:p>
            <a:pPr lvl="2"/>
            <a:r>
              <a:rPr lang="en-US"/>
              <a:t>1595 Sultan massacres 19 brothers (some infants), 15 expectant women (strangulation with silk)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4241-2E3B-43EA-A940-330C60905E45}" type="slidenum">
              <a:rPr lang="en-US"/>
              <a:pPr/>
              <a:t>87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Agriculture and Trade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American crops effect less dramatic change in Muslim empires</a:t>
            </a:r>
          </a:p>
          <a:p>
            <a:pPr lvl="1">
              <a:lnSpc>
                <a:spcPct val="90000"/>
              </a:lnSpc>
            </a:pPr>
            <a:r>
              <a:rPr lang="en-US"/>
              <a:t>Coffee, tobacco important</a:t>
            </a:r>
          </a:p>
          <a:p>
            <a:pPr lvl="1">
              <a:lnSpc>
                <a:spcPct val="90000"/>
              </a:lnSpc>
            </a:pPr>
            <a:r>
              <a:rPr lang="en-US"/>
              <a:t>feared lax morality of coffee houses</a:t>
            </a:r>
          </a:p>
          <a:p>
            <a:pPr>
              <a:lnSpc>
                <a:spcPct val="90000"/>
              </a:lnSpc>
            </a:pPr>
            <a:r>
              <a:rPr lang="en-US" sz="2800"/>
              <a:t>Population growth also reflects territorial additions and losses</a:t>
            </a:r>
          </a:p>
          <a:p>
            <a:pPr>
              <a:lnSpc>
                <a:spcPct val="90000"/>
              </a:lnSpc>
            </a:pPr>
            <a:r>
              <a:rPr lang="en-US" sz="2800"/>
              <a:t>Trade with English East India Company, French East India Company, and Dutch VOC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 lvl="1">
              <a:lnSpc>
                <a:spcPct val="90000"/>
              </a:lnSpc>
            </a:pPr>
            <a:endParaRPr lang="en-US" sz="32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8F8-D77F-45B8-ADDA-893A05424CF5}" type="slidenum">
              <a:rPr lang="en-US"/>
              <a:pPr/>
              <a:t>88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Diversity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Ottoman Empire: Christians, Jews</a:t>
            </a:r>
          </a:p>
          <a:p>
            <a:r>
              <a:rPr lang="en-US"/>
              <a:t>Safavid Empire: Zoroastrians, Jews, Christians</a:t>
            </a:r>
          </a:p>
          <a:p>
            <a:r>
              <a:rPr lang="en-US"/>
              <a:t>Mughal Empire: Hindus, Jains, Zoroastrians, Christians, Sikhs</a:t>
            </a:r>
          </a:p>
          <a:p>
            <a:pPr lvl="1">
              <a:buFont typeface="Wingdings" pitchFamily="2" charset="2"/>
              <a:buNone/>
            </a:pPr>
            <a:endParaRPr lang="en-US" sz="36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DE605-B326-45AF-B77D-BA2D629276FD}" type="slidenum">
              <a:rPr lang="en-US"/>
              <a:pPr/>
              <a:t>89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of Religious Minorities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Non-Muslim protected people</a:t>
            </a:r>
          </a:p>
          <a:p>
            <a:pPr>
              <a:lnSpc>
                <a:spcPct val="90000"/>
              </a:lnSpc>
            </a:pPr>
            <a:r>
              <a:rPr lang="en-US" sz="3600"/>
              <a:t>Payment of special tax: </a:t>
            </a:r>
            <a:r>
              <a:rPr lang="en-US" sz="3600" i="1"/>
              <a:t>jizya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3200"/>
              <a:t>Freedom of worship, property, legal affairs</a:t>
            </a:r>
          </a:p>
          <a:p>
            <a:pPr>
              <a:lnSpc>
                <a:spcPct val="90000"/>
              </a:lnSpc>
            </a:pPr>
            <a:r>
              <a:rPr lang="en-US"/>
              <a:t>Ottoman communities: </a:t>
            </a:r>
            <a:r>
              <a:rPr lang="en-US" i="1"/>
              <a:t>millet</a:t>
            </a:r>
            <a:r>
              <a:rPr lang="en-US"/>
              <a:t> system of self-administration</a:t>
            </a:r>
          </a:p>
          <a:p>
            <a:pPr>
              <a:lnSpc>
                <a:spcPct val="90000"/>
              </a:lnSpc>
            </a:pPr>
            <a:r>
              <a:rPr lang="en-US"/>
              <a:t>Mughal rule: Muslims supreme, but work in tandem with Hindus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Witch hunts</a:t>
            </a:r>
          </a:p>
          <a:p>
            <a:r>
              <a:rPr lang="en-US" sz="2400" dirty="0" smtClean="0"/>
              <a:t>Most prominent in regions of tension between Catholics and Protestants</a:t>
            </a:r>
          </a:p>
          <a:p>
            <a:r>
              <a:rPr lang="en-US" sz="2400" dirty="0" smtClean="0"/>
              <a:t>belief in devil and human assistants</a:t>
            </a:r>
          </a:p>
          <a:p>
            <a:r>
              <a:rPr lang="en-US" sz="2400" dirty="0" smtClean="0"/>
              <a:t>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centuries </a:t>
            </a:r>
          </a:p>
          <a:p>
            <a:pPr lvl="1"/>
            <a:r>
              <a:rPr lang="en-US" dirty="0" smtClean="0"/>
              <a:t>110,000 people put on trial, some 60,000 put to death</a:t>
            </a:r>
          </a:p>
          <a:p>
            <a:pPr lvl="1"/>
            <a:r>
              <a:rPr lang="en-US" dirty="0" smtClean="0"/>
              <a:t>Vast majority females, usually single, widowed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28D4-11D1-425B-8929-47E271FE2208}" type="slidenum">
              <a:rPr lang="en-US"/>
              <a:pPr/>
              <a:t>9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ECA8-9E21-4989-A6BA-7EF2648EA21D}" type="slidenum">
              <a:rPr lang="en-US"/>
              <a:pPr/>
              <a:t>90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Ottoman Decline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Interior Decline</a:t>
            </a:r>
          </a:p>
          <a:p>
            <a:r>
              <a:rPr lang="en-US" sz="2400"/>
              <a:t>Ottoman princes become lazy through luxury</a:t>
            </a:r>
          </a:p>
          <a:p>
            <a:r>
              <a:rPr lang="en-US" sz="2400"/>
              <a:t>Religious tensions</a:t>
            </a:r>
          </a:p>
          <a:p>
            <a:r>
              <a:rPr lang="en-US"/>
              <a:t>Janissaries mutiny</a:t>
            </a:r>
          </a:p>
          <a:p>
            <a:r>
              <a:rPr lang="en-US" sz="2400"/>
              <a:t>Military, administrative network expensive</a:t>
            </a:r>
          </a:p>
          <a:p>
            <a:endParaRPr lang="en-US"/>
          </a:p>
          <a:p>
            <a:endParaRPr lang="en-US" sz="240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Exterior </a:t>
            </a:r>
          </a:p>
          <a:p>
            <a:r>
              <a:rPr lang="en-US" sz="2400"/>
              <a:t>Foreign trade controlled by Europeans</a:t>
            </a:r>
          </a:p>
          <a:p>
            <a:r>
              <a:rPr lang="en-US" sz="2400"/>
              <a:t>Unproductive wars</a:t>
            </a:r>
          </a:p>
          <a:p>
            <a:r>
              <a:rPr lang="en-US" sz="2400"/>
              <a:t>European military technology advances faster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71F4-1824-498A-B897-8FDE80C5C121}" type="slidenum">
              <a:rPr lang="en-US"/>
              <a:pPr/>
              <a:t>91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Cultural Conservatism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Islamic empires less interested in outside world, Europeans very interested in Islamic World</a:t>
            </a:r>
          </a:p>
          <a:p>
            <a:pPr>
              <a:lnSpc>
                <a:spcPct val="90000"/>
              </a:lnSpc>
            </a:pPr>
            <a:r>
              <a:rPr lang="en-US" sz="2400"/>
              <a:t>Swiftly fell behind in technological development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But printing of books in Turkish and Arabic forbidden until 1729</a:t>
            </a:r>
          </a:p>
          <a:p>
            <a:pPr lvl="2">
              <a:lnSpc>
                <a:spcPct val="90000"/>
              </a:lnSpc>
            </a:pPr>
            <a:r>
              <a:rPr lang="en-US"/>
              <a:t>Handwritten books preferred, but weak levels of dissemination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Johannes </a:t>
            </a:r>
            <a:r>
              <a:rPr lang="en-US" b="1" dirty="0" err="1"/>
              <a:t>Kepler</a:t>
            </a:r>
            <a:r>
              <a:rPr lang="en-US" dirty="0"/>
              <a:t> &amp; </a:t>
            </a:r>
            <a:r>
              <a:rPr lang="en-US" b="1" dirty="0"/>
              <a:t>Galileo </a:t>
            </a:r>
            <a:r>
              <a:rPr lang="en-US" b="1" dirty="0" err="1"/>
              <a:t>Galilei</a:t>
            </a:r>
            <a:r>
              <a:rPr lang="en-US" dirty="0"/>
              <a:t> reinforce Copernican model</a:t>
            </a:r>
          </a:p>
          <a:p>
            <a:r>
              <a:rPr lang="en-US" dirty="0"/>
              <a:t>Isaac Newton (1642-1727) revolutionizes study of physics</a:t>
            </a:r>
          </a:p>
          <a:p>
            <a:r>
              <a:rPr lang="en-US" dirty="0"/>
              <a:t>Rigorous challenge to church doctrines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AEB7-053C-4A6C-9610-113A0B847608}" type="slidenum">
              <a:rPr lang="en-US"/>
              <a:pPr/>
              <a:t>92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Scientific Revolution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9550</TotalTime>
  <Words>2891</Words>
  <Application>Microsoft Office PowerPoint</Application>
  <PresentationFormat>On-screen Show (4:3)</PresentationFormat>
  <Paragraphs>660</Paragraphs>
  <Slides>92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Concourse</vt:lpstr>
      <vt:lpstr>Chart</vt:lpstr>
      <vt:lpstr>Recovery and Transformation of Europe</vt:lpstr>
      <vt:lpstr>Culture: Renaissance</vt:lpstr>
      <vt:lpstr>Spread of Renaissance</vt:lpstr>
      <vt:lpstr>Reforming the Church</vt:lpstr>
      <vt:lpstr>Challenging the Church The Protestant Reformation</vt:lpstr>
      <vt:lpstr>Reform outside Germany</vt:lpstr>
      <vt:lpstr>England’s Reform</vt:lpstr>
      <vt:lpstr>The Catholic Reformation</vt:lpstr>
      <vt:lpstr>Conflict</vt:lpstr>
      <vt:lpstr>Conflict</vt:lpstr>
      <vt:lpstr>PowerPoint Presentation</vt:lpstr>
      <vt:lpstr>Statebuilding in Europe</vt:lpstr>
      <vt:lpstr>Statebuilding: Europe</vt:lpstr>
      <vt:lpstr>16th century Europe</vt:lpstr>
      <vt:lpstr>Statebuilding: Holy Roman Empire </vt:lpstr>
      <vt:lpstr>Statebuilding: England</vt:lpstr>
      <vt:lpstr>Statebuilding: The Dutch Republic</vt:lpstr>
      <vt:lpstr>Statebuilding:  England and the Netherlands</vt:lpstr>
      <vt:lpstr>Statebuilding: Italian States</vt:lpstr>
      <vt:lpstr>Statebuilding: Unification of Spain</vt:lpstr>
      <vt:lpstr>Statebuilding: Beginning of Absolutism</vt:lpstr>
      <vt:lpstr>Statebuilding: Absolute Spain </vt:lpstr>
      <vt:lpstr>Statebuilding: France</vt:lpstr>
      <vt:lpstr>Statebuilding: Russia</vt:lpstr>
      <vt:lpstr>Statebuilding: Russia </vt:lpstr>
      <vt:lpstr>Statebuilding: Russian Expansion</vt:lpstr>
      <vt:lpstr>Statebuilding: Austria</vt:lpstr>
      <vt:lpstr>Statebuilding: Prussia</vt:lpstr>
      <vt:lpstr> Exploration, Transoceanic Encounters and Global Connections</vt:lpstr>
      <vt:lpstr>Beginnings</vt:lpstr>
      <vt:lpstr>The Technology of Exploration</vt:lpstr>
      <vt:lpstr>China</vt:lpstr>
      <vt:lpstr>Europe</vt:lpstr>
      <vt:lpstr>Europe: Additional Voyages</vt:lpstr>
      <vt:lpstr>Statebuilding: Commerical Empires</vt:lpstr>
      <vt:lpstr>European trading posts in Euraisa </vt:lpstr>
      <vt:lpstr>Spanish  Conquistadors</vt:lpstr>
      <vt:lpstr>North America</vt:lpstr>
      <vt:lpstr>European empires and colonies in the Americas about 1700</vt:lpstr>
      <vt:lpstr>Statebuilding:  Commerical Competition</vt:lpstr>
      <vt:lpstr>The Columbian Exchange</vt:lpstr>
      <vt:lpstr>Population Growth and Urbanization</vt:lpstr>
      <vt:lpstr>Triangular Trade</vt:lpstr>
      <vt:lpstr>Scientific Revolution and the Enlightenment</vt:lpstr>
      <vt:lpstr>The Copernican Universe</vt:lpstr>
      <vt:lpstr>New Worlds  The Americas and Oceania</vt:lpstr>
      <vt:lpstr>The Spanish Caribbean</vt:lpstr>
      <vt:lpstr>Colonial Administration</vt:lpstr>
      <vt:lpstr>North America: Indigenous Peoples</vt:lpstr>
      <vt:lpstr>North American Populations</vt:lpstr>
      <vt:lpstr>The Social Hierarchy</vt:lpstr>
      <vt:lpstr>Society: Slavery in North America</vt:lpstr>
      <vt:lpstr>Economics: Mining</vt:lpstr>
      <vt:lpstr>Africa and the Atlantic World</vt:lpstr>
      <vt:lpstr>Statebuilding: Africa</vt:lpstr>
      <vt:lpstr>Foundations of the Slave Trade</vt:lpstr>
      <vt:lpstr>The Early European Slave Trade</vt:lpstr>
      <vt:lpstr>The Middle Passage</vt:lpstr>
      <vt:lpstr>Effects of Slave trade</vt:lpstr>
      <vt:lpstr>Destinations of African Slaves</vt:lpstr>
      <vt:lpstr>End of the Slave Trade</vt:lpstr>
      <vt:lpstr> East Asia</vt:lpstr>
      <vt:lpstr>Statebuilding</vt:lpstr>
      <vt:lpstr>Statebuilding</vt:lpstr>
      <vt:lpstr>Qing (Manchu) Empire, 1644-1911 </vt:lpstr>
      <vt:lpstr>Statebuilding</vt:lpstr>
      <vt:lpstr>Society</vt:lpstr>
      <vt:lpstr>Society</vt:lpstr>
      <vt:lpstr>Economics</vt:lpstr>
      <vt:lpstr>Technology</vt:lpstr>
      <vt:lpstr>Culture</vt:lpstr>
      <vt:lpstr>Japan</vt:lpstr>
      <vt:lpstr>The Unification of Japan</vt:lpstr>
      <vt:lpstr>Neo-Confucianism in Japan</vt:lpstr>
      <vt:lpstr>Christianity in Japan</vt:lpstr>
      <vt:lpstr>The Islamic Empires</vt:lpstr>
      <vt:lpstr>The Islamic empires, 1500-1800 </vt:lpstr>
      <vt:lpstr>The Ottoman Empire  (1289-1923)</vt:lpstr>
      <vt:lpstr>Mehmed II r. 1451-1481</vt:lpstr>
      <vt:lpstr>Suleyman the Magnificent  r. 1520-1566</vt:lpstr>
      <vt:lpstr>The Safavid Empire</vt:lpstr>
      <vt:lpstr>Battle of Chaldiran (1514)</vt:lpstr>
      <vt:lpstr>The Mughal Empire</vt:lpstr>
      <vt:lpstr>Akbar (r. 1556-1605)</vt:lpstr>
      <vt:lpstr>Aurangzeb (r. 1659-1707)</vt:lpstr>
      <vt:lpstr>Similarities</vt:lpstr>
      <vt:lpstr>Agriculture and Trade</vt:lpstr>
      <vt:lpstr>Religious Diversity</vt:lpstr>
      <vt:lpstr>Status of Religious Minorities</vt:lpstr>
      <vt:lpstr>Ottoman Decline</vt:lpstr>
      <vt:lpstr>Cultural Conservatism</vt:lpstr>
      <vt:lpstr>The Scientific Revolution</vt:lpstr>
    </vt:vector>
  </TitlesOfParts>
  <Company>Florida Atlantic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</dc:title>
  <dc:creator>Library</dc:creator>
  <cp:lastModifiedBy>Woodfin, Zachary C.</cp:lastModifiedBy>
  <cp:revision>194</cp:revision>
  <dcterms:created xsi:type="dcterms:W3CDTF">2004-11-22T19:32:19Z</dcterms:created>
  <dcterms:modified xsi:type="dcterms:W3CDTF">2012-10-02T18:19:27Z</dcterms:modified>
</cp:coreProperties>
</file>