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62" r:id="rId4"/>
    <p:sldId id="257" r:id="rId5"/>
    <p:sldId id="263" r:id="rId6"/>
    <p:sldId id="264" r:id="rId7"/>
    <p:sldId id="258" r:id="rId8"/>
    <p:sldId id="259"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5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39993F8-CABB-4664-BD0B-C3F985B01C47}" type="datetimeFigureOut">
              <a:rPr lang="en-US" smtClean="0"/>
              <a:pPr/>
              <a:t>9/24/2010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93058F8-469B-46E0-9685-FF430A8577C7}"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9993F8-CABB-4664-BD0B-C3F985B01C47}" type="datetimeFigureOut">
              <a:rPr lang="en-US" smtClean="0"/>
              <a:pPr/>
              <a:t>9/24/2010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058F8-469B-46E0-9685-FF430A8577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9993F8-CABB-4664-BD0B-C3F985B01C47}" type="datetimeFigureOut">
              <a:rPr lang="en-US" smtClean="0"/>
              <a:pPr/>
              <a:t>9/24/2010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058F8-469B-46E0-9685-FF430A8577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39993F8-CABB-4664-BD0B-C3F985B01C47}" type="datetimeFigureOut">
              <a:rPr lang="en-US" smtClean="0"/>
              <a:pPr/>
              <a:t>9/24/2010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058F8-469B-46E0-9685-FF430A8577C7}"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39993F8-CABB-4664-BD0B-C3F985B01C47}" type="datetimeFigureOut">
              <a:rPr lang="en-US" smtClean="0"/>
              <a:pPr/>
              <a:t>9/24/2010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93058F8-469B-46E0-9685-FF430A8577C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39993F8-CABB-4664-BD0B-C3F985B01C47}" type="datetimeFigureOut">
              <a:rPr lang="en-US" smtClean="0"/>
              <a:pPr/>
              <a:t>9/24/2010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3058F8-469B-46E0-9685-FF430A8577C7}"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39993F8-CABB-4664-BD0B-C3F985B01C47}" type="datetimeFigureOut">
              <a:rPr lang="en-US" smtClean="0"/>
              <a:pPr/>
              <a:t>9/24/2010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3058F8-469B-46E0-9685-FF430A8577C7}"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39993F8-CABB-4664-BD0B-C3F985B01C47}" type="datetimeFigureOut">
              <a:rPr lang="en-US" smtClean="0"/>
              <a:pPr/>
              <a:t>9/24/2010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3058F8-469B-46E0-9685-FF430A8577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9993F8-CABB-4664-BD0B-C3F985B01C47}" type="datetimeFigureOut">
              <a:rPr lang="en-US" smtClean="0"/>
              <a:pPr/>
              <a:t>9/24/2010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3058F8-469B-46E0-9685-FF430A8577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9993F8-CABB-4664-BD0B-C3F985B01C47}" type="datetimeFigureOut">
              <a:rPr lang="en-US" smtClean="0"/>
              <a:pPr/>
              <a:t>9/24/2010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3058F8-469B-46E0-9685-FF430A8577C7}"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9993F8-CABB-4664-BD0B-C3F985B01C47}" type="datetimeFigureOut">
              <a:rPr lang="en-US" smtClean="0"/>
              <a:pPr/>
              <a:t>9/24/2010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93058F8-469B-46E0-9685-FF430A8577C7}"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39993F8-CABB-4664-BD0B-C3F985B01C47}" type="datetimeFigureOut">
              <a:rPr lang="en-US" smtClean="0"/>
              <a:pPr/>
              <a:t>9/24/2010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93058F8-469B-46E0-9685-FF430A8577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68580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solidFill>
                  <a:schemeClr val="bg1"/>
                </a:solidFill>
              </a:rPr>
              <a:t>The First Alloy Metal</a:t>
            </a:r>
            <a:endParaRPr lang="en-US" dirty="0">
              <a:solidFill>
                <a:schemeClr val="bg1"/>
              </a:solidFill>
            </a:endParaRPr>
          </a:p>
        </p:txBody>
      </p:sp>
      <p:sp>
        <p:nvSpPr>
          <p:cNvPr id="2" name="Title 1"/>
          <p:cNvSpPr>
            <a:spLocks noGrp="1"/>
          </p:cNvSpPr>
          <p:nvPr>
            <p:ph type="ctrTitle"/>
          </p:nvPr>
        </p:nvSpPr>
        <p:spPr/>
        <p:txBody>
          <a:bodyPr>
            <a:normAutofit fontScale="90000"/>
          </a:bodyPr>
          <a:lstStyle/>
          <a:p>
            <a:r>
              <a:rPr lang="en-US" sz="6600" dirty="0" smtClean="0">
                <a:latin typeface="Algerian" pitchFamily="82" charset="0"/>
              </a:rPr>
              <a:t>Bronze- A history</a:t>
            </a:r>
            <a:br>
              <a:rPr lang="en-US" sz="6600" dirty="0" smtClean="0">
                <a:latin typeface="Algerian" pitchFamily="82" charset="0"/>
              </a:rPr>
            </a:br>
            <a:r>
              <a:rPr lang="en-US" sz="3600" dirty="0" smtClean="0">
                <a:latin typeface="Algerian" pitchFamily="82" charset="0"/>
              </a:rPr>
              <a:t>4000 BCE-1800 CE</a:t>
            </a:r>
            <a:endParaRPr lang="en-US" sz="3600" dirty="0">
              <a:latin typeface="Algerian" pitchFamily="82" charset="0"/>
            </a:endParaRPr>
          </a:p>
        </p:txBody>
      </p:sp>
      <p:sp>
        <p:nvSpPr>
          <p:cNvPr id="4" name="TextBox 3"/>
          <p:cNvSpPr txBox="1"/>
          <p:nvPr/>
        </p:nvSpPr>
        <p:spPr>
          <a:xfrm>
            <a:off x="1447800" y="4114800"/>
            <a:ext cx="6172200" cy="369332"/>
          </a:xfrm>
          <a:prstGeom prst="rect">
            <a:avLst/>
          </a:prstGeom>
          <a:noFill/>
        </p:spPr>
        <p:txBody>
          <a:bodyPr wrap="square" rtlCol="0">
            <a:spAutoFit/>
          </a:bodyPr>
          <a:lstStyle/>
          <a:p>
            <a:pPr algn="ctr"/>
            <a:r>
              <a:rPr lang="en-US" dirty="0" smtClean="0"/>
              <a:t>By Vince Lombardi, Paul Bryant, and Rodney Floyd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74638"/>
            <a:ext cx="7772400" cy="639762"/>
          </a:xfrm>
        </p:spPr>
        <p:txBody>
          <a:bodyPr>
            <a:normAutofit fontScale="90000"/>
          </a:bodyPr>
          <a:lstStyle/>
          <a:p>
            <a:pPr algn="ctr"/>
            <a:r>
              <a:rPr lang="en-US" dirty="0" smtClean="0"/>
              <a:t>Artistic Uses of Bronze </a:t>
            </a:r>
            <a:endParaRPr lang="en-US" dirty="0"/>
          </a:p>
        </p:txBody>
      </p:sp>
      <p:pic>
        <p:nvPicPr>
          <p:cNvPr id="9" name="Picture 8" descr="Bronze vessel Shang.bmp"/>
          <p:cNvPicPr>
            <a:picLocks noChangeAspect="1"/>
          </p:cNvPicPr>
          <p:nvPr/>
        </p:nvPicPr>
        <p:blipFill>
          <a:blip r:embed="rId2" cstate="print"/>
          <a:stretch>
            <a:fillRect/>
          </a:stretch>
        </p:blipFill>
        <p:spPr>
          <a:xfrm>
            <a:off x="6781800" y="1447800"/>
            <a:ext cx="2133600" cy="2789560"/>
          </a:xfrm>
          <a:prstGeom prst="rect">
            <a:avLst/>
          </a:prstGeom>
        </p:spPr>
      </p:pic>
      <p:pic>
        <p:nvPicPr>
          <p:cNvPr id="1026" name="Picture 2" descr="http://www.hinduonnet.com/fline/fl2502/images/20080201504012902.jpg"/>
          <p:cNvPicPr>
            <a:picLocks noChangeAspect="1" noChangeArrowheads="1"/>
          </p:cNvPicPr>
          <p:nvPr/>
        </p:nvPicPr>
        <p:blipFill>
          <a:blip r:embed="rId3" cstate="print"/>
          <a:srcRect/>
          <a:stretch>
            <a:fillRect/>
          </a:stretch>
        </p:blipFill>
        <p:spPr bwMode="auto">
          <a:xfrm>
            <a:off x="4495800" y="1143000"/>
            <a:ext cx="2305050" cy="3333750"/>
          </a:xfrm>
          <a:prstGeom prst="rect">
            <a:avLst/>
          </a:prstGeom>
          <a:noFill/>
        </p:spPr>
      </p:pic>
      <p:pic>
        <p:nvPicPr>
          <p:cNvPr id="1028" name="Picture 4" descr="http://upload.wikimedia.org/wikipedia/commons/0/03/Boxer_of_quirinal.jpg"/>
          <p:cNvPicPr>
            <a:picLocks noChangeAspect="1" noChangeArrowheads="1"/>
          </p:cNvPicPr>
          <p:nvPr/>
        </p:nvPicPr>
        <p:blipFill>
          <a:blip r:embed="rId4" cstate="print"/>
          <a:srcRect/>
          <a:stretch>
            <a:fillRect/>
          </a:stretch>
        </p:blipFill>
        <p:spPr bwMode="auto">
          <a:xfrm>
            <a:off x="152400" y="1066800"/>
            <a:ext cx="2514600" cy="3589544"/>
          </a:xfrm>
          <a:prstGeom prst="rect">
            <a:avLst/>
          </a:prstGeom>
          <a:noFill/>
        </p:spPr>
      </p:pic>
      <p:pic>
        <p:nvPicPr>
          <p:cNvPr id="1030" name="Picture 6" descr="http://www.sculptureandstatue.com/images/animals/527_3.jpg"/>
          <p:cNvPicPr>
            <a:picLocks noChangeAspect="1" noChangeArrowheads="1"/>
          </p:cNvPicPr>
          <p:nvPr/>
        </p:nvPicPr>
        <p:blipFill>
          <a:blip r:embed="rId5" cstate="print"/>
          <a:srcRect/>
          <a:stretch>
            <a:fillRect/>
          </a:stretch>
        </p:blipFill>
        <p:spPr bwMode="auto">
          <a:xfrm>
            <a:off x="2362200" y="2743200"/>
            <a:ext cx="2705100" cy="3390900"/>
          </a:xfrm>
          <a:prstGeom prst="rect">
            <a:avLst/>
          </a:prstGeom>
          <a:noFill/>
        </p:spPr>
      </p:pic>
      <p:sp>
        <p:nvSpPr>
          <p:cNvPr id="13" name="TextBox 12"/>
          <p:cNvSpPr txBox="1"/>
          <p:nvPr/>
        </p:nvSpPr>
        <p:spPr>
          <a:xfrm>
            <a:off x="609600" y="4343400"/>
            <a:ext cx="1600200" cy="381000"/>
          </a:xfrm>
          <a:prstGeom prst="rect">
            <a:avLst/>
          </a:prstGeom>
          <a:noFill/>
        </p:spPr>
        <p:txBody>
          <a:bodyPr wrap="square" rtlCol="0">
            <a:spAutoFit/>
          </a:bodyPr>
          <a:lstStyle/>
          <a:p>
            <a:r>
              <a:rPr lang="en-US" dirty="0" smtClean="0"/>
              <a:t>Greek</a:t>
            </a:r>
            <a:endParaRPr lang="en-US" dirty="0"/>
          </a:p>
        </p:txBody>
      </p:sp>
      <p:sp>
        <p:nvSpPr>
          <p:cNvPr id="14" name="TextBox 13"/>
          <p:cNvSpPr txBox="1"/>
          <p:nvPr/>
        </p:nvSpPr>
        <p:spPr>
          <a:xfrm>
            <a:off x="5257800" y="4724400"/>
            <a:ext cx="1371600" cy="369332"/>
          </a:xfrm>
          <a:prstGeom prst="rect">
            <a:avLst/>
          </a:prstGeom>
          <a:noFill/>
        </p:spPr>
        <p:txBody>
          <a:bodyPr wrap="square" rtlCol="0">
            <a:spAutoFit/>
          </a:bodyPr>
          <a:lstStyle/>
          <a:p>
            <a:r>
              <a:rPr lang="en-US" dirty="0" smtClean="0"/>
              <a:t>Harappa</a:t>
            </a:r>
            <a:endParaRPr lang="en-US" dirty="0"/>
          </a:p>
        </p:txBody>
      </p:sp>
      <p:sp>
        <p:nvSpPr>
          <p:cNvPr id="15" name="TextBox 14"/>
          <p:cNvSpPr txBox="1"/>
          <p:nvPr/>
        </p:nvSpPr>
        <p:spPr>
          <a:xfrm>
            <a:off x="7239000" y="4495800"/>
            <a:ext cx="1143000" cy="369332"/>
          </a:xfrm>
          <a:prstGeom prst="rect">
            <a:avLst/>
          </a:prstGeom>
          <a:noFill/>
        </p:spPr>
        <p:txBody>
          <a:bodyPr wrap="square" rtlCol="0">
            <a:spAutoFit/>
          </a:bodyPr>
          <a:lstStyle/>
          <a:p>
            <a:r>
              <a:rPr lang="en-US" dirty="0" smtClean="0"/>
              <a:t>China</a:t>
            </a:r>
            <a:endParaRPr lang="en-US" dirty="0"/>
          </a:p>
        </p:txBody>
      </p:sp>
      <p:sp>
        <p:nvSpPr>
          <p:cNvPr id="16" name="TextBox 15"/>
          <p:cNvSpPr txBox="1"/>
          <p:nvPr/>
        </p:nvSpPr>
        <p:spPr>
          <a:xfrm>
            <a:off x="2514600" y="6324600"/>
            <a:ext cx="2514600" cy="369332"/>
          </a:xfrm>
          <a:prstGeom prst="rect">
            <a:avLst/>
          </a:prstGeom>
          <a:noFill/>
        </p:spPr>
        <p:txBody>
          <a:bodyPr wrap="square" rtlCol="0">
            <a:spAutoFit/>
          </a:bodyPr>
          <a:lstStyle/>
          <a:p>
            <a:r>
              <a:rPr lang="en-US" dirty="0" smtClean="0"/>
              <a:t>Modern Remington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pPr algn="ctr"/>
            <a:r>
              <a:rPr lang="en-US" dirty="0" smtClean="0"/>
              <a:t>Military Uses of Bronze</a:t>
            </a:r>
            <a:endParaRPr lang="en-US" dirty="0"/>
          </a:p>
        </p:txBody>
      </p:sp>
      <p:pic>
        <p:nvPicPr>
          <p:cNvPr id="3" name="Picture 2" descr="5war6.jpg"/>
          <p:cNvPicPr>
            <a:picLocks noChangeAspect="1"/>
          </p:cNvPicPr>
          <p:nvPr/>
        </p:nvPicPr>
        <p:blipFill>
          <a:blip r:embed="rId2" cstate="print"/>
          <a:stretch>
            <a:fillRect/>
          </a:stretch>
        </p:blipFill>
        <p:spPr>
          <a:xfrm>
            <a:off x="2286000" y="1066800"/>
            <a:ext cx="1655145" cy="2311777"/>
          </a:xfrm>
          <a:prstGeom prst="rect">
            <a:avLst/>
          </a:prstGeom>
        </p:spPr>
      </p:pic>
      <p:pic>
        <p:nvPicPr>
          <p:cNvPr id="4" name="Picture 3" descr="180px-Bronze_age_weapons_Romania_1_-190x266.jpg"/>
          <p:cNvPicPr>
            <a:picLocks noChangeAspect="1"/>
          </p:cNvPicPr>
          <p:nvPr/>
        </p:nvPicPr>
        <p:blipFill>
          <a:blip r:embed="rId3" cstate="print"/>
          <a:stretch>
            <a:fillRect/>
          </a:stretch>
        </p:blipFill>
        <p:spPr>
          <a:xfrm>
            <a:off x="5334000" y="1066800"/>
            <a:ext cx="2962275" cy="4147185"/>
          </a:xfrm>
          <a:prstGeom prst="rect">
            <a:avLst/>
          </a:prstGeom>
        </p:spPr>
      </p:pic>
      <p:pic>
        <p:nvPicPr>
          <p:cNvPr id="19458" name="Picture 2" descr="http://www.metronc.com/images/article_photos/SOS%20Edenton%20Cannon.jpg"/>
          <p:cNvPicPr>
            <a:picLocks noChangeAspect="1" noChangeArrowheads="1"/>
          </p:cNvPicPr>
          <p:nvPr/>
        </p:nvPicPr>
        <p:blipFill>
          <a:blip r:embed="rId4" cstate="print"/>
          <a:srcRect/>
          <a:stretch>
            <a:fillRect/>
          </a:stretch>
        </p:blipFill>
        <p:spPr bwMode="auto">
          <a:xfrm>
            <a:off x="381000" y="3962400"/>
            <a:ext cx="3002280" cy="1876425"/>
          </a:xfrm>
          <a:prstGeom prst="rect">
            <a:avLst/>
          </a:prstGeom>
          <a:noFill/>
        </p:spPr>
      </p:pic>
      <p:sp>
        <p:nvSpPr>
          <p:cNvPr id="7" name="TextBox 6"/>
          <p:cNvSpPr txBox="1"/>
          <p:nvPr/>
        </p:nvSpPr>
        <p:spPr>
          <a:xfrm>
            <a:off x="2362200" y="3429000"/>
            <a:ext cx="1524000" cy="381000"/>
          </a:xfrm>
          <a:prstGeom prst="rect">
            <a:avLst/>
          </a:prstGeom>
          <a:noFill/>
        </p:spPr>
        <p:txBody>
          <a:bodyPr wrap="square" rtlCol="0">
            <a:spAutoFit/>
          </a:bodyPr>
          <a:lstStyle/>
          <a:p>
            <a:r>
              <a:rPr lang="en-US" dirty="0" smtClean="0"/>
              <a:t>Greek helmet</a:t>
            </a:r>
            <a:endParaRPr lang="en-US" dirty="0"/>
          </a:p>
        </p:txBody>
      </p:sp>
      <p:sp>
        <p:nvSpPr>
          <p:cNvPr id="8" name="TextBox 7"/>
          <p:cNvSpPr txBox="1"/>
          <p:nvPr/>
        </p:nvSpPr>
        <p:spPr>
          <a:xfrm>
            <a:off x="685800" y="6096000"/>
            <a:ext cx="2590800" cy="369332"/>
          </a:xfrm>
          <a:prstGeom prst="rect">
            <a:avLst/>
          </a:prstGeom>
          <a:noFill/>
        </p:spPr>
        <p:txBody>
          <a:bodyPr wrap="square" rtlCol="0">
            <a:spAutoFit/>
          </a:bodyPr>
          <a:lstStyle/>
          <a:p>
            <a:r>
              <a:rPr lang="en-US" dirty="0" smtClean="0"/>
              <a:t>Civil War cannon circa 1800s</a:t>
            </a:r>
            <a:endParaRPr lang="en-US" dirty="0"/>
          </a:p>
        </p:txBody>
      </p:sp>
      <p:sp>
        <p:nvSpPr>
          <p:cNvPr id="9" name="TextBox 8"/>
          <p:cNvSpPr txBox="1"/>
          <p:nvPr/>
        </p:nvSpPr>
        <p:spPr>
          <a:xfrm>
            <a:off x="5486400" y="5410200"/>
            <a:ext cx="2590800" cy="381000"/>
          </a:xfrm>
          <a:prstGeom prst="rect">
            <a:avLst/>
          </a:prstGeom>
          <a:noFill/>
        </p:spPr>
        <p:txBody>
          <a:bodyPr wrap="square" rtlCol="0">
            <a:spAutoFit/>
          </a:bodyPr>
          <a:lstStyle/>
          <a:p>
            <a:r>
              <a:rPr lang="en-US" dirty="0" smtClean="0"/>
              <a:t>Swords, spear tips, tools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r>
              <a:rPr lang="en-US" dirty="0" smtClean="0">
                <a:latin typeface="Algerian" pitchFamily="82" charset="0"/>
              </a:rPr>
              <a:t>Chronology</a:t>
            </a:r>
            <a:endParaRPr lang="en-US" dirty="0">
              <a:latin typeface="Algerian" pitchFamily="82" charset="0"/>
            </a:endParaRPr>
          </a:p>
        </p:txBody>
      </p:sp>
      <p:sp>
        <p:nvSpPr>
          <p:cNvPr id="3" name="Content Placeholder 2"/>
          <p:cNvSpPr>
            <a:spLocks noGrp="1"/>
          </p:cNvSpPr>
          <p:nvPr>
            <p:ph sz="quarter" idx="1"/>
          </p:nvPr>
        </p:nvSpPr>
        <p:spPr>
          <a:xfrm>
            <a:off x="914400" y="838200"/>
            <a:ext cx="7772400" cy="5791200"/>
          </a:xfrm>
        </p:spPr>
        <p:txBody>
          <a:bodyPr>
            <a:normAutofit fontScale="62500" lnSpcReduction="20000"/>
          </a:bodyPr>
          <a:lstStyle/>
          <a:p>
            <a:r>
              <a:rPr lang="en-US" sz="3200" dirty="0" smtClean="0"/>
              <a:t>4000 BCE- Artisans add a small amount of tin which adds luster and strength.</a:t>
            </a:r>
          </a:p>
          <a:p>
            <a:r>
              <a:rPr lang="en-US" sz="3200" dirty="0" smtClean="0"/>
              <a:t>3500 BCE- start of the Bronze Age due to new significance of bronze in tools, weapons, and art works.</a:t>
            </a:r>
          </a:p>
          <a:p>
            <a:r>
              <a:rPr lang="en-US" sz="3200" dirty="0" smtClean="0"/>
              <a:t>3000 BCE- Bronze used in Anatolia (Turkey)</a:t>
            </a:r>
          </a:p>
          <a:p>
            <a:r>
              <a:rPr lang="en-US" sz="3200" dirty="0" smtClean="0"/>
              <a:t>3000 BCE- Bronze weapons used to unite Upper and Lower Egypt</a:t>
            </a:r>
          </a:p>
          <a:p>
            <a:r>
              <a:rPr lang="en-US" sz="3200" dirty="0" smtClean="0"/>
              <a:t>2500 BCE- Bronze used in Aegean region and Greece</a:t>
            </a:r>
          </a:p>
          <a:p>
            <a:r>
              <a:rPr lang="en-US" sz="3200" dirty="0" smtClean="0"/>
              <a:t>2000 BCE- Evidence of bronze use in Europe</a:t>
            </a:r>
          </a:p>
          <a:p>
            <a:r>
              <a:rPr lang="en-US" sz="3200" dirty="0" smtClean="0"/>
              <a:t>2000 BCE- Used in Harappa ( India) </a:t>
            </a:r>
          </a:p>
          <a:p>
            <a:r>
              <a:rPr lang="en-US" sz="3200" dirty="0" smtClean="0"/>
              <a:t>2000 BCE- Chinese develop “lost wax” technique which allows intricate works of bronze art.</a:t>
            </a:r>
          </a:p>
          <a:p>
            <a:r>
              <a:rPr lang="en-US" sz="3200" dirty="0" smtClean="0"/>
              <a:t>1700 BCE- In Thailand, bronze used for religious purposes</a:t>
            </a:r>
          </a:p>
          <a:p>
            <a:r>
              <a:rPr lang="en-US" sz="3200" dirty="0" smtClean="0"/>
              <a:t>1200 BCE- Bronze regulated to artistic works and armor as iron is introduced by the Hittites.</a:t>
            </a:r>
          </a:p>
          <a:p>
            <a:r>
              <a:rPr lang="en-US" sz="3200" dirty="0" smtClean="0"/>
              <a:t>800s BCE- Etruscans introduce bronze into Italy.</a:t>
            </a:r>
          </a:p>
          <a:p>
            <a:r>
              <a:rPr lang="en-US" sz="3200" dirty="0" smtClean="0"/>
              <a:t>500s BCE- Greek artists create detailed bronze statues.</a:t>
            </a:r>
          </a:p>
          <a:p>
            <a:r>
              <a:rPr lang="en-US" sz="3200" dirty="0" smtClean="0"/>
              <a:t>1400s- Used by Renaissance artists in sculptures</a:t>
            </a:r>
          </a:p>
          <a:p>
            <a:r>
              <a:rPr lang="en-US" sz="3200" dirty="0" smtClean="0"/>
              <a:t>1500s- Benin in sub-Saharan Africa is creating bronze art and tools.</a:t>
            </a:r>
          </a:p>
          <a:p>
            <a:r>
              <a:rPr lang="en-US" sz="3200" dirty="0" smtClean="0"/>
              <a:t>1700s - Used to cast cannons (made them lighter)</a:t>
            </a:r>
          </a:p>
          <a:p>
            <a:endParaRPr lang="en-US" dirty="0" smtClean="0"/>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258762"/>
          </a:xfrm>
        </p:spPr>
        <p:txBody>
          <a:bodyPr>
            <a:normAutofit fontScale="90000"/>
          </a:bodyPr>
          <a:lstStyle/>
          <a:p>
            <a:r>
              <a:rPr lang="en-US" sz="1800" dirty="0" smtClean="0"/>
              <a:t>Regional Impact- East Asia</a:t>
            </a:r>
            <a:endParaRPr lang="en-US" sz="1800" dirty="0"/>
          </a:p>
        </p:txBody>
      </p:sp>
      <p:graphicFrame>
        <p:nvGraphicFramePr>
          <p:cNvPr id="4" name="Content Placeholder 3"/>
          <p:cNvGraphicFramePr>
            <a:graphicFrameLocks noGrp="1"/>
          </p:cNvGraphicFramePr>
          <p:nvPr>
            <p:ph sz="quarter" idx="1"/>
          </p:nvPr>
        </p:nvGraphicFramePr>
        <p:xfrm>
          <a:off x="914400" y="533400"/>
          <a:ext cx="7772400" cy="6217920"/>
        </p:xfrm>
        <a:graphic>
          <a:graphicData uri="http://schemas.openxmlformats.org/drawingml/2006/table">
            <a:tbl>
              <a:tblPr firstRow="1" bandRow="1">
                <a:tableStyleId>{5C22544A-7EE6-4342-B048-85BDC9FD1C3A}</a:tableStyleId>
              </a:tblPr>
              <a:tblGrid>
                <a:gridCol w="3886200"/>
                <a:gridCol w="3886200"/>
              </a:tblGrid>
              <a:tr h="363272">
                <a:tc>
                  <a:txBody>
                    <a:bodyPr/>
                    <a:lstStyle/>
                    <a:p>
                      <a:r>
                        <a:rPr lang="en-US" dirty="0" smtClean="0"/>
                        <a:t>Near East</a:t>
                      </a:r>
                      <a:endParaRPr lang="en-US" dirty="0"/>
                    </a:p>
                  </a:txBody>
                  <a:tcPr/>
                </a:tc>
                <a:tc>
                  <a:txBody>
                    <a:bodyPr/>
                    <a:lstStyle/>
                    <a:p>
                      <a:endParaRPr lang="en-US" dirty="0"/>
                    </a:p>
                  </a:txBody>
                  <a:tcPr/>
                </a:tc>
              </a:tr>
              <a:tr h="1701904">
                <a:tc>
                  <a:txBody>
                    <a:bodyPr/>
                    <a:lstStyle/>
                    <a:p>
                      <a:r>
                        <a:rPr lang="en-US" b="1" dirty="0" smtClean="0"/>
                        <a:t>Political</a:t>
                      </a:r>
                    </a:p>
                    <a:p>
                      <a:pPr>
                        <a:buFont typeface="Arial" pitchFamily="34" charset="0"/>
                        <a:buChar char="•"/>
                      </a:pPr>
                      <a:r>
                        <a:rPr lang="en-US" b="1" dirty="0" smtClean="0"/>
                        <a:t> </a:t>
                      </a:r>
                      <a:r>
                        <a:rPr lang="en-US" b="0" dirty="0" smtClean="0"/>
                        <a:t>In</a:t>
                      </a:r>
                      <a:r>
                        <a:rPr lang="en-US" b="0" baseline="0" dirty="0" smtClean="0"/>
                        <a:t> China bronze was used by the elite class and warriors had bronze weapons which gave the aristocracy (warrior class) an decisive edge in maintaining power over the masses.</a:t>
                      </a:r>
                      <a:endParaRPr lang="en-US" b="1" dirty="0"/>
                    </a:p>
                  </a:txBody>
                  <a:tcPr/>
                </a:tc>
                <a:tc>
                  <a:txBody>
                    <a:bodyPr/>
                    <a:lstStyle/>
                    <a:p>
                      <a:r>
                        <a:rPr lang="en-US" b="1" dirty="0" smtClean="0"/>
                        <a:t>Intellectual</a:t>
                      </a:r>
                    </a:p>
                    <a:p>
                      <a:pPr>
                        <a:buFont typeface="Arial" pitchFamily="34" charset="0"/>
                        <a:buChar char="•"/>
                      </a:pPr>
                      <a:r>
                        <a:rPr lang="en-US" b="0" dirty="0" smtClean="0"/>
                        <a:t> Bronze inspires religious concepts of</a:t>
                      </a:r>
                      <a:r>
                        <a:rPr lang="en-US" b="0" baseline="0" dirty="0" smtClean="0"/>
                        <a:t> heaven and also the knowledge of smelting and forging.</a:t>
                      </a:r>
                      <a:endParaRPr lang="en-US" b="0" dirty="0"/>
                    </a:p>
                  </a:txBody>
                  <a:tcPr/>
                </a:tc>
              </a:tr>
              <a:tr h="1164460">
                <a:tc>
                  <a:txBody>
                    <a:bodyPr/>
                    <a:lstStyle/>
                    <a:p>
                      <a:r>
                        <a:rPr lang="en-US" b="1" dirty="0" smtClean="0"/>
                        <a:t>Religion</a:t>
                      </a:r>
                    </a:p>
                    <a:p>
                      <a:pPr>
                        <a:buFont typeface="Arial" pitchFamily="34" charset="0"/>
                        <a:buChar char="•"/>
                      </a:pPr>
                      <a:r>
                        <a:rPr lang="en-US" b="0" dirty="0" smtClean="0"/>
                        <a:t>Was use for religious ceremonies.</a:t>
                      </a:r>
                    </a:p>
                    <a:p>
                      <a:pPr>
                        <a:buFont typeface="Arial" pitchFamily="34" charset="0"/>
                        <a:buChar char="•"/>
                      </a:pPr>
                      <a:r>
                        <a:rPr lang="en-US" b="0" dirty="0" smtClean="0"/>
                        <a:t>Very ornate urns and vases created.</a:t>
                      </a:r>
                      <a:endParaRPr lang="en-US" b="0" dirty="0"/>
                    </a:p>
                  </a:txBody>
                  <a:tcPr/>
                </a:tc>
                <a:tc>
                  <a:txBody>
                    <a:bodyPr/>
                    <a:lstStyle/>
                    <a:p>
                      <a:r>
                        <a:rPr lang="en-US" b="1" dirty="0" smtClean="0"/>
                        <a:t>Art/Architecture</a:t>
                      </a:r>
                    </a:p>
                    <a:p>
                      <a:pPr>
                        <a:buFont typeface="Arial" pitchFamily="34" charset="0"/>
                        <a:buChar char="•"/>
                      </a:pPr>
                      <a:r>
                        <a:rPr lang="en-US" b="0" dirty="0" smtClean="0"/>
                        <a:t> Very beautiful sculptures, vases, and urns created from bronze. Lost wax technique used by </a:t>
                      </a:r>
                      <a:endParaRPr lang="en-US" b="0" dirty="0"/>
                    </a:p>
                  </a:txBody>
                  <a:tcPr/>
                </a:tc>
              </a:tr>
              <a:tr h="1433182">
                <a:tc>
                  <a:txBody>
                    <a:bodyPr/>
                    <a:lstStyle/>
                    <a:p>
                      <a:r>
                        <a:rPr lang="en-US" b="1" dirty="0" smtClean="0"/>
                        <a:t>Technology</a:t>
                      </a:r>
                    </a:p>
                    <a:p>
                      <a:pPr>
                        <a:buFont typeface="Arial" pitchFamily="34" charset="0"/>
                        <a:buChar char="•"/>
                      </a:pPr>
                      <a:r>
                        <a:rPr lang="en-US" b="0" dirty="0" smtClean="0"/>
                        <a:t> Metallurgy had to be attained to create</a:t>
                      </a:r>
                      <a:r>
                        <a:rPr lang="en-US" b="0" baseline="0" dirty="0" smtClean="0"/>
                        <a:t> bronze from tin and copper. </a:t>
                      </a:r>
                    </a:p>
                    <a:p>
                      <a:pPr>
                        <a:buFont typeface="Arial" pitchFamily="34" charset="0"/>
                        <a:buChar char="•"/>
                      </a:pPr>
                      <a:r>
                        <a:rPr lang="en-US" b="0" baseline="0" dirty="0" smtClean="0"/>
                        <a:t>Skills gained from smelting and forging bronze later allow China to also create steel.</a:t>
                      </a:r>
                      <a:endParaRPr lang="en-US" b="0" dirty="0"/>
                    </a:p>
                  </a:txBody>
                  <a:tcPr/>
                </a:tc>
                <a:tc>
                  <a:txBody>
                    <a:bodyPr/>
                    <a:lstStyle/>
                    <a:p>
                      <a:r>
                        <a:rPr lang="en-US" b="1" dirty="0" smtClean="0"/>
                        <a:t>Economy</a:t>
                      </a:r>
                    </a:p>
                    <a:p>
                      <a:pPr>
                        <a:buFont typeface="Arial" pitchFamily="34" charset="0"/>
                        <a:buChar char="•"/>
                      </a:pPr>
                      <a:r>
                        <a:rPr lang="en-US" b="1" dirty="0" smtClean="0"/>
                        <a:t> </a:t>
                      </a:r>
                      <a:r>
                        <a:rPr lang="en-US" b="0" dirty="0" smtClean="0"/>
                        <a:t>Eventually, bronze is one of those products used in long distance trade between China and central/south  Asia. Also led to the rise of skilled specialists who plied their trade.</a:t>
                      </a:r>
                      <a:endParaRPr lang="en-US" b="1" dirty="0"/>
                    </a:p>
                  </a:txBody>
                  <a:tcPr/>
                </a:tc>
              </a:tr>
              <a:tr h="1433182">
                <a:tc>
                  <a:txBody>
                    <a:bodyPr/>
                    <a:lstStyle/>
                    <a:p>
                      <a:r>
                        <a:rPr lang="en-US" b="1" dirty="0" smtClean="0"/>
                        <a:t>Society</a:t>
                      </a:r>
                    </a:p>
                    <a:p>
                      <a:pPr>
                        <a:buFont typeface="Arial" pitchFamily="34" charset="0"/>
                        <a:buChar char="•"/>
                      </a:pPr>
                      <a:r>
                        <a:rPr lang="en-US" b="0" dirty="0" smtClean="0"/>
                        <a:t>Due</a:t>
                      </a:r>
                      <a:r>
                        <a:rPr lang="en-US" b="0" baseline="0" dirty="0" smtClean="0"/>
                        <a:t> to its uniqueness, bronze was reserved for the elite classes such as priests and nobles. It was one of those things that reinforced social stratification.</a:t>
                      </a:r>
                      <a:endParaRPr lang="en-US" b="0" dirty="0"/>
                    </a:p>
                  </a:txBody>
                  <a:tcPr/>
                </a:tc>
                <a:tc>
                  <a:txBody>
                    <a:bodyPr/>
                    <a:lstStyle/>
                    <a:p>
                      <a:endParaRPr lang="en-US"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258762"/>
          </a:xfrm>
        </p:spPr>
        <p:txBody>
          <a:bodyPr>
            <a:noAutofit/>
          </a:bodyPr>
          <a:lstStyle/>
          <a:p>
            <a:r>
              <a:rPr lang="en-US" sz="1600" dirty="0" smtClean="0"/>
              <a:t>Regional Impact- Africa</a:t>
            </a:r>
            <a:endParaRPr lang="en-US" sz="1600" dirty="0"/>
          </a:p>
        </p:txBody>
      </p:sp>
      <p:graphicFrame>
        <p:nvGraphicFramePr>
          <p:cNvPr id="4" name="Content Placeholder 3"/>
          <p:cNvGraphicFramePr>
            <a:graphicFrameLocks noGrp="1"/>
          </p:cNvGraphicFramePr>
          <p:nvPr>
            <p:ph sz="quarter" idx="1"/>
          </p:nvPr>
        </p:nvGraphicFramePr>
        <p:xfrm>
          <a:off x="685800" y="666435"/>
          <a:ext cx="7772400" cy="6191565"/>
        </p:xfrm>
        <a:graphic>
          <a:graphicData uri="http://schemas.openxmlformats.org/drawingml/2006/table">
            <a:tbl>
              <a:tblPr firstRow="1" bandRow="1">
                <a:tableStyleId>{5C22544A-7EE6-4342-B048-85BDC9FD1C3A}</a:tableStyleId>
              </a:tblPr>
              <a:tblGrid>
                <a:gridCol w="3886200"/>
                <a:gridCol w="3886200"/>
              </a:tblGrid>
              <a:tr h="352070">
                <a:tc>
                  <a:txBody>
                    <a:bodyPr/>
                    <a:lstStyle/>
                    <a:p>
                      <a:r>
                        <a:rPr lang="en-US" dirty="0" smtClean="0"/>
                        <a:t>Africa</a:t>
                      </a:r>
                      <a:endParaRPr lang="en-US" dirty="0"/>
                    </a:p>
                  </a:txBody>
                  <a:tcPr/>
                </a:tc>
                <a:tc>
                  <a:txBody>
                    <a:bodyPr/>
                    <a:lstStyle/>
                    <a:p>
                      <a:endParaRPr lang="en-US" dirty="0"/>
                    </a:p>
                  </a:txBody>
                  <a:tcPr/>
                </a:tc>
              </a:tr>
              <a:tr h="1672330">
                <a:tc>
                  <a:txBody>
                    <a:bodyPr/>
                    <a:lstStyle/>
                    <a:p>
                      <a:r>
                        <a:rPr lang="en-US" b="1" dirty="0" smtClean="0"/>
                        <a:t>Political</a:t>
                      </a:r>
                    </a:p>
                    <a:p>
                      <a:pPr>
                        <a:buFont typeface="Arial" pitchFamily="34" charset="0"/>
                        <a:buChar char="•"/>
                      </a:pPr>
                      <a:r>
                        <a:rPr lang="en-US" b="1" dirty="0" smtClean="0"/>
                        <a:t> </a:t>
                      </a:r>
                      <a:r>
                        <a:rPr lang="en-US" b="0" dirty="0" smtClean="0"/>
                        <a:t>Egypt</a:t>
                      </a:r>
                      <a:r>
                        <a:rPr lang="en-US" b="0" baseline="0" dirty="0" smtClean="0"/>
                        <a:t> was one of first areas in world to create bronze.</a:t>
                      </a:r>
                    </a:p>
                    <a:p>
                      <a:pPr>
                        <a:buFont typeface="Arial" pitchFamily="34" charset="0"/>
                        <a:buChar char="•"/>
                      </a:pPr>
                      <a:r>
                        <a:rPr lang="en-US" b="0" baseline="0" dirty="0" smtClean="0"/>
                        <a:t> Allowed for the elite to maintain power through superior weapons made of bronze and bronze armor.</a:t>
                      </a:r>
                      <a:endParaRPr lang="en-US" b="1" dirty="0" smtClean="0"/>
                    </a:p>
                  </a:txBody>
                  <a:tcPr/>
                </a:tc>
                <a:tc>
                  <a:txBody>
                    <a:bodyPr/>
                    <a:lstStyle/>
                    <a:p>
                      <a:r>
                        <a:rPr lang="en-US" b="1" dirty="0" smtClean="0"/>
                        <a:t>Intellectual</a:t>
                      </a:r>
                    </a:p>
                    <a:p>
                      <a:pPr>
                        <a:buFont typeface="Arial" pitchFamily="34" charset="0"/>
                        <a:buChar char="•"/>
                      </a:pPr>
                      <a:r>
                        <a:rPr lang="en-US" b="0" dirty="0" smtClean="0"/>
                        <a:t> Knowledge of smelting and forging</a:t>
                      </a:r>
                      <a:r>
                        <a:rPr lang="en-US" b="0" baseline="0" dirty="0" smtClean="0"/>
                        <a:t> discovered.</a:t>
                      </a:r>
                      <a:endParaRPr lang="en-US" b="0" dirty="0" smtClean="0"/>
                    </a:p>
                  </a:txBody>
                  <a:tcPr/>
                </a:tc>
              </a:tr>
              <a:tr h="1789687">
                <a:tc>
                  <a:txBody>
                    <a:bodyPr/>
                    <a:lstStyle/>
                    <a:p>
                      <a:r>
                        <a:rPr lang="en-US" b="1" dirty="0" smtClean="0"/>
                        <a:t>Religion</a:t>
                      </a:r>
                    </a:p>
                    <a:p>
                      <a:pPr>
                        <a:buFont typeface="Arial" pitchFamily="34" charset="0"/>
                        <a:buChar char="•"/>
                      </a:pPr>
                      <a:r>
                        <a:rPr lang="en-US" b="0" dirty="0" smtClean="0"/>
                        <a:t>.Used for adornments in tombs</a:t>
                      </a:r>
                      <a:r>
                        <a:rPr lang="en-US" b="0" baseline="0" dirty="0" smtClean="0"/>
                        <a:t> and for amulets.</a:t>
                      </a:r>
                      <a:endParaRPr lang="en-US" b="0" dirty="0"/>
                    </a:p>
                  </a:txBody>
                  <a:tcPr/>
                </a:tc>
                <a:tc>
                  <a:txBody>
                    <a:bodyPr/>
                    <a:lstStyle/>
                    <a:p>
                      <a:r>
                        <a:rPr lang="en-US" b="1" dirty="0" smtClean="0"/>
                        <a:t>Art/Architecture</a:t>
                      </a:r>
                    </a:p>
                    <a:p>
                      <a:pPr>
                        <a:buFont typeface="Arial" pitchFamily="34" charset="0"/>
                        <a:buChar char="•"/>
                      </a:pPr>
                      <a:r>
                        <a:rPr lang="en-US" b="0" dirty="0" smtClean="0"/>
                        <a:t> </a:t>
                      </a:r>
                      <a:r>
                        <a:rPr lang="en-US" sz="1600" b="0" dirty="0" smtClean="0"/>
                        <a:t>Used in simple works of art but not to the degree seen in Asia. Gold was more preferred for this than bronze in Egypt.</a:t>
                      </a:r>
                    </a:p>
                    <a:p>
                      <a:pPr>
                        <a:buFont typeface="Arial" pitchFamily="34" charset="0"/>
                        <a:buChar char="•"/>
                      </a:pPr>
                      <a:r>
                        <a:rPr lang="en-US" sz="1600" b="0" dirty="0" smtClean="0"/>
                        <a:t> Benin in the 16</a:t>
                      </a:r>
                      <a:r>
                        <a:rPr lang="en-US" sz="1600" b="0" baseline="30000" dirty="0" smtClean="0"/>
                        <a:t>th</a:t>
                      </a:r>
                      <a:r>
                        <a:rPr lang="en-US" sz="1600" b="0" dirty="0" smtClean="0"/>
                        <a:t> century does use bronze for complex and intricate works- so much</a:t>
                      </a:r>
                      <a:r>
                        <a:rPr lang="en-US" sz="1600" b="0" baseline="0" dirty="0" smtClean="0"/>
                        <a:t> so that the Benin kings kept the skilled artisans very close.</a:t>
                      </a:r>
                      <a:endParaRPr lang="en-US" sz="1600" b="0" dirty="0"/>
                    </a:p>
                  </a:txBody>
                  <a:tcPr/>
                </a:tc>
              </a:tr>
              <a:tr h="989036">
                <a:tc>
                  <a:txBody>
                    <a:bodyPr/>
                    <a:lstStyle/>
                    <a:p>
                      <a:r>
                        <a:rPr lang="en-US" b="1" dirty="0" smtClean="0"/>
                        <a:t>Technology</a:t>
                      </a:r>
                    </a:p>
                    <a:p>
                      <a:pPr>
                        <a:buFont typeface="Arial" pitchFamily="34" charset="0"/>
                        <a:buChar char="•"/>
                      </a:pPr>
                      <a:r>
                        <a:rPr lang="en-US" sz="1600" b="0" baseline="0" dirty="0" smtClean="0"/>
                        <a:t>.Metallurgy is discovered in order to properly forge and smelt copper and tin together.</a:t>
                      </a:r>
                      <a:endParaRPr lang="en-US" sz="1600" b="0" dirty="0"/>
                    </a:p>
                  </a:txBody>
                  <a:tcPr/>
                </a:tc>
                <a:tc>
                  <a:txBody>
                    <a:bodyPr/>
                    <a:lstStyle/>
                    <a:p>
                      <a:r>
                        <a:rPr lang="en-US" b="1" dirty="0" smtClean="0"/>
                        <a:t>Economy</a:t>
                      </a:r>
                    </a:p>
                    <a:p>
                      <a:pPr>
                        <a:buFont typeface="Arial" pitchFamily="34" charset="0"/>
                        <a:buChar char="•"/>
                      </a:pPr>
                      <a:r>
                        <a:rPr lang="en-US" b="1" dirty="0" smtClean="0"/>
                        <a:t> </a:t>
                      </a:r>
                      <a:r>
                        <a:rPr lang="en-US" b="1" dirty="0" smtClean="0"/>
                        <a:t> </a:t>
                      </a:r>
                      <a:r>
                        <a:rPr lang="en-US" b="0" dirty="0" smtClean="0"/>
                        <a:t>For</a:t>
                      </a:r>
                      <a:r>
                        <a:rPr lang="en-US" b="0" baseline="0" dirty="0" smtClean="0"/>
                        <a:t> Benin, it became a major trade item that Benin kings profited from.</a:t>
                      </a:r>
                      <a:endParaRPr lang="en-US" b="1" dirty="0"/>
                    </a:p>
                  </a:txBody>
                  <a:tcPr/>
                </a:tc>
              </a:tr>
              <a:tr h="1240129">
                <a:tc>
                  <a:txBody>
                    <a:bodyPr/>
                    <a:lstStyle/>
                    <a:p>
                      <a:r>
                        <a:rPr lang="en-US" b="1" dirty="0" smtClean="0"/>
                        <a:t>Society</a:t>
                      </a:r>
                    </a:p>
                    <a:p>
                      <a:pPr>
                        <a:buFont typeface="Arial" pitchFamily="34" charset="0"/>
                        <a:buChar char="•"/>
                      </a:pPr>
                      <a:r>
                        <a:rPr lang="en-US" b="1" dirty="0" smtClean="0"/>
                        <a:t> </a:t>
                      </a:r>
                      <a:r>
                        <a:rPr lang="en-US" sz="1600" b="0" dirty="0" smtClean="0"/>
                        <a:t>Use</a:t>
                      </a:r>
                      <a:r>
                        <a:rPr lang="en-US" sz="1600" b="0" baseline="0" dirty="0" smtClean="0"/>
                        <a:t>d by the elite mostly but was also found in the lower classes in amulets.</a:t>
                      </a:r>
                      <a:endParaRPr lang="en-US" sz="1600" b="1" dirty="0" smtClean="0"/>
                    </a:p>
                  </a:txBody>
                  <a:tcPr/>
                </a:tc>
                <a:tc>
                  <a:txBody>
                    <a:bodyPr/>
                    <a:lstStyle/>
                    <a:p>
                      <a:endParaRPr lang="en-US"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Over Time</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Bronze began as a better and lighter tool and weapon than polished stone had been.</a:t>
            </a:r>
          </a:p>
          <a:p>
            <a:r>
              <a:rPr lang="en-US" dirty="0" smtClean="0"/>
              <a:t>By 1000 BCE bronze was in use in all the river valley civilizations and Europe.  Due to its heavy use, the Bronze Age is created by historians as a tag for the period 3500-1200 BCE.</a:t>
            </a:r>
          </a:p>
          <a:p>
            <a:r>
              <a:rPr lang="en-US" dirty="0" smtClean="0"/>
              <a:t>After 1000 BCE iron introduced by the Hittites becomes the dominant metal for tools and weapons and bronze becomes regulated to use for artistic pieces, religious rituals, and as armor (lighter than iron).</a:t>
            </a:r>
          </a:p>
          <a:p>
            <a:r>
              <a:rPr lang="en-US" dirty="0" smtClean="0"/>
              <a:t>Bronze will be used in art especially for statues beginning with the Greeks and Indus Valley people and continuing to today. Especially was at it’s peak during the Italian Renaissance in the Medieval period.</a:t>
            </a:r>
          </a:p>
          <a:p>
            <a:r>
              <a:rPr lang="en-US" dirty="0" smtClean="0"/>
              <a:t>Bronze comes back into play as a weapon when gunpowder is invented because it could be used to create lighter, more mobile cannons (Napoleon).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Bronze develops independently in China, Egypt, and Greece and is spread through trade and conquest (cultural diffusion).</a:t>
            </a:r>
          </a:p>
          <a:p>
            <a:r>
              <a:rPr lang="en-US" dirty="0" smtClean="0"/>
              <a:t>Rome, Greece, Harappa. and early China were especially fond of using bronze for artistic or religious purposes. The Chinese and Greeks were able to create fantastically intricate works of art such as statues and vases using molds. The Chinese were especially known for their “lost wax” technique.</a:t>
            </a:r>
          </a:p>
          <a:p>
            <a:r>
              <a:rPr lang="en-US" dirty="0" smtClean="0"/>
              <a:t>The people of the pre-Columbian Americas however never developed the alloy of bronze and were still using stone weapons when the Europeans arrived.</a:t>
            </a:r>
          </a:p>
          <a:p>
            <a:r>
              <a:rPr lang="en-US" dirty="0" smtClean="0"/>
              <a:t>Until the advent of iron and steel in the Near East and East Asia, bronze was the primary tool and weapon because it was light and maintained a razor sharpness.  This is evident in Greece, Egypt, and China.</a:t>
            </a:r>
          </a:p>
          <a:p>
            <a:r>
              <a:rPr lang="en-US" dirty="0" smtClean="0"/>
              <a:t>Bronze was used in armor as helmets, breast plates, and shin greaves all the way into the Middle Ages in Asia and Europe.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in the World Today</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Today bronze is used for parts around flammable materials because it does not spark such as bearings, bushings, and springs.</a:t>
            </a:r>
          </a:p>
          <a:p>
            <a:r>
              <a:rPr lang="en-US" dirty="0" smtClean="0"/>
              <a:t>Aluminum bronze is used for aircraft.</a:t>
            </a:r>
          </a:p>
          <a:p>
            <a:r>
              <a:rPr lang="en-US" dirty="0" smtClean="0"/>
              <a:t>Bronze is still used as an art form. Certain bronze works by the modern artist Fredric Remington are highly prized by collectors today.</a:t>
            </a:r>
          </a:p>
          <a:p>
            <a:r>
              <a:rPr lang="en-US" dirty="0" smtClean="0"/>
              <a:t>Bronze is fairly cheap to create so when a durable metal is required but not necessarily with strength of steel, bronze is many times selected. </a:t>
            </a:r>
          </a:p>
          <a:p>
            <a:r>
              <a:rPr lang="en-US" dirty="0" smtClean="0"/>
              <a:t>In many athletic contests, the value of the metal of bronze is recognized in that third place winners at the Olympics receive bronze medals.  The Heisman Trophy is bronze.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97</TotalTime>
  <Words>1011</Words>
  <Application>Microsoft Office PowerPoint</Application>
  <PresentationFormat>On-screen Show (4:3)</PresentationFormat>
  <Paragraphs>83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Equity</vt:lpstr>
      <vt:lpstr>Bronze- A history 4000 BCE-1800 CE</vt:lpstr>
      <vt:lpstr>Artistic Uses of Bronze </vt:lpstr>
      <vt:lpstr>Military Uses of Bronze</vt:lpstr>
      <vt:lpstr>Chronology</vt:lpstr>
      <vt:lpstr>Regional Impact- East Asia</vt:lpstr>
      <vt:lpstr>Regional Impact- Africa</vt:lpstr>
      <vt:lpstr>Change Over Time</vt:lpstr>
      <vt:lpstr>Comparisons</vt:lpstr>
      <vt:lpstr>Uses in the World Today</vt:lpstr>
    </vt:vector>
  </TitlesOfParts>
  <Company>FCSS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Bronze</dc:title>
  <dc:creator>floydr</dc:creator>
  <cp:lastModifiedBy>floydr</cp:lastModifiedBy>
  <cp:revision>14</cp:revision>
  <dcterms:created xsi:type="dcterms:W3CDTF">2010-09-21T11:58:29Z</dcterms:created>
  <dcterms:modified xsi:type="dcterms:W3CDTF">2010-09-24T19:46:39Z</dcterms:modified>
</cp:coreProperties>
</file>